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8" r:id="rId2"/>
    <p:sldMasterId id="2147483659" r:id="rId3"/>
    <p:sldMasterId id="2147483661" r:id="rId4"/>
    <p:sldMasterId id="2147483663" r:id="rId5"/>
  </p:sldMasterIdLst>
  <p:notesMasterIdLst>
    <p:notesMasterId r:id="rId26"/>
  </p:notesMasterIdLst>
  <p:sldIdLst>
    <p:sldId id="264" r:id="rId6"/>
    <p:sldId id="271" r:id="rId7"/>
    <p:sldId id="272" r:id="rId8"/>
    <p:sldId id="273" r:id="rId9"/>
    <p:sldId id="274" r:id="rId10"/>
    <p:sldId id="260" r:id="rId11"/>
    <p:sldId id="261" r:id="rId12"/>
    <p:sldId id="256" r:id="rId13"/>
    <p:sldId id="257" r:id="rId14"/>
    <p:sldId id="258" r:id="rId15"/>
    <p:sldId id="265" r:id="rId16"/>
    <p:sldId id="266" r:id="rId17"/>
    <p:sldId id="259" r:id="rId18"/>
    <p:sldId id="263" r:id="rId19"/>
    <p:sldId id="268" r:id="rId20"/>
    <p:sldId id="262" r:id="rId21"/>
    <p:sldId id="267" r:id="rId22"/>
    <p:sldId id="269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006600"/>
    <a:srgbClr val="FFCC00"/>
    <a:srgbClr val="003300"/>
    <a:srgbClr val="336600"/>
    <a:srgbClr val="666633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49" autoAdjust="0"/>
    <p:restoredTop sz="93554" autoAdjust="0"/>
  </p:normalViewPr>
  <p:slideViewPr>
    <p:cSldViewPr>
      <p:cViewPr varScale="1">
        <p:scale>
          <a:sx n="64" d="100"/>
          <a:sy n="64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B10272C7-C830-4036-911A-DE32A66F10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AD36C6-7E36-402D-BCFB-70969F3B5921}" type="slidenum">
              <a:rPr lang="ru-RU"/>
              <a:pPr/>
              <a:t>7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011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01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1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011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011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0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41A23AD-6310-4BAC-A789-5FA342ACA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5762D-1FF0-4C87-BA7D-049BE84EB2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158B2-EDFC-4F20-80CC-F2706DC37F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6EF3A-5119-4BF3-8A72-123262189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BE0C-69E0-45DA-9820-E34D455E80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B8BF3-E2D8-4A2D-961D-63AAF9BDC3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7E597-B02E-4ACB-8236-7BDA31B1D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7E41-4130-4726-B7D3-450646E983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29A5F-A907-4E71-9D4D-AA97CE021E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62EA6-3D6C-46B7-B255-7A1C9F41F6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C3496-13A6-423F-A83F-242DB9FEE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7EA9-514B-4A9B-BDAB-846A166AF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7F68-1A3C-4BB5-95EE-FD07A27F0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2415-0956-4AFD-B01F-18DB8B010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5C2F-80AC-497E-AB51-785E387D2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1E5364-3BEF-48D6-A2DF-B5638C5DBD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1776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1776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776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776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776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1776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777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77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777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9EBE01-747C-4A2D-B757-75A808E8AF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28B2C-72D3-4EC3-81B7-1CFFBF1395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8D124-1E1C-48D2-959A-3D46F854E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2519-4D6A-4EAE-A6DF-CDC7AAB9F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67CB-F61E-4995-8A74-3441FFFF4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64051-7CCD-455D-85C5-2359A8ACE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E595C-F5C0-42A4-A66A-C8A8DE7DC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CEAF3-4817-41CA-B1AF-FCE9C8C5F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E464C-C4FC-4FF9-9A9C-521DA2061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688C8-5C17-4D3F-BA52-271B195B5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1F87A-9B90-48A1-801E-2F33FB1F8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8EEC4-F38B-4834-A34B-5909669B8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E880F9-1F44-4E96-811C-F5D39382A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DBD5-80FF-4D02-9670-788EFF9340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249A-C50B-41C8-BD5E-060A1D2868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D9A4B-8C01-4DB5-86B8-6895EF4FDA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9696B-0797-4F0A-AA0E-A1C64CC399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F6575-6754-4DF3-825B-70562F51CB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3D6B9-D606-47AB-A014-D033A704BC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8F6E6-35D1-41B3-8805-A33A639CBD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AC4FB-E074-4C8D-954F-3B08ECC57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7A063-2E6C-4CEA-9F69-4961C72239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D1DCF-60C9-474E-A0BD-F980F0F920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78CA6-CB72-4A25-ACB7-442D7A55A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800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800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latin typeface="Arial" charset="0"/>
              </a:endParaRPr>
            </a:p>
          </p:txBody>
        </p:sp>
      </p:grpSp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1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565A94-927F-4435-9F09-718D9BA2D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3A0C1-14E2-4210-9B8A-FF2BE45215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8FA1E-A98B-454F-91CF-DB94643C0B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F741-26BA-427D-94F6-720EE0DB3A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393FC-C133-4B05-8A3E-5D64654C0B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833B5-FAAA-4739-A0B9-FA332F940D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C67D2-34A5-4DF0-8597-0F0F36CEC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EA5B-661E-4BD1-AF6E-1CCF40F50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7A6E0-13A4-44E4-A5AE-FA4660B45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E32A-C672-4829-88C4-7056513AB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3565-D31E-4795-8662-633D8A596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CA130-FD2B-41BA-BBE6-A0E4D1AB6C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67E38-3039-4A1F-AEA7-CD6E6F94AE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5B557-1533-454D-988D-AEF59B4C0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E3C2D-4D5A-4489-81C0-BCAAA95F1E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576EB-946E-4C13-8AEC-0689F6CE7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FE5A33-60A4-4F67-881C-AD7CCC5B50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592FE9B-8864-4A62-9F23-6930255258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1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1674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167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67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67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5F086C88-80C3-422E-AA09-8A3E3634A0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58FB54C-2A25-4388-9114-224A273678A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2697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698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800">
                <a:latin typeface="Arial" charset="0"/>
              </a:endParaRPr>
            </a:p>
          </p:txBody>
        </p:sp>
        <p:sp>
          <p:nvSpPr>
            <p:cNvPr id="12698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284A6991-4435-4CCC-9A46-7F7BDC8B3D6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&#1096;&#1082;&#1086;&#1083;&#1072;%201\&#1052;&#1086;&#1080;%20&#1076;&#1086;&#1082;&#1091;&#1084;&#1077;&#1085;&#1090;&#1099;\&#1047;&#1080;&#1085;&#1086;&#1074;&#1072;%20&#1054;.&#1043;.%20&#1057;&#1054;&#1064;%20&#8470;1.%20&#1075;.%20&#1050;&#1086;&#1083;&#1087;&#1072;&#1096;&#1077;&#1074;&#1086;\&#1047;&#1074;&#1091;&#1082;\&#1061;&#1086;&#1076;&#1080;&#1090;&#1100;%20&#1087;&#1086;%20&#1089;&#1090;&#1088;&#1091;&#1085;&#1082;&#1077;.wav" TargetMode="External"/><Relationship Id="rId2" Type="http://schemas.openxmlformats.org/officeDocument/2006/relationships/audio" Target="file:///C:\Documents%20and%20Settings\&#1096;&#1082;&#1086;&#1083;&#1072;%201\&#1052;&#1086;&#1080;%20&#1076;&#1086;&#1082;&#1091;&#1084;&#1077;&#1085;&#1090;&#1099;\&#1047;&#1080;&#1085;&#1086;&#1074;&#1072;%20&#1054;.&#1043;.%20&#1057;&#1054;&#1064;%20&#8470;1.%20&#1075;.%20&#1050;&#1086;&#1083;&#1087;&#1072;&#1096;&#1077;&#1074;&#1086;\&#1047;&#1074;&#1091;&#1082;\&#1057;&#1072;&#1076;&#1080;&#1090;&#1100;&#1089;&#1103;%20&#1074;%20&#1082;&#1072;&#1083;&#1086;&#1096;&#1091;.wav" TargetMode="External"/><Relationship Id="rId1" Type="http://schemas.openxmlformats.org/officeDocument/2006/relationships/audio" Target="file:///C:\Documents%20and%20Settings\&#1096;&#1082;&#1086;&#1083;&#1072;%201\&#1052;&#1086;&#1080;%20&#1076;&#1086;&#1082;&#1091;&#1084;&#1077;&#1085;&#1090;&#1099;\&#1047;&#1080;&#1085;&#1086;&#1074;&#1072;%20&#1054;.&#1043;.%20&#1057;&#1054;&#1064;%20&#8470;1.%20&#1075;.%20&#1050;&#1086;&#1083;&#1087;&#1072;&#1096;&#1077;&#1074;&#1086;\&#1047;&#1074;&#1091;&#1082;\&#1047;&#1072;&#1084;&#1077;&#1090;&#1072;&#1090;&#1100;%20&#1089;&#1083;&#1077;&#1076;&#1099;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660033"/>
                </a:solidFill>
              </a:rPr>
              <a:t>Почему мы так говорим?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Ещё великий М.Ломоносов называл устойчивые сочетания «фразесами», «российскими пословиями», предлагая включать их в словари.</a:t>
            </a:r>
          </a:p>
          <a:p>
            <a:pPr>
              <a:lnSpc>
                <a:spcPct val="90000"/>
              </a:lnSpc>
            </a:pPr>
            <a:r>
              <a:rPr lang="ru-RU" sz="2400"/>
              <a:t>Учёные поняли, что фразеологизмы создают как бы особый ярус в языке. Родился новый раздел науки о языке - фразеология.</a:t>
            </a:r>
          </a:p>
          <a:p>
            <a:pPr>
              <a:lnSpc>
                <a:spcPct val="90000"/>
              </a:lnSpc>
            </a:pPr>
            <a:r>
              <a:rPr lang="ru-RU" sz="2400"/>
              <a:t>Фразеологизмы по-своему отражают жизнь нашего народа с очень далёких времён, в них выражен дух народа, его история, обычаи.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500438"/>
            <a:ext cx="1944687" cy="194468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476250"/>
            <a:ext cx="2592387" cy="23161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33375"/>
            <a:ext cx="2551113" cy="37893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27088" y="5589588"/>
            <a:ext cx="2592387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глаза на лоб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508625" y="4149725"/>
            <a:ext cx="2765425" cy="158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наломать дров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Изображени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75"/>
            <a:ext cx="5229225" cy="54006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1619250" y="5783263"/>
            <a:ext cx="4641850" cy="1074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 курица лапой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Изображение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836613"/>
            <a:ext cx="6083300" cy="43307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339975" y="5589588"/>
            <a:ext cx="50387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Брать быка за 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644900"/>
            <a:ext cx="2232025" cy="20764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6250"/>
            <a:ext cx="2905125" cy="21431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76250"/>
            <a:ext cx="1725612" cy="28051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755650" y="3357563"/>
            <a:ext cx="3311525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два сапога пара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4140200" y="5949950"/>
            <a:ext cx="4252913" cy="719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раздувать из мухи слона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25000">
              <a:srgbClr val="9CB86E"/>
            </a:gs>
            <a:gs pos="50000">
              <a:srgbClr val="156B13"/>
            </a:gs>
            <a:gs pos="75000">
              <a:srgbClr val="9CB86E"/>
            </a:gs>
            <a:gs pos="100000">
              <a:srgbClr val="DDEB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827088" y="2276475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>
              <a:latin typeface="Arial" charset="0"/>
            </a:endParaRPr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84300"/>
          </a:xfrm>
        </p:spPr>
        <p:txBody>
          <a:bodyPr/>
          <a:lstStyle/>
          <a:p>
            <a:r>
              <a:rPr lang="ru-RU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Замени фразеологические обороты словами-синонимами.</a:t>
            </a:r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В час по чайной ложке</a:t>
            </a:r>
          </a:p>
          <a:p>
            <a:r>
              <a:rPr lang="ru-RU" sz="2400"/>
              <a:t>Рукой подать</a:t>
            </a:r>
          </a:p>
          <a:p>
            <a:r>
              <a:rPr lang="ru-RU" sz="2400"/>
              <a:t>Кривить душой</a:t>
            </a:r>
          </a:p>
          <a:p>
            <a:r>
              <a:rPr lang="ru-RU" sz="2400"/>
              <a:t>Повесить нос</a:t>
            </a:r>
          </a:p>
          <a:p>
            <a:r>
              <a:rPr lang="ru-RU" sz="2400"/>
              <a:t>Себе на уме</a:t>
            </a:r>
          </a:p>
          <a:p>
            <a:r>
              <a:rPr lang="ru-RU" sz="2400"/>
              <a:t>Гонять лодыря</a:t>
            </a:r>
          </a:p>
          <a:p>
            <a:r>
              <a:rPr lang="ru-RU" sz="2400"/>
              <a:t>Во все лопатки</a:t>
            </a:r>
          </a:p>
          <a:p>
            <a:r>
              <a:rPr lang="ru-RU" sz="2400"/>
              <a:t>Куры не клюют</a:t>
            </a:r>
          </a:p>
          <a:p>
            <a:r>
              <a:rPr lang="ru-RU" sz="2400"/>
              <a:t>Кожа да кости </a:t>
            </a:r>
          </a:p>
        </p:txBody>
      </p:sp>
      <p:sp>
        <p:nvSpPr>
          <p:cNvPr id="21527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28775"/>
            <a:ext cx="4859337" cy="4608513"/>
          </a:xfrm>
        </p:spPr>
        <p:txBody>
          <a:bodyPr/>
          <a:lstStyle/>
          <a:p>
            <a:pPr lvl="4"/>
            <a:r>
              <a:rPr lang="ru-RU" sz="2000"/>
              <a:t>Худой</a:t>
            </a:r>
          </a:p>
          <a:p>
            <a:pPr lvl="4"/>
            <a:r>
              <a:rPr lang="ru-RU" sz="2000"/>
              <a:t>Мало</a:t>
            </a:r>
          </a:p>
          <a:p>
            <a:pPr lvl="4"/>
            <a:r>
              <a:rPr lang="ru-RU" sz="2000"/>
              <a:t>Хитрый</a:t>
            </a:r>
          </a:p>
          <a:p>
            <a:pPr lvl="4"/>
            <a:r>
              <a:rPr lang="ru-RU" sz="2000"/>
              <a:t>Грустить</a:t>
            </a:r>
          </a:p>
          <a:p>
            <a:pPr lvl="4"/>
            <a:r>
              <a:rPr lang="ru-RU" sz="2000"/>
              <a:t>Бездельничать</a:t>
            </a:r>
          </a:p>
          <a:p>
            <a:pPr lvl="4"/>
            <a:r>
              <a:rPr lang="ru-RU" sz="2000"/>
              <a:t>Много</a:t>
            </a:r>
          </a:p>
          <a:p>
            <a:pPr lvl="4"/>
            <a:r>
              <a:rPr lang="ru-RU" sz="2000"/>
              <a:t>Лгать</a:t>
            </a:r>
          </a:p>
          <a:p>
            <a:pPr lvl="4"/>
            <a:r>
              <a:rPr lang="ru-RU" sz="2000"/>
              <a:t>Близко</a:t>
            </a:r>
          </a:p>
          <a:p>
            <a:pPr lvl="4"/>
            <a:r>
              <a:rPr lang="ru-RU" sz="2000"/>
              <a:t>Быстро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19931 -0.0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7 0.01482 L -0.19357 -0.30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19184 -0.190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2 0.01088 L -0.1974 0.0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0.00115 L -0.19722 0.148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28 -0.00347 L -0.2073 0.104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19635 -0.045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19618 0.177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9 0.01041 L -0.19462 0.513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3300"/>
                </a:solidFill>
              </a:rPr>
              <a:t>Вставьте недостающие слова.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Говорил товарищ мой вчера,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что в кино сходить уже пора.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Только я хотел уж собираться,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как ему взбрело ...               купаться.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По дороге передумал он,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потащил меня на стадион.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— Что ты,— закричал я, — в самом деле!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У тебя семь 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Глеб у доски повесил…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 краснеет до корней….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 Он в этот час, как говорится,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готов сквозь…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О чём же думал он вчера,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3399"/>
                </a:solidFill>
              </a:rPr>
              <a:t>когда баклуши ...       с утра?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2627313" y="2636838"/>
            <a:ext cx="10810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61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голову</a:t>
            </a:r>
          </a:p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195513" y="3860800"/>
            <a:ext cx="33845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пятниц на неделе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 flipV="1">
            <a:off x="3276600" y="4149725"/>
            <a:ext cx="5746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нос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2051050" y="5084763"/>
            <a:ext cx="39608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землю провалиться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3059113" y="4508500"/>
            <a:ext cx="1031875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волос</a:t>
            </a: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2268538" y="5670550"/>
            <a:ext cx="71913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896" grpId="0" animBg="1"/>
      <p:bldP spid="37897" grpId="0" animBg="1"/>
      <p:bldP spid="378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1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Замени одним словом, менее выразительным.</a:t>
            </a:r>
          </a:p>
        </p:txBody>
      </p:sp>
      <p:sp>
        <p:nvSpPr>
          <p:cNvPr id="19492" name="Rectangle 36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r>
              <a:rPr lang="ru-RU" sz="2400"/>
              <a:t>На краю света   </a:t>
            </a:r>
          </a:p>
          <a:p>
            <a:r>
              <a:rPr lang="ru-RU" sz="2400"/>
              <a:t>Намылить шею</a:t>
            </a:r>
          </a:p>
          <a:p>
            <a:r>
              <a:rPr lang="ru-RU" sz="2400"/>
              <a:t>Пешком ходит под стол</a:t>
            </a:r>
          </a:p>
          <a:p>
            <a:r>
              <a:rPr lang="ru-RU" sz="2400"/>
              <a:t>Зуб на зуб не попадает</a:t>
            </a:r>
          </a:p>
          <a:p>
            <a:r>
              <a:rPr lang="ru-RU" sz="2400"/>
              <a:t>Зарубить на носу</a:t>
            </a:r>
          </a:p>
          <a:p>
            <a:r>
              <a:rPr lang="ru-RU" sz="2400"/>
              <a:t>Как в воду глядеть</a:t>
            </a:r>
          </a:p>
          <a:p>
            <a:r>
              <a:rPr lang="ru-RU" sz="2400"/>
              <a:t>Мастер на все руки</a:t>
            </a:r>
          </a:p>
          <a:p>
            <a:r>
              <a:rPr lang="ru-RU" sz="2400"/>
              <a:t>Не покладая рук</a:t>
            </a:r>
          </a:p>
          <a:p>
            <a:r>
              <a:rPr lang="ru-RU" sz="2400"/>
              <a:t>Подать руку         </a:t>
            </a:r>
          </a:p>
        </p:txBody>
      </p:sp>
      <p:sp>
        <p:nvSpPr>
          <p:cNvPr id="19493" name="Rectangle 37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989138"/>
            <a:ext cx="4067175" cy="3970337"/>
          </a:xfrm>
        </p:spPr>
        <p:txBody>
          <a:bodyPr/>
          <a:lstStyle/>
          <a:p>
            <a:r>
              <a:rPr lang="ru-RU" sz="2400"/>
              <a:t>Далеко</a:t>
            </a:r>
          </a:p>
          <a:p>
            <a:r>
              <a:rPr lang="ru-RU" sz="2400"/>
              <a:t>Проучить, наказать</a:t>
            </a:r>
          </a:p>
          <a:p>
            <a:r>
              <a:rPr lang="ru-RU" sz="2400"/>
              <a:t>Маленький</a:t>
            </a:r>
          </a:p>
          <a:p>
            <a:r>
              <a:rPr lang="ru-RU" sz="2400"/>
              <a:t>Замёрз</a:t>
            </a:r>
          </a:p>
          <a:p>
            <a:r>
              <a:rPr lang="ru-RU" sz="2400"/>
              <a:t>Запомнить</a:t>
            </a:r>
          </a:p>
          <a:p>
            <a:r>
              <a:rPr lang="ru-RU" sz="2400"/>
              <a:t>Предвидеть</a:t>
            </a:r>
          </a:p>
          <a:p>
            <a:r>
              <a:rPr lang="ru-RU" sz="2400"/>
              <a:t>Умелец</a:t>
            </a:r>
          </a:p>
          <a:p>
            <a:r>
              <a:rPr lang="ru-RU" sz="2400"/>
              <a:t>Неустанно</a:t>
            </a:r>
          </a:p>
          <a:p>
            <a:r>
              <a:rPr lang="ru-RU" sz="2400"/>
              <a:t>Помочь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Вспомните фразеологизмы со словами.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НОГИ:</a:t>
            </a:r>
          </a:p>
          <a:p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УХО: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уносить ноги, встать с левой ноги, падать с ног, одна нога здесь, другая- там…</a:t>
            </a:r>
          </a:p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пропустить мимо ушей, держать ухо востро, развесить уши, медведь на ухо наступил.</a:t>
            </a:r>
          </a:p>
          <a:p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25000">
              <a:srgbClr val="9CB86E"/>
            </a:gs>
            <a:gs pos="50000">
              <a:srgbClr val="156B13"/>
            </a:gs>
            <a:gs pos="75000">
              <a:srgbClr val="9CB86E"/>
            </a:gs>
            <a:gs pos="100000">
              <a:srgbClr val="DDEBC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038600" cy="5614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ГЛАЗА:</a:t>
            </a:r>
          </a:p>
          <a:p>
            <a:pPr>
              <a:lnSpc>
                <a:spcPct val="90000"/>
              </a:lnSpc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ЗУБЫ: </a:t>
            </a:r>
          </a:p>
          <a:p>
            <a:pPr>
              <a:lnSpc>
                <a:spcPct val="90000"/>
              </a:lnSpc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НОС:</a:t>
            </a:r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333375"/>
            <a:ext cx="4038600" cy="5759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мозолить глаза, пускать пыль в глаза, глазом не моргнуть, как бельмо на глазу.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 в зуб ногой, скалить зубы, заговаривать зубы, говорить сквозь зубы.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задирать нос, водить за нос, клевать носом, нос по ветру…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0"/>
            <a:ext cx="86868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По словам выдающегося учёного современности, академика Д.С. Лихачёва:</a:t>
            </a:r>
            <a:br>
              <a:rPr lang="ru-RU" b="1"/>
            </a:br>
            <a:endParaRPr lang="ru-RU" b="1"/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«…Наш язык-это важнейшая часть нашего общего поведения в жизни. И по тому, как человек говорит, мы сразу и легко можем судить о том, с кем мы имеем дело…Учиться хорошей интеллигентной речи надо долго и внимательно- прислушиваясь, запоминая, замечая, читая и изучая. Но хоть и трудно- это надо, надо».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92100"/>
            <a:ext cx="6500858" cy="922322"/>
          </a:xfrm>
        </p:spPr>
        <p:txBody>
          <a:bodyPr/>
          <a:lstStyle/>
          <a:p>
            <a:r>
              <a:rPr lang="ru-RU" dirty="0" smtClean="0"/>
              <a:t>	Знаете </a:t>
            </a:r>
            <a:r>
              <a:rPr lang="ru-RU" dirty="0"/>
              <a:t>ли вы</a:t>
            </a:r>
            <a:r>
              <a:rPr lang="ru-RU" dirty="0" smtClean="0"/>
              <a:t>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7588" name="Picture 4" descr="Изображение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353425" cy="38179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14612" y="600076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Рог изобилия </a:t>
            </a:r>
            <a:endParaRPr lang="ru-RU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06425"/>
          </a:xfrm>
        </p:spPr>
        <p:txBody>
          <a:bodyPr/>
          <a:lstStyle/>
          <a:p>
            <a:r>
              <a:rPr lang="ru-RU" sz="24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ЗАДАНИЯ ПО ТЕМЕ «ФРАЗЕОЛОГИЯ».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8243887" cy="5013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1. Вместо точек вставьте названия животных(птиц):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   Голоден, как…., труслив, как…, болтлив, как…, надут, как…, упрямый, как 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2.Сгруппируйте фразеологизмы по значению : а)бездельничать  б)обманывать в)быстро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   бежать. Запишите в три колонки.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   Сломя голову, втирать очки, бить баклуши, водить за нос, во весь дух, лодыря гонять,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   со всех ног , сидеть сложа руки, обвести вокруг пальца.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3.Вспомните и запишите фразеологизмы со словом КАК следующего значения: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- хорошо, непринуждённо себя чувствовать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- проливной дождь, ливень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- быть в постоянных хлопотах, суетиться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- очень много людей в тесном помещении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- тщательно, заботливо охранять что – либо.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4.   Подберите к фразеологизмам из первого столбца слово-объяснение из второго столбца,          запишите через тире.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              Клевать носом                               приуныл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              Как снег на голову                        медленно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               Вылетело из головы                       дремать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               Повесил нос                                  неожиданно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               В час по чайной ложке                   забыл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5. Подберите к фразеологизмам фразеологизмы-антонимы, запишите через тире.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	            Засучив рукава, душа в душу, набрать в рот воды, рукой подать, на ночь глядя.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6. Вспомните и запишите грамотно по 2-3 фразеологизма со словами : ГОЛОВА, ГЛАЗ, ЗУБ,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i="1"/>
              <a:t>             УХО, ЯЗЫК, РУКА, НОГИ, НОС.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5000">
              <a:srgbClr val="C4D6EB"/>
            </a:gs>
            <a:gs pos="30001">
              <a:srgbClr val="85C2FF"/>
            </a:gs>
            <a:gs pos="50000">
              <a:srgbClr val="5E9EFF"/>
            </a:gs>
            <a:gs pos="70000">
              <a:srgbClr val="85C2FF"/>
            </a:gs>
            <a:gs pos="85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r>
              <a:rPr lang="ru-RU" dirty="0"/>
              <a:t>Крокодиловы слёзы…</a:t>
            </a:r>
          </a:p>
        </p:txBody>
      </p:sp>
      <p:pic>
        <p:nvPicPr>
          <p:cNvPr id="5" name="Рисунок 4" descr="Рисунок2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5926"/>
            <a:ext cx="5602309" cy="432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r>
              <a:rPr lang="ru-RU" sz="4000"/>
              <a:t>Жить на большую (широкую) ногу…</a:t>
            </a:r>
          </a:p>
        </p:txBody>
      </p:sp>
      <p:pic>
        <p:nvPicPr>
          <p:cNvPr id="5" name="Рисунок 4" descr="Рисунок1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14554"/>
            <a:ext cx="7432257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Изображение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700213"/>
            <a:ext cx="8162925" cy="397510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691" name="Заметать след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71692" name="Садиться в калошу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71693" name="Ходить по струнке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70" fill="hold"/>
                                        <p:tgtEl>
                                          <p:spTgt spid="716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7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220" fill="hold"/>
                                        <p:tgtEl>
                                          <p:spTgt spid="71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19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480" fill="hold"/>
                                        <p:tgtEl>
                                          <p:spTgt spid="716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1"/>
                </p:tgtEl>
              </p:cMediaNode>
            </p:audio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2"/>
                </p:tgtEl>
              </p:cMediaNode>
            </p:audio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773238"/>
            <a:ext cx="4675187" cy="44291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2195513" y="5661025"/>
            <a:ext cx="3606800" cy="1047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хватать звёзды с неба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FF"/>
                </a:solidFill>
              </a:rPr>
              <a:t>Рассмотри рисунки. Какие фразеологизмы они вам напоминают?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76250"/>
            <a:ext cx="5011737" cy="53292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971550" y="5949950"/>
            <a:ext cx="4857750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рубить сук,на котором сидишь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12500">
              <a:srgbClr val="21D6E0"/>
            </a:gs>
            <a:gs pos="37500">
              <a:srgbClr val="0087E6"/>
            </a:gs>
            <a:gs pos="50000">
              <a:srgbClr val="005CBF"/>
            </a:gs>
            <a:gs pos="62500">
              <a:srgbClr val="0087E6"/>
            </a:gs>
            <a:gs pos="87500">
              <a:srgbClr val="21D6E0"/>
            </a:gs>
            <a:gs pos="100000">
              <a:srgbClr val="03D4A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280400" cy="334486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1908175" y="5300663"/>
            <a:ext cx="4103688" cy="10810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крокодиловы слёзы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765175"/>
            <a:ext cx="4117975" cy="4233863"/>
          </a:xfrm>
          <a:noFill/>
          <a:ln w="19050">
            <a:solidFill>
              <a:schemeClr val="bg1"/>
            </a:solidFill>
          </a:ln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124075" y="5300663"/>
            <a:ext cx="4032250" cy="1028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стоять на задних лапах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696</TotalTime>
  <Words>513</Words>
  <Application>Microsoft Office PowerPoint</Application>
  <PresentationFormat>Экран (4:3)</PresentationFormat>
  <Paragraphs>127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Палитра</vt:lpstr>
      <vt:lpstr>Оформление по умолчанию</vt:lpstr>
      <vt:lpstr>Слои</vt:lpstr>
      <vt:lpstr>Облака</vt:lpstr>
      <vt:lpstr>Затмение</vt:lpstr>
      <vt:lpstr>Почему мы так говорим?</vt:lpstr>
      <vt:lpstr> Знаете ли вы… </vt:lpstr>
      <vt:lpstr>Крокодиловы слёзы…</vt:lpstr>
      <vt:lpstr>Жить на большую (широкую) ногу…</vt:lpstr>
      <vt:lpstr>Слайд 5</vt:lpstr>
      <vt:lpstr>Рассмотри рисунки. Какие фразеологизмы они вам напоминают?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Замени фразеологические обороты словами-синонимами.</vt:lpstr>
      <vt:lpstr>Вставьте недостающие слова.</vt:lpstr>
      <vt:lpstr>Замени одним словом, менее выразительным.</vt:lpstr>
      <vt:lpstr>Вспомните фразеологизмы со словами.</vt:lpstr>
      <vt:lpstr>Слайд 18</vt:lpstr>
      <vt:lpstr>Слайд 19</vt:lpstr>
      <vt:lpstr>ЗАДАНИЯ ПО ТЕМЕ «ФРАЗЕОЛОГИЯ».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1</dc:creator>
  <cp:lastModifiedBy>Библиотека2</cp:lastModifiedBy>
  <cp:revision>37</cp:revision>
  <dcterms:created xsi:type="dcterms:W3CDTF">2006-04-19T05:03:00Z</dcterms:created>
  <dcterms:modified xsi:type="dcterms:W3CDTF">2010-01-13T10:03:19Z</dcterms:modified>
</cp:coreProperties>
</file>