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0" r:id="rId2"/>
    <p:sldId id="283" r:id="rId3"/>
    <p:sldId id="256" r:id="rId4"/>
    <p:sldId id="274" r:id="rId5"/>
    <p:sldId id="281" r:id="rId6"/>
    <p:sldId id="276" r:id="rId7"/>
    <p:sldId id="277" r:id="rId8"/>
    <p:sldId id="278" r:id="rId9"/>
    <p:sldId id="258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9" r:id="rId19"/>
    <p:sldId id="259" r:id="rId20"/>
    <p:sldId id="282" r:id="rId21"/>
    <p:sldId id="26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CC"/>
    <a:srgbClr val="FF33CC"/>
    <a:srgbClr val="6600FF"/>
    <a:srgbClr val="993300"/>
    <a:srgbClr val="006600"/>
    <a:srgbClr val="D9835D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925" autoAdjust="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02BCB-0122-4E0F-9DDF-CEC68CA495C5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21B287-E958-4C66-A07D-3724BD2D4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1CA6A-BA6F-441F-88C7-E09CFEAE2BF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0909-1FD1-4CF8-A6A6-951718EB3815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67EC-F090-42A4-92A9-FE1FF470A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C06E-B6D8-4346-9C17-522073BD633C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ABB8-2E4E-41A6-AA9F-0065A71E8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F116-0415-4AE7-AF47-9AE8147CD243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BF4C-CDE7-4B42-911F-722489723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BF43-DB16-4C95-B445-E7E9C6EBCCC5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956E-F4B2-4B53-A6E4-84EB0AD81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4EDE-A202-4509-B356-6CD3FFFD74DD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0275-E798-4581-872A-5DD06A3FD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DCAF-DCF9-43D7-A555-8CC0185F99BC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F655-3FBC-4430-8F43-A121F1E57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E23A-AFCE-48E1-BFD3-D6F97A733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66A7-0A81-4B70-9182-E00E5404A42F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33AF-16C4-4A18-A7C2-D8F257CFF23B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7AA9-77B7-459A-94BB-D6C14CC02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C442-3783-4F6D-AB48-452CAE9FA9E9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3124-98B4-4017-85F6-383C8D280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2B7A-7DAF-4D4D-AF81-3C07ED1D727B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EBA6-5FAA-447E-A1DE-AE5C37D87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9D30-69F5-4088-80E1-49AE9F64B8D4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B9DD-8CE0-4422-A6DA-D12F13857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57CE878-1B66-45A2-86EF-B1B2094879B7}" type="datetimeFigureOut">
              <a:rPr lang="ru-RU"/>
              <a:pPr>
                <a:defRPr/>
              </a:pPr>
              <a:t>02.01.2010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FFDB7C1-DBA9-4623-9DC8-097A646B6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83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821537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Урок математики  в 6 классе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57298"/>
            <a:ext cx="730379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 теме «Рациональные числа»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4214818"/>
            <a:ext cx="540526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Подготовила: учитель математики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МОУ </a:t>
            </a:r>
            <a:r>
              <a:rPr lang="ru-RU" sz="2400" b="1" dirty="0" err="1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Чукальская</a:t>
            </a:r>
            <a:r>
              <a:rPr lang="ru-RU" sz="2400" b="1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ООШ</a:t>
            </a:r>
            <a:endParaRPr lang="ru-RU" sz="2400" b="1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Краснослободского</a:t>
            </a:r>
            <a:r>
              <a:rPr lang="ru-RU" sz="24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Республики Мордовия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Новикова М.Е.</a:t>
            </a:r>
          </a:p>
        </p:txBody>
      </p:sp>
      <p:pic>
        <p:nvPicPr>
          <p:cNvPr id="6151" name="Picture 7" descr="C:\Documents and Settings\марина\Мои документы\курсы 2008\с курсов\анимашки\kartina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63013"/>
            <a:ext cx="3500462" cy="2187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2571744"/>
            <a:ext cx="820474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«Сказочное путешествие»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14375" y="1571625"/>
            <a:ext cx="7696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>
                <a:solidFill>
                  <a:srgbClr val="F00600"/>
                </a:solidFill>
                <a:latin typeface="Times New Roman" pitchFamily="18" charset="0"/>
                <a:cs typeface="Times New Roman" pitchFamily="18" charset="0"/>
              </a:rPr>
              <a:t>Вариант 1                            Вариант 2</a:t>
            </a:r>
          </a:p>
          <a:p>
            <a:endParaRPr lang="ru-RU" sz="2800">
              <a:solidFill>
                <a:srgbClr val="F00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    1.Найдите среди чисел  противоположные</a:t>
            </a:r>
          </a:p>
          <a:p>
            <a:pPr eaLnBrk="0" hangingPunct="0"/>
            <a:endParaRPr lang="ru-RU" sz="280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1/3; 3;-7,5; 0; 1,8; -1/3;        1,71; -0,9; -3/4; -1,7; 0;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7,9;  -31/3                              1/4; 3/4; 9,1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	к) -7,5 и 7,9                        а) –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3/4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и 0,3 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	с) -1/3 и 1/3                        м) –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3/4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3/4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	т) -31/3 и 1/3                      в)  -0,9 и 0,9            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	з) 3 и -1/3                           з)  1,71 и 1,7                                           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4214813" y="3214688"/>
            <a:ext cx="71437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42938" y="1714500"/>
            <a:ext cx="8229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2. Поставьте в равенстве место * такое число, чтобы получилось верное равенство.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 31/3= - *                                    -(-54/9) = *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т)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-31/3;   а) –13/3;                  и) -4/9;    ж) -54/9</a:t>
            </a:r>
          </a:p>
          <a:p>
            <a:pPr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м)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1/13;   я)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31/3.                    д) 4/9;      е) 54/9.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ru-RU">
              <a:latin typeface="Constantia" pitchFamily="18" charset="0"/>
            </a:endParaRP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4214813" y="3214688"/>
            <a:ext cx="71437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28688" y="1643063"/>
            <a:ext cx="76438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Tx/>
              <a:buAutoNum type="arabicPeriod" startAt="3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Решите   уравнение</a:t>
            </a:r>
          </a:p>
          <a:p>
            <a:pPr marL="457200" indent="-457200" algn="ctr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  -У= -5,16                                     -Х= -11,13</a:t>
            </a:r>
          </a:p>
          <a:p>
            <a:pPr marL="457200" indent="-457200"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в) 0        р) 0,16                     с) 0,13       т) 11,13</a:t>
            </a:r>
          </a:p>
          <a:p>
            <a:pPr marL="457200" indent="-457200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у) 5,16   к) -5,16                   о) –11,13    л) -0,13</a:t>
            </a:r>
          </a:p>
          <a:p>
            <a:pPr marL="457200" indent="-457200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4572000" y="2500313"/>
            <a:ext cx="71438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00063" y="1857375"/>
            <a:ext cx="800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4.Найдите значение выражения - (-С) , если</a:t>
            </a:r>
          </a:p>
          <a:p>
            <a:pPr algn="ctr"/>
            <a:endParaRPr lang="ru-RU" sz="280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С = -1,73                             С = -3,6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п) -1,73        н) 1,73                    е) -3       б) 3,6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д) 1,7            в)  –1,7                   ж) 3      л) -3,6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4572000" y="2643188"/>
            <a:ext cx="71438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071563" y="1714500"/>
            <a:ext cx="7010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5.Найдите координату  точки А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м) -2,5     з) -0,5                    к) -4            у) -1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в) 1,5       а) -1,5                    а) -2            о) -3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Group 42"/>
          <p:cNvGrpSpPr>
            <a:grpSpLocks/>
          </p:cNvGrpSpPr>
          <p:nvPr/>
        </p:nvGrpSpPr>
        <p:grpSpPr bwMode="auto">
          <a:xfrm>
            <a:off x="1143000" y="2643188"/>
            <a:ext cx="3209925" cy="490537"/>
            <a:chOff x="1344" y="13143"/>
            <a:chExt cx="5055" cy="771"/>
          </a:xfrm>
        </p:grpSpPr>
        <p:sp>
          <p:nvSpPr>
            <p:cNvPr id="19478" name="Line 43"/>
            <p:cNvSpPr>
              <a:spLocks noChangeShapeType="1"/>
            </p:cNvSpPr>
            <p:nvPr/>
          </p:nvSpPr>
          <p:spPr bwMode="auto">
            <a:xfrm>
              <a:off x="1344" y="13734"/>
              <a:ext cx="4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Line 44"/>
            <p:cNvSpPr>
              <a:spLocks noChangeShapeType="1"/>
            </p:cNvSpPr>
            <p:nvPr/>
          </p:nvSpPr>
          <p:spPr bwMode="auto">
            <a:xfrm flipH="1">
              <a:off x="2061" y="1363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Line 45"/>
            <p:cNvSpPr>
              <a:spLocks noChangeShapeType="1"/>
            </p:cNvSpPr>
            <p:nvPr/>
          </p:nvSpPr>
          <p:spPr bwMode="auto">
            <a:xfrm flipH="1">
              <a:off x="2601" y="1364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46"/>
            <p:cNvSpPr>
              <a:spLocks noChangeShapeType="1"/>
            </p:cNvSpPr>
            <p:nvPr/>
          </p:nvSpPr>
          <p:spPr bwMode="auto">
            <a:xfrm flipH="1">
              <a:off x="3141" y="1364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Line 47"/>
            <p:cNvSpPr>
              <a:spLocks noChangeShapeType="1"/>
            </p:cNvSpPr>
            <p:nvPr/>
          </p:nvSpPr>
          <p:spPr bwMode="auto">
            <a:xfrm flipH="1">
              <a:off x="3681" y="1365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Line 48"/>
            <p:cNvSpPr>
              <a:spLocks noChangeShapeType="1"/>
            </p:cNvSpPr>
            <p:nvPr/>
          </p:nvSpPr>
          <p:spPr bwMode="auto">
            <a:xfrm flipH="1">
              <a:off x="4221" y="1365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49"/>
            <p:cNvSpPr>
              <a:spLocks noChangeShapeType="1"/>
            </p:cNvSpPr>
            <p:nvPr/>
          </p:nvSpPr>
          <p:spPr bwMode="auto">
            <a:xfrm flipH="1">
              <a:off x="4761" y="136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Line 50"/>
            <p:cNvSpPr>
              <a:spLocks noChangeShapeType="1"/>
            </p:cNvSpPr>
            <p:nvPr/>
          </p:nvSpPr>
          <p:spPr bwMode="auto">
            <a:xfrm flipH="1">
              <a:off x="5301" y="1364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Line 51"/>
            <p:cNvSpPr>
              <a:spLocks noChangeShapeType="1"/>
            </p:cNvSpPr>
            <p:nvPr/>
          </p:nvSpPr>
          <p:spPr bwMode="auto">
            <a:xfrm flipH="1">
              <a:off x="5841" y="1365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Oval 52"/>
            <p:cNvSpPr>
              <a:spLocks noChangeArrowheads="1"/>
            </p:cNvSpPr>
            <p:nvPr/>
          </p:nvSpPr>
          <p:spPr bwMode="auto">
            <a:xfrm>
              <a:off x="3647" y="13666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488" name="Line 53"/>
            <p:cNvSpPr>
              <a:spLocks noChangeShapeType="1"/>
            </p:cNvSpPr>
            <p:nvPr/>
          </p:nvSpPr>
          <p:spPr bwMode="auto">
            <a:xfrm flipH="1">
              <a:off x="1538" y="1365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Text Box 54"/>
            <p:cNvSpPr txBox="1">
              <a:spLocks noChangeArrowheads="1"/>
            </p:cNvSpPr>
            <p:nvPr/>
          </p:nvSpPr>
          <p:spPr bwMode="auto">
            <a:xfrm>
              <a:off x="1344" y="13194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-4</a:t>
              </a:r>
            </a:p>
          </p:txBody>
        </p:sp>
        <p:sp>
          <p:nvSpPr>
            <p:cNvPr id="19490" name="Text Box 55"/>
            <p:cNvSpPr txBox="1">
              <a:spLocks noChangeArrowheads="1"/>
            </p:cNvSpPr>
            <p:nvPr/>
          </p:nvSpPr>
          <p:spPr bwMode="auto">
            <a:xfrm>
              <a:off x="5502" y="13194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4</a:t>
              </a:r>
            </a:p>
          </p:txBody>
        </p:sp>
        <p:sp>
          <p:nvSpPr>
            <p:cNvPr id="19491" name="Oval 56"/>
            <p:cNvSpPr>
              <a:spLocks noChangeArrowheads="1"/>
            </p:cNvSpPr>
            <p:nvPr/>
          </p:nvSpPr>
          <p:spPr bwMode="auto">
            <a:xfrm>
              <a:off x="2781" y="13656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492" name="Text Box 57"/>
            <p:cNvSpPr txBox="1">
              <a:spLocks noChangeArrowheads="1"/>
            </p:cNvSpPr>
            <p:nvPr/>
          </p:nvSpPr>
          <p:spPr bwMode="auto">
            <a:xfrm>
              <a:off x="2587" y="13143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А</a:t>
              </a:r>
            </a:p>
          </p:txBody>
        </p:sp>
      </p:grpSp>
      <p:grpSp>
        <p:nvGrpSpPr>
          <p:cNvPr id="19460" name="Group 58"/>
          <p:cNvGrpSpPr>
            <a:grpSpLocks/>
          </p:cNvGrpSpPr>
          <p:nvPr/>
        </p:nvGrpSpPr>
        <p:grpSpPr bwMode="auto">
          <a:xfrm>
            <a:off x="4786313" y="2643188"/>
            <a:ext cx="3209925" cy="488950"/>
            <a:chOff x="6264" y="13160"/>
            <a:chExt cx="5055" cy="771"/>
          </a:xfrm>
        </p:grpSpPr>
        <p:sp>
          <p:nvSpPr>
            <p:cNvPr id="19463" name="Line 59"/>
            <p:cNvSpPr>
              <a:spLocks noChangeShapeType="1"/>
            </p:cNvSpPr>
            <p:nvPr/>
          </p:nvSpPr>
          <p:spPr bwMode="auto">
            <a:xfrm>
              <a:off x="6264" y="13751"/>
              <a:ext cx="4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Line 60"/>
            <p:cNvSpPr>
              <a:spLocks noChangeShapeType="1"/>
            </p:cNvSpPr>
            <p:nvPr/>
          </p:nvSpPr>
          <p:spPr bwMode="auto">
            <a:xfrm flipH="1">
              <a:off x="6981" y="1365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Line 61"/>
            <p:cNvSpPr>
              <a:spLocks noChangeShapeType="1"/>
            </p:cNvSpPr>
            <p:nvPr/>
          </p:nvSpPr>
          <p:spPr bwMode="auto">
            <a:xfrm flipH="1">
              <a:off x="7521" y="136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62"/>
            <p:cNvSpPr>
              <a:spLocks noChangeShapeType="1"/>
            </p:cNvSpPr>
            <p:nvPr/>
          </p:nvSpPr>
          <p:spPr bwMode="auto">
            <a:xfrm flipH="1">
              <a:off x="8061" y="136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63"/>
            <p:cNvSpPr>
              <a:spLocks noChangeShapeType="1"/>
            </p:cNvSpPr>
            <p:nvPr/>
          </p:nvSpPr>
          <p:spPr bwMode="auto">
            <a:xfrm flipH="1">
              <a:off x="8601" y="1367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64"/>
            <p:cNvSpPr>
              <a:spLocks noChangeShapeType="1"/>
            </p:cNvSpPr>
            <p:nvPr/>
          </p:nvSpPr>
          <p:spPr bwMode="auto">
            <a:xfrm flipH="1">
              <a:off x="9141" y="13673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65"/>
            <p:cNvSpPr>
              <a:spLocks noChangeShapeType="1"/>
            </p:cNvSpPr>
            <p:nvPr/>
          </p:nvSpPr>
          <p:spPr bwMode="auto">
            <a:xfrm flipH="1">
              <a:off x="9681" y="13683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Line 66"/>
            <p:cNvSpPr>
              <a:spLocks noChangeShapeType="1"/>
            </p:cNvSpPr>
            <p:nvPr/>
          </p:nvSpPr>
          <p:spPr bwMode="auto">
            <a:xfrm flipH="1">
              <a:off x="10221" y="136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Line 67"/>
            <p:cNvSpPr>
              <a:spLocks noChangeShapeType="1"/>
            </p:cNvSpPr>
            <p:nvPr/>
          </p:nvSpPr>
          <p:spPr bwMode="auto">
            <a:xfrm flipH="1">
              <a:off x="10761" y="1367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Oval 68"/>
            <p:cNvSpPr>
              <a:spLocks noChangeArrowheads="1"/>
            </p:cNvSpPr>
            <p:nvPr/>
          </p:nvSpPr>
          <p:spPr bwMode="auto">
            <a:xfrm>
              <a:off x="8567" y="13683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473" name="Line 69"/>
            <p:cNvSpPr>
              <a:spLocks noChangeShapeType="1"/>
            </p:cNvSpPr>
            <p:nvPr/>
          </p:nvSpPr>
          <p:spPr bwMode="auto">
            <a:xfrm flipH="1">
              <a:off x="6458" y="13673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Text Box 70"/>
            <p:cNvSpPr txBox="1">
              <a:spLocks noChangeArrowheads="1"/>
            </p:cNvSpPr>
            <p:nvPr/>
          </p:nvSpPr>
          <p:spPr bwMode="auto">
            <a:xfrm>
              <a:off x="6264" y="13211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-4</a:t>
              </a:r>
            </a:p>
          </p:txBody>
        </p:sp>
        <p:sp>
          <p:nvSpPr>
            <p:cNvPr id="19475" name="Text Box 71"/>
            <p:cNvSpPr txBox="1">
              <a:spLocks noChangeArrowheads="1"/>
            </p:cNvSpPr>
            <p:nvPr/>
          </p:nvSpPr>
          <p:spPr bwMode="auto">
            <a:xfrm>
              <a:off x="10422" y="13211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4</a:t>
              </a:r>
            </a:p>
          </p:txBody>
        </p:sp>
        <p:sp>
          <p:nvSpPr>
            <p:cNvPr id="19476" name="Oval 72"/>
            <p:cNvSpPr>
              <a:spLocks noChangeArrowheads="1"/>
            </p:cNvSpPr>
            <p:nvPr/>
          </p:nvSpPr>
          <p:spPr bwMode="auto">
            <a:xfrm>
              <a:off x="7463" y="13673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477" name="Text Box 73"/>
            <p:cNvSpPr txBox="1">
              <a:spLocks noChangeArrowheads="1"/>
            </p:cNvSpPr>
            <p:nvPr/>
          </p:nvSpPr>
          <p:spPr bwMode="auto">
            <a:xfrm>
              <a:off x="7223" y="13160"/>
              <a:ext cx="598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А</a:t>
              </a:r>
            </a:p>
          </p:txBody>
        </p:sp>
      </p:grp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500563" y="2643188"/>
            <a:ext cx="46037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066800" y="22098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hlink"/>
                </a:solidFill>
                <a:latin typeface="Constantia" pitchFamily="18" charset="0"/>
                <a:cs typeface="Times New Roman" pitchFamily="18" charset="0"/>
              </a:rPr>
              <a:t>         </a:t>
            </a:r>
            <a:r>
              <a:rPr lang="ru-RU" sz="3200">
                <a:latin typeface="Constantia" pitchFamily="18" charset="0"/>
                <a:cs typeface="Times New Roman" pitchFamily="18" charset="0"/>
              </a:rPr>
              <a:t>Правильные ответы</a:t>
            </a:r>
            <a:r>
              <a:rPr lang="ru-RU" sz="3200">
                <a:latin typeface="Constantia" pitchFamily="18" charset="0"/>
              </a:rPr>
              <a:t>:</a:t>
            </a:r>
          </a:p>
          <a:p>
            <a:pPr eaLnBrk="0" hangingPunct="0"/>
            <a:endParaRPr lang="ru-RU" sz="3200">
              <a:latin typeface="Constantia" pitchFamily="18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00063" y="3143250"/>
            <a:ext cx="807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Вариант  1                                      Вариант  2</a:t>
            </a:r>
          </a:p>
          <a:p>
            <a:pPr algn="ctr"/>
            <a:endParaRPr lang="ru-RU" sz="2800">
              <a:solidFill>
                <a:srgbClr val="D9835D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4800" b="1">
                <a:solidFill>
                  <a:srgbClr val="D9835D"/>
                </a:solidFill>
                <a:latin typeface="Constantia" pitchFamily="18" charset="0"/>
                <a:cs typeface="Times New Roman" pitchFamily="18" charset="0"/>
              </a:rPr>
              <a:t>СТУПА                   МЕТЛА</a:t>
            </a:r>
          </a:p>
          <a:p>
            <a:pPr algn="ctr"/>
            <a:endParaRPr lang="ru-RU" sz="2800">
              <a:solidFill>
                <a:srgbClr val="F0060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F00600"/>
              </a:solidFill>
              <a:latin typeface="Constantia" pitchFamily="18" charset="0"/>
            </a:endParaRPr>
          </a:p>
          <a:p>
            <a:pPr algn="ctr"/>
            <a:endParaRPr lang="ru-RU" sz="2800">
              <a:solidFill>
                <a:srgbClr val="F00600"/>
              </a:solidFill>
              <a:latin typeface="Constantia" pitchFamily="18" charset="0"/>
            </a:endParaRPr>
          </a:p>
          <a:p>
            <a:pPr eaLnBrk="0" hangingPunct="0"/>
            <a:endParaRPr lang="ru-RU" sz="2800">
              <a:latin typeface="Constantia" pitchFamily="18" charset="0"/>
            </a:endParaRP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4572000" y="3071813"/>
            <a:ext cx="71438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мррм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642918"/>
            <a:ext cx="2857520" cy="2800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1500166" y="1214422"/>
            <a:ext cx="34833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Вычисли:</a:t>
            </a: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143000" y="3571875"/>
          <a:ext cx="673100" cy="1076325"/>
        </p:xfrm>
        <a:graphic>
          <a:graphicData uri="http://schemas.openxmlformats.org/presentationml/2006/ole">
            <p:oleObj spid="_x0000_s1026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643188" y="3571875"/>
          <a:ext cx="673100" cy="1076325"/>
        </p:xfrm>
        <a:graphic>
          <a:graphicData uri="http://schemas.openxmlformats.org/presentationml/2006/ole">
            <p:oleObj spid="_x0000_s1027" name="Формула" r:id="rId6" imgW="203040" imgH="39348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3786188"/>
            <a:ext cx="6357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-1      *(-7      )+(-1     )*2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143375" y="3500438"/>
          <a:ext cx="673100" cy="1219200"/>
        </p:xfrm>
        <a:graphic>
          <a:graphicData uri="http://schemas.openxmlformats.org/presentationml/2006/ole">
            <p:oleObj spid="_x0000_s1028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429250" y="3571875"/>
          <a:ext cx="673100" cy="1077913"/>
        </p:xfrm>
        <a:graphic>
          <a:graphicData uri="http://schemas.openxmlformats.org/presentationml/2006/ole">
            <p:oleObj spid="_x0000_s1029" name="Формула" r:id="rId8" imgW="203040" imgH="39348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72000" y="5286388"/>
            <a:ext cx="382912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 золотых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:\мррм\6J2PBCADSQIXFCAD9G7BOCANQFIBVCARZFRL5CA2YHL43CAJPK5B4CA1TEH5NCA63ZBGLCAPLXKBHCAXKJKO0CA1SU53GCAKN36OVCAAK9W16CA6CD2XVCAZBP7T8CA67CFR7CAA2G68NCAC9OIQOCAEGAQ9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357438"/>
            <a:ext cx="2622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785794"/>
            <a:ext cx="60317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Реши уравнения: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7688" y="2357438"/>
            <a:ext cx="349726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а) Х+3,7= -2,3</a:t>
            </a: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б) Х-(-1,7)=3,7</a:t>
            </a: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в) Х*(-2,1)=-16,8</a:t>
            </a: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г) -7,8: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X=3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,9</a:t>
            </a:r>
          </a:p>
          <a:p>
            <a:r>
              <a:rPr lang="ru-RU">
                <a:latin typeface="Constantia" pitchFamily="18" charset="0"/>
              </a:rPr>
              <a:t> </a:t>
            </a:r>
          </a:p>
        </p:txBody>
      </p:sp>
      <p:pic>
        <p:nvPicPr>
          <p:cNvPr id="21509" name="Picture 3" descr="C:\Documents and Settings\марина\Мои документы\курсы 2008\с курсов\анимашки\ke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00063"/>
            <a:ext cx="627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3429000"/>
            <a:ext cx="47628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-6+2+8+(-2) = 2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857232"/>
            <a:ext cx="58075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Минутка отдыха</a:t>
            </a:r>
          </a:p>
        </p:txBody>
      </p:sp>
      <p:pic>
        <p:nvPicPr>
          <p:cNvPr id="22531" name="Picture 8" descr="C:\Documents and Settings\марина\Мои документы\курсы 2008\с курсов\анимашки\cat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214563"/>
            <a:ext cx="20002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4857760"/>
            <a:ext cx="70876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Гимнастика для глаз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9" descr="zm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428625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628" y="642918"/>
            <a:ext cx="378090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Реши задачу: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25" y="1928813"/>
            <a:ext cx="3786188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Баба Яга летит к Змею Горынычу. В первый час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она пролетела 178 верст,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во второй – на 18 верст меньше. Сколько верст пролетела Баба Яга   за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два часа? Выразите ее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путь в километрах, если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1 верста = 1 км 67 м.</a:t>
            </a:r>
            <a:r>
              <a: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u="sng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842962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3300"/>
                </a:solidFill>
                <a:latin typeface="Constantia" pitchFamily="18" charset="0"/>
              </a:rPr>
              <a:t>Цель урока</a:t>
            </a:r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: обобщить и систематизировать знания учащихся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 по теме: “Действия с рациональными числами”.</a:t>
            </a:r>
          </a:p>
          <a:p>
            <a:endParaRPr lang="ru-RU">
              <a:solidFill>
                <a:srgbClr val="993300"/>
              </a:solidFill>
              <a:latin typeface="Constantia" pitchFamily="18" charset="0"/>
            </a:endParaRPr>
          </a:p>
          <a:p>
            <a:r>
              <a:rPr lang="ru-RU" b="1">
                <a:solidFill>
                  <a:srgbClr val="993300"/>
                </a:solidFill>
                <a:latin typeface="Constantia" pitchFamily="18" charset="0"/>
              </a:rPr>
              <a:t>Образовательные задачи урока</a:t>
            </a:r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: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  учить составлять различные виды уравнений для решения задач;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  вырабатывать  навык анализа условия задачи на необходимость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  и достаточность данных для её решения;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 формировать навык математического моделирования.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 </a:t>
            </a:r>
          </a:p>
          <a:p>
            <a:r>
              <a:rPr lang="ru-RU" b="1">
                <a:solidFill>
                  <a:srgbClr val="993300"/>
                </a:solidFill>
                <a:latin typeface="Constantia" pitchFamily="18" charset="0"/>
              </a:rPr>
              <a:t>Развивающие задачи урока:</a:t>
            </a:r>
            <a:endParaRPr lang="ru-RU">
              <a:solidFill>
                <a:srgbClr val="993300"/>
              </a:solidFill>
              <a:latin typeface="Constantia" pitchFamily="18" charset="0"/>
            </a:endParaRP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развивать творческую сторону мыслительной деятельности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учащихся, развивать умение обобщать, классифицировать,   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строить умозаключения, делать выводы; 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развивать коммуникативную компетенцию учащихся;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создать условия для проявления познавательной активности 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 учащихся.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 </a:t>
            </a:r>
          </a:p>
          <a:p>
            <a:r>
              <a:rPr lang="ru-RU" b="1">
                <a:solidFill>
                  <a:srgbClr val="993300"/>
                </a:solidFill>
                <a:latin typeface="Constantia" pitchFamily="18" charset="0"/>
              </a:rPr>
              <a:t>Воспитательные задачи урока:</a:t>
            </a:r>
            <a:endParaRPr lang="ru-RU">
              <a:solidFill>
                <a:srgbClr val="993300"/>
              </a:solidFill>
              <a:latin typeface="Constantia" pitchFamily="18" charset="0"/>
            </a:endParaRP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воспитывать культуру умственного труда;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воспитывать культуру коллективной работы;</a:t>
            </a:r>
          </a:p>
          <a:p>
            <a:r>
              <a:rPr lang="ru-RU">
                <a:solidFill>
                  <a:srgbClr val="993300"/>
                </a:solidFill>
                <a:latin typeface="Constantia" pitchFamily="18" charset="0"/>
              </a:rPr>
              <a:t>                      воспитывать информационную культуру.</a:t>
            </a: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857232"/>
            <a:ext cx="177003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85926"/>
            <a:ext cx="168828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643182"/>
            <a:ext cx="80021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429000"/>
            <a:ext cx="101957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Р…а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286256"/>
            <a:ext cx="193610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котаж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214950"/>
            <a:ext cx="167065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Сви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857232"/>
            <a:ext cx="119135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И…к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571744"/>
            <a:ext cx="17443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643050"/>
            <a:ext cx="13412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…тон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357562"/>
            <a:ext cx="158511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…буна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5214950"/>
            <a:ext cx="77938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4214818"/>
            <a:ext cx="172483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Про…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4786322"/>
            <a:ext cx="23257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очество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1214422"/>
            <a:ext cx="102572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Те…</a:t>
            </a:r>
          </a:p>
        </p:txBody>
      </p:sp>
      <p:pic>
        <p:nvPicPr>
          <p:cNvPr id="24592" name="Picture 3" descr="M:\рис\nesmey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2178050"/>
            <a:ext cx="15113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d-Scann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813" y="642938"/>
            <a:ext cx="39004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57175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Untitled-Scanned-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57166"/>
            <a:ext cx="4429156" cy="589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375423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Домашнее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задание: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2571750"/>
            <a:ext cx="3498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Constantia" pitchFamily="18" charset="0"/>
              </a:rPr>
              <a:t>составьте задачу</a:t>
            </a:r>
          </a:p>
          <a:p>
            <a:pPr algn="ctr"/>
            <a:r>
              <a:rPr lang="ru-RU" sz="3200" b="1">
                <a:latin typeface="Constantia" pitchFamily="18" charset="0"/>
              </a:rPr>
              <a:t> со сказочными</a:t>
            </a:r>
          </a:p>
          <a:p>
            <a:pPr algn="ctr"/>
            <a:r>
              <a:rPr lang="ru-RU" sz="3200" b="1">
                <a:latin typeface="Constantia" pitchFamily="18" charset="0"/>
              </a:rPr>
              <a:t> персонажами.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57694"/>
            <a:ext cx="419352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за урок!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 свидания!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j0137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260600"/>
            <a:ext cx="44291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7842532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тридевятом царстве,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в тридевятом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государстве…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марина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571750"/>
            <a:ext cx="3500438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013761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0"/>
            <a:ext cx="6452884" cy="66970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143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643188"/>
            <a:ext cx="230028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3571875"/>
            <a:ext cx="2109788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3714750"/>
            <a:ext cx="19939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778E-17 C -0.16146 0.06389 -0.32292 0.12801 -0.38212 0.13634 C -0.44132 0.14467 -0.35226 0.0493 -0.35486 0.05069 C -0.35747 0.05208 -0.39097 0.12893 -0.39757 0.14444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785926"/>
            <a:ext cx="4714908" cy="440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500042"/>
            <a:ext cx="68373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Вопросы по теории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85728"/>
            <a:ext cx="68373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Вопросы по теории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57188" y="1071563"/>
            <a:ext cx="90011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ru-RU" sz="2600" b="1" dirty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числа называются противоположными?</a:t>
            </a:r>
            <a:endParaRPr lang="ru-RU" sz="2600" b="1" dirty="0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такое рациональные </a:t>
            </a:r>
            <a:r>
              <a:rPr lang="ru-RU" sz="2600" b="1" smtClean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числа?</a:t>
            </a:r>
            <a:endParaRPr lang="ru-RU" sz="2600" b="1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 dirty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называется модулем числа?</a:t>
            </a:r>
            <a:endParaRPr lang="ru-RU" sz="2600" b="1" dirty="0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 dirty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Сформулируйте правило сравнения чисел.</a:t>
            </a:r>
            <a:endParaRPr lang="ru-RU" sz="2600" b="1" dirty="0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dirty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Какую прямую называют координатной?</a:t>
            </a:r>
            <a:endParaRPr lang="ru-RU" sz="2600" b="1" dirty="0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 dirty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сложить два отрицательных числа; два числа с </a:t>
            </a:r>
          </a:p>
          <a:p>
            <a:pPr eaLnBrk="0" hangingPunct="0"/>
            <a:r>
              <a:rPr lang="ru-RU" sz="2600" b="1" dirty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разными знаками?</a:t>
            </a:r>
            <a:endParaRPr lang="ru-RU" sz="2600" b="1" dirty="0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 dirty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вычитание заменяют сложением?</a:t>
            </a:r>
            <a:endParaRPr lang="ru-RU" sz="2600" b="1" dirty="0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 dirty="0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Назовите формулу для расстояния между двумя точками с заданными координатами.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>
                <a:solidFill>
                  <a:srgbClr val="9933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Как  умножить (разделить) одно число на другое?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>
                <a:solidFill>
                  <a:srgbClr val="9933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Что такое бесконечная десятичная дробь?  </a:t>
            </a:r>
          </a:p>
          <a:p>
            <a:pPr eaLnBrk="0" hangingPunct="0">
              <a:buFontTx/>
              <a:buChar char="•"/>
            </a:pP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0" name="Picture 7" descr="C:\Program Files\Common Files\Microsoft Shared\Clipart\cagcat50\dd0100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5929313"/>
            <a:ext cx="7858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Program Files\Common Files\Microsoft Shared\Clipart\cagcat50\dd0100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143375" y="6000750"/>
            <a:ext cx="78581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C:\Program Files\Common Files\Microsoft Shared\Clipart\cagcat50\dd0100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5929313"/>
            <a:ext cx="7858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0"/>
            <a:ext cx="1066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2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2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2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2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26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928938"/>
            <a:ext cx="4214813" cy="316230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714356"/>
            <a:ext cx="600061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Математический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диктант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929198"/>
            <a:ext cx="2578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hlinkClick r:id="rId3" action="ppaction://hlinksldjump"/>
              </a:rPr>
              <a:t>Проверь!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FF9900"/>
                </a:solidFill>
              </a:rPr>
              <a:t>Правильные ответы:</a:t>
            </a:r>
            <a:endParaRPr lang="ru-RU" sz="600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-6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Больше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Больше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-9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-1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|</a:t>
            </a:r>
            <a:r>
              <a:rPr lang="en-US" b="1" dirty="0" smtClean="0"/>
              <a:t>a</a:t>
            </a:r>
            <a:r>
              <a:rPr lang="ru-RU" b="1" dirty="0" smtClean="0"/>
              <a:t> |=2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7;-7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Нет решений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-3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Больше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-9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-4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|</a:t>
            </a:r>
            <a:r>
              <a:rPr lang="en-US" b="1" dirty="0" smtClean="0"/>
              <a:t>b</a:t>
            </a:r>
            <a:r>
              <a:rPr lang="ru-RU" b="1" smtClean="0"/>
              <a:t> |=</a:t>
            </a:r>
            <a:r>
              <a:rPr lang="ru-RU" b="1" dirty="0" smtClean="0"/>
              <a:t>5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4</a:t>
            </a:r>
            <a:r>
              <a:rPr lang="ru-RU" b="1" dirty="0" smtClean="0"/>
              <a:t>;-</a:t>
            </a:r>
            <a:r>
              <a:rPr lang="en-US" b="1" dirty="0" smtClean="0"/>
              <a:t>4</a:t>
            </a:r>
            <a:endParaRPr lang="ru-RU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Нет решений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марина\Рабочий стол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M:\мррм\thumb_medium_baba-yaga-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4714860"/>
            <a:ext cx="2143140" cy="2143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 useBgFill="1">
        <p:nvSpPr>
          <p:cNvPr id="4" name="Выноска-облако 3"/>
          <p:cNvSpPr/>
          <p:nvPr/>
        </p:nvSpPr>
        <p:spPr>
          <a:xfrm>
            <a:off x="214313" y="357188"/>
            <a:ext cx="5500687" cy="4000500"/>
          </a:xfrm>
          <a:prstGeom prst="cloudCallout">
            <a:avLst>
              <a:gd name="adj1" fmla="val 85836"/>
              <a:gd name="adj2" fmla="val 74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4143404" cy="39395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с  тестами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справитесь</a:t>
            </a: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14342" name="Picture 45" descr="cat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3571875"/>
            <a:ext cx="16954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579</TotalTime>
  <Words>640</Words>
  <Application>Microsoft Office PowerPoint</Application>
  <PresentationFormat>Экран (4:3)</PresentationFormat>
  <Paragraphs>180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Правильные ответы: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6 класс</dc:title>
  <dc:creator>Марина</dc:creator>
  <cp:lastModifiedBy>Новиковы</cp:lastModifiedBy>
  <cp:revision>89</cp:revision>
  <dcterms:created xsi:type="dcterms:W3CDTF">2009-03-22T21:33:28Z</dcterms:created>
  <dcterms:modified xsi:type="dcterms:W3CDTF">2010-01-02T17:12:37Z</dcterms:modified>
</cp:coreProperties>
</file>