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3"/>
  </p:notesMasterIdLst>
  <p:sldIdLst>
    <p:sldId id="281" r:id="rId2"/>
    <p:sldId id="258" r:id="rId3"/>
    <p:sldId id="260" r:id="rId4"/>
    <p:sldId id="265" r:id="rId5"/>
    <p:sldId id="285" r:id="rId6"/>
    <p:sldId id="263" r:id="rId7"/>
    <p:sldId id="264" r:id="rId8"/>
    <p:sldId id="286" r:id="rId9"/>
    <p:sldId id="287" r:id="rId10"/>
    <p:sldId id="267" r:id="rId11"/>
    <p:sldId id="268" r:id="rId12"/>
    <p:sldId id="269" r:id="rId13"/>
    <p:sldId id="270" r:id="rId14"/>
    <p:sldId id="272" r:id="rId15"/>
    <p:sldId id="276" r:id="rId16"/>
    <p:sldId id="277" r:id="rId17"/>
    <p:sldId id="274" r:id="rId18"/>
    <p:sldId id="288" r:id="rId19"/>
    <p:sldId id="278" r:id="rId20"/>
    <p:sldId id="279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367F0-FF2F-4A5C-87F2-5647052C898F}" type="datetimeFigureOut">
              <a:rPr lang="ru-RU" smtClean="0"/>
              <a:pPr/>
              <a:t>08.01.2010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5C4AF-E740-4542-9CFC-BC10337D182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5C4AF-E740-4542-9CFC-BC10337D1822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66E674-8475-4C77-93A4-11E727272E4E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80C36-E32A-4608-ABF9-DEBD0BDFEC40}" type="datetimeFigureOut">
              <a:rPr lang="ru-RU" smtClean="0"/>
              <a:pPr/>
              <a:t>08.01.2010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6B78-6979-4347-A585-D840D13555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80C36-E32A-4608-ABF9-DEBD0BDFEC40}" type="datetimeFigureOut">
              <a:rPr lang="ru-RU" smtClean="0"/>
              <a:pPr/>
              <a:t>08.01.2010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6B78-6979-4347-A585-D840D13555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80C36-E32A-4608-ABF9-DEBD0BDFEC40}" type="datetimeFigureOut">
              <a:rPr lang="ru-RU" smtClean="0"/>
              <a:pPr/>
              <a:t>08.01.2010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6B78-6979-4347-A585-D840D13555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676400"/>
            <a:ext cx="4194175" cy="213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301625" y="3963988"/>
            <a:ext cx="8540750" cy="2135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CC45B645-31EF-47D9-8D96-3839CEB237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284FDC6-73D0-4747-A381-C127E1BBBCA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80C36-E32A-4608-ABF9-DEBD0BDFEC40}" type="datetimeFigureOut">
              <a:rPr lang="ru-RU" smtClean="0"/>
              <a:pPr/>
              <a:t>08.01.2010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6B78-6979-4347-A585-D840D13555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80C36-E32A-4608-ABF9-DEBD0BDFEC40}" type="datetimeFigureOut">
              <a:rPr lang="ru-RU" smtClean="0"/>
              <a:pPr/>
              <a:t>08.01.2010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DD26B78-6979-4347-A585-D840D13555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80C36-E32A-4608-ABF9-DEBD0BDFEC40}" type="datetimeFigureOut">
              <a:rPr lang="ru-RU" smtClean="0"/>
              <a:pPr/>
              <a:t>08.01.2010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6B78-6979-4347-A585-D840D13555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80C36-E32A-4608-ABF9-DEBD0BDFEC40}" type="datetimeFigureOut">
              <a:rPr lang="ru-RU" smtClean="0"/>
              <a:pPr/>
              <a:t>08.01.2010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6B78-6979-4347-A585-D840D13555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80C36-E32A-4608-ABF9-DEBD0BDFEC40}" type="datetimeFigureOut">
              <a:rPr lang="ru-RU" smtClean="0"/>
              <a:pPr/>
              <a:t>08.01.2010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6B78-6979-4347-A585-D840D13555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80C36-E32A-4608-ABF9-DEBD0BDFEC40}" type="datetimeFigureOut">
              <a:rPr lang="ru-RU" smtClean="0"/>
              <a:pPr/>
              <a:t>08.01.2010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6B78-6979-4347-A585-D840D13555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80C36-E32A-4608-ABF9-DEBD0BDFEC40}" type="datetimeFigureOut">
              <a:rPr lang="ru-RU" smtClean="0"/>
              <a:pPr/>
              <a:t>08.01.2010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6B78-6979-4347-A585-D840D13555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80C36-E32A-4608-ABF9-DEBD0BDFEC40}" type="datetimeFigureOut">
              <a:rPr lang="ru-RU" smtClean="0"/>
              <a:pPr/>
              <a:t>08.01.2010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26B78-6979-4347-A585-D840D13555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0080C36-E32A-4608-ABF9-DEBD0BDFEC40}" type="datetimeFigureOut">
              <a:rPr lang="ru-RU" smtClean="0"/>
              <a:pPr/>
              <a:t>08.01.2010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DD26B78-6979-4347-A585-D840D13555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Е.А\Рабочий стол\атмосфер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86" y="571480"/>
            <a:ext cx="9108313" cy="592935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436880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«Природа  -   единственная книга, содержание которой одинаково значительно на всех её страницах»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Дыхание «по кругу»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543692" cy="461488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dirty="0" smtClean="0"/>
              <a:t>-Закройте глаза</a:t>
            </a:r>
          </a:p>
          <a:p>
            <a:pPr>
              <a:buNone/>
            </a:pPr>
            <a:r>
              <a:rPr lang="ru-RU" sz="2400" dirty="0" smtClean="0"/>
              <a:t>-Дышите с закрытым ртом через нос</a:t>
            </a:r>
          </a:p>
          <a:p>
            <a:pPr>
              <a:buNone/>
            </a:pPr>
            <a:r>
              <a:rPr lang="ru-RU" sz="2400" dirty="0" smtClean="0"/>
              <a:t>-Представьте, что вы дышите через точку между двумя бровями</a:t>
            </a:r>
          </a:p>
          <a:p>
            <a:pPr>
              <a:buNone/>
            </a:pPr>
            <a:r>
              <a:rPr lang="ru-RU" sz="2400" dirty="0" smtClean="0"/>
              <a:t>-дышите медленно 1,2,3,4-вдох</a:t>
            </a:r>
          </a:p>
          <a:p>
            <a:pPr>
              <a:buNone/>
            </a:pPr>
            <a:r>
              <a:rPr lang="ru-RU" sz="2400" dirty="0" smtClean="0"/>
              <a:t>-1,2,3.4-выдох</a:t>
            </a:r>
          </a:p>
          <a:p>
            <a:pPr>
              <a:buNone/>
            </a:pPr>
            <a:r>
              <a:rPr lang="ru-RU" sz="2400" dirty="0" smtClean="0"/>
              <a:t>-образно представьте, что вдох делаете по позвоночнику вверх, а выдох от бровей вниз до пупка</a:t>
            </a:r>
          </a:p>
          <a:p>
            <a:pPr>
              <a:buNone/>
            </a:pPr>
            <a:r>
              <a:rPr lang="ru-RU" sz="2400" dirty="0" smtClean="0"/>
              <a:t>-вдохните( с закрытыми глазами) от большого пальца левой ноги вверх до бровей и выдохните как бы от бровей вниз по правой стороне тела до пальцев левой ноги</a:t>
            </a:r>
            <a:endParaRPr lang="ru-RU" sz="2400" dirty="0"/>
          </a:p>
        </p:txBody>
      </p:sp>
      <p:pic>
        <p:nvPicPr>
          <p:cNvPr id="4" name="Picture 4" descr="AG00315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286512" y="1428736"/>
            <a:ext cx="3200400" cy="3611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274638"/>
            <a:ext cx="4929190" cy="615475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Упражнение </a:t>
            </a:r>
            <a:br>
              <a:rPr lang="ru-RU" sz="3200" dirty="0" smtClean="0"/>
            </a:br>
            <a:r>
              <a:rPr lang="ru-RU" sz="3600" dirty="0" smtClean="0"/>
              <a:t>«Свеча»</a:t>
            </a:r>
            <a:br>
              <a:rPr lang="ru-RU" sz="3600" dirty="0" smtClean="0"/>
            </a:br>
            <a:r>
              <a:rPr lang="ru-RU" sz="2800" dirty="0" smtClean="0"/>
              <a:t>-Ровный медленный  выдох</a:t>
            </a:r>
            <a:br>
              <a:rPr lang="ru-RU" sz="2800" dirty="0" smtClean="0"/>
            </a:br>
            <a:r>
              <a:rPr lang="ru-RU" sz="2800" dirty="0" smtClean="0"/>
              <a:t>-глубоко вдохнуть, остановиться</a:t>
            </a:r>
            <a:br>
              <a:rPr lang="ru-RU" sz="2800" dirty="0" smtClean="0"/>
            </a:br>
            <a:r>
              <a:rPr lang="ru-RU" sz="2800" dirty="0" smtClean="0"/>
              <a:t>-медленно дуть на воображаемое пламя свечи</a:t>
            </a:r>
            <a:br>
              <a:rPr lang="ru-RU" sz="2800" dirty="0" smtClean="0"/>
            </a:br>
            <a:r>
              <a:rPr lang="ru-RU" sz="2800" dirty="0" smtClean="0"/>
              <a:t>-постараться дуть так, чтобы пламя «легло»</a:t>
            </a:r>
            <a:br>
              <a:rPr lang="ru-RU" sz="2800" dirty="0" smtClean="0"/>
            </a:br>
            <a:r>
              <a:rPr lang="ru-RU" sz="2800" dirty="0" smtClean="0"/>
              <a:t>-удержать его так до конца выдоха</a:t>
            </a:r>
            <a:endParaRPr lang="ru-RU" sz="2800" dirty="0"/>
          </a:p>
        </p:txBody>
      </p:sp>
      <p:pic>
        <p:nvPicPr>
          <p:cNvPr id="6146" name="Picture 2" descr="C:\Documents and Settings\Е.А\Рабочий стол\свеч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4214810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3438" y="285728"/>
            <a:ext cx="4500562" cy="4525963"/>
          </a:xfrm>
        </p:spPr>
        <p:txBody>
          <a:bodyPr/>
          <a:lstStyle/>
          <a:p>
            <a:r>
              <a:rPr lang="ru-RU" dirty="0" smtClean="0"/>
              <a:t>Человек издавна научился использовать ветер как источник энергии. Он изобрёл парус, который позволил ему отправиться в путешествие. В средние века строились ветреные колёса, которые осуществляли разные функции в хозяйстве человека.</a:t>
            </a:r>
            <a:endParaRPr lang="ru-RU" dirty="0"/>
          </a:p>
        </p:txBody>
      </p:sp>
      <p:pic>
        <p:nvPicPr>
          <p:cNvPr id="22533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00174"/>
            <a:ext cx="342902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357686" y="0"/>
            <a:ext cx="4329114" cy="6126163"/>
          </a:xfrm>
        </p:spPr>
        <p:txBody>
          <a:bodyPr/>
          <a:lstStyle/>
          <a:p>
            <a:r>
              <a:rPr lang="ru-RU" dirty="0" smtClean="0"/>
              <a:t>В современности ветряной двигатель начинает играть всё большую роль, т. к. в отличие от других источников энергии он не загрязняет атмосферу.</a:t>
            </a:r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2"/>
            <a:ext cx="4191000" cy="5356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7" name="Rectangle 9"/>
          <p:cNvSpPr>
            <a:spLocks noGrp="1" noChangeArrowheads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Воздух – смесь газов</a:t>
            </a:r>
          </a:p>
        </p:txBody>
      </p:sp>
      <p:pic>
        <p:nvPicPr>
          <p:cNvPr id="7171" name="Содержимое 11" descr="Рисунок1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 rot="18685960">
            <a:off x="2928938" y="2071687"/>
            <a:ext cx="4038600" cy="3559175"/>
          </a:xfrm>
        </p:spPr>
      </p:pic>
      <p:sp>
        <p:nvSpPr>
          <p:cNvPr id="10" name="Овальная выноска 9"/>
          <p:cNvSpPr/>
          <p:nvPr/>
        </p:nvSpPr>
        <p:spPr>
          <a:xfrm>
            <a:off x="500063" y="1571625"/>
            <a:ext cx="3429000" cy="857250"/>
          </a:xfrm>
          <a:prstGeom prst="wedgeEllipseCallout">
            <a:avLst>
              <a:gd name="adj1" fmla="val 45309"/>
              <a:gd name="adj2" fmla="val 14032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4"/>
                </a:solidFill>
              </a:rPr>
              <a:t>углекислый газ</a:t>
            </a:r>
          </a:p>
        </p:txBody>
      </p:sp>
      <p:sp>
        <p:nvSpPr>
          <p:cNvPr id="13" name="Овальная выноска 12"/>
          <p:cNvSpPr/>
          <p:nvPr/>
        </p:nvSpPr>
        <p:spPr>
          <a:xfrm>
            <a:off x="5429250" y="1785938"/>
            <a:ext cx="3429000" cy="857250"/>
          </a:xfrm>
          <a:prstGeom prst="wedgeEllipseCallout">
            <a:avLst>
              <a:gd name="adj1" fmla="val -50398"/>
              <a:gd name="adj2" fmla="val 10525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4"/>
                </a:solidFill>
              </a:rPr>
              <a:t>кислород</a:t>
            </a:r>
          </a:p>
        </p:txBody>
      </p:sp>
      <p:sp>
        <p:nvSpPr>
          <p:cNvPr id="14" name="Овальная выноска 13"/>
          <p:cNvSpPr/>
          <p:nvPr/>
        </p:nvSpPr>
        <p:spPr>
          <a:xfrm>
            <a:off x="5357813" y="5429250"/>
            <a:ext cx="3429000" cy="857250"/>
          </a:xfrm>
          <a:prstGeom prst="wedgeEllipseCallout">
            <a:avLst>
              <a:gd name="adj1" fmla="val -54051"/>
              <a:gd name="adj2" fmla="val -10369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accent4"/>
                </a:solidFill>
              </a:rPr>
              <a:t>азот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068513"/>
            <a:ext cx="2736850" cy="30162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4037" name="Picture 5" descr="lavoisi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060575"/>
            <a:ext cx="2663825" cy="3024188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4040" name="Rectangle 8"/>
          <p:cNvSpPr>
            <a:spLocks noChangeArrowheads="1"/>
          </p:cNvSpPr>
          <p:nvPr/>
        </p:nvSpPr>
        <p:spPr bwMode="auto">
          <a:xfrm rot="10800000" flipV="1">
            <a:off x="611188" y="620713"/>
            <a:ext cx="7454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i="1">
                <a:solidFill>
                  <a:schemeClr val="bg1"/>
                </a:solidFill>
              </a:rPr>
              <a:t>Первыми изучали свойства воздуха</a:t>
            </a: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971550" y="5445125"/>
            <a:ext cx="2663825" cy="4349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E8CEE1"/>
                </a:solidFill>
              </a:rPr>
              <a:t>Антуан      Лавуазье 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5795963" y="5445125"/>
            <a:ext cx="2879725" cy="4254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>
                <a:solidFill>
                  <a:srgbClr val="E8CEE1"/>
                </a:solidFill>
              </a:rPr>
              <a:t>        Джозеф      Пристли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8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323850" y="549275"/>
            <a:ext cx="8510588" cy="1760538"/>
          </a:xfrm>
        </p:spPr>
        <p:txBody>
          <a:bodyPr/>
          <a:lstStyle/>
          <a:p>
            <a:r>
              <a:rPr lang="ru-RU"/>
              <a:t>На 1 день человеку требуется </a:t>
            </a:r>
            <a:br>
              <a:rPr lang="ru-RU"/>
            </a:br>
            <a:r>
              <a:rPr lang="ru-RU" u="sng"/>
              <a:t>600 л</a:t>
            </a:r>
            <a:r>
              <a:rPr lang="ru-RU"/>
              <a:t> воздуха.</a:t>
            </a:r>
          </a:p>
        </p:txBody>
      </p:sp>
      <p:pic>
        <p:nvPicPr>
          <p:cNvPr id="46092" name="Picture 12" descr="MMj02951940000[1]"/>
          <p:cNvPicPr>
            <a:picLocks noGrp="1" noChangeAspect="1" noChangeArrowheads="1" noCro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19700" y="2205038"/>
            <a:ext cx="3313113" cy="4032250"/>
          </a:xfrm>
        </p:spPr>
      </p:pic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3276600" y="2565400"/>
            <a:ext cx="230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46095" name="Text Box 15"/>
          <p:cNvSpPr txBox="1">
            <a:spLocks noChangeArrowheads="1"/>
          </p:cNvSpPr>
          <p:nvPr/>
        </p:nvSpPr>
        <p:spPr bwMode="auto">
          <a:xfrm>
            <a:off x="755650" y="2852738"/>
            <a:ext cx="4824413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dirty="0">
                <a:latin typeface="Baskerville Old Face" pitchFamily="18" charset="0"/>
              </a:rPr>
              <a:t>    </a:t>
            </a:r>
            <a:r>
              <a:rPr lang="ru-RU" sz="4000" u="sng" dirty="0">
                <a:latin typeface="Baskerville Old Face" pitchFamily="18" charset="0"/>
              </a:rPr>
              <a:t>Без воздуха </a:t>
            </a:r>
          </a:p>
          <a:p>
            <a:pPr>
              <a:spcBef>
                <a:spcPct val="50000"/>
              </a:spcBef>
            </a:pPr>
            <a:r>
              <a:rPr lang="ru-RU" sz="4000" dirty="0">
                <a:latin typeface="Baskerville Old Face" pitchFamily="18" charset="0"/>
              </a:rPr>
              <a:t> можно прожить       </a:t>
            </a:r>
          </a:p>
          <a:p>
            <a:pPr>
              <a:spcBef>
                <a:spcPct val="50000"/>
              </a:spcBef>
            </a:pPr>
            <a:r>
              <a:rPr lang="ru-RU" sz="4000" dirty="0">
                <a:latin typeface="Arial Black" pitchFamily="34" charset="0"/>
              </a:rPr>
              <a:t>      5</a:t>
            </a:r>
            <a:r>
              <a:rPr lang="ru-RU" sz="4000" dirty="0">
                <a:latin typeface="Baskerville Old Face" pitchFamily="18" charset="0"/>
              </a:rPr>
              <a:t> минут!</a:t>
            </a:r>
          </a:p>
        </p:txBody>
      </p:sp>
      <p:sp>
        <p:nvSpPr>
          <p:cNvPr id="46096" name="Text Box 16"/>
          <p:cNvSpPr txBox="1">
            <a:spLocks noChangeArrowheads="1"/>
          </p:cNvSpPr>
          <p:nvPr/>
        </p:nvSpPr>
        <p:spPr bwMode="auto">
          <a:xfrm>
            <a:off x="1187450" y="2997200"/>
            <a:ext cx="328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9" name="Picture 13" descr="L10p1p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076700"/>
            <a:ext cx="3419475" cy="2565400"/>
          </a:xfrm>
          <a:prstGeom prst="rect">
            <a:avLst/>
          </a:prstGeom>
          <a:noFill/>
          <a:ln w="349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2071688" y="1484313"/>
            <a:ext cx="471487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  <a:defRPr/>
            </a:pPr>
            <a:r>
              <a:rPr lang="ru-RU" sz="4000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Источники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4000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загрязнения 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4000" kern="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воздуха</a:t>
            </a:r>
          </a:p>
        </p:txBody>
      </p:sp>
      <p:pic>
        <p:nvPicPr>
          <p:cNvPr id="9" name="Рисунок 8" descr="67aa8dde62905631a9dd6bc1ce8c413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4057650"/>
            <a:ext cx="3529013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12" descr="L10p1p00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188913"/>
            <a:ext cx="2322513" cy="3573462"/>
          </a:xfrm>
          <a:prstGeom prst="rect">
            <a:avLst/>
          </a:prstGeom>
          <a:noFill/>
          <a:ln w="349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230" name="Picture 14" descr="L10p1p01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3663" y="188913"/>
            <a:ext cx="2368550" cy="3644900"/>
          </a:xfrm>
          <a:prstGeom prst="rect">
            <a:avLst/>
          </a:prstGeom>
          <a:noFill/>
          <a:ln w="349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Озоновая дыра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Атмосферный озон играет важную роль для всего живого на планете. Образуя озоновый слой в стратосфере он защищает растения и животных от жёсткого ультрафиолетового излучения. Поэтому проблема образования озоновых дыр имеет особое значение. Однако тропосферный озон является загрязнителем, который может угрожать здоровью людей и животных, а также повреждать растения.</a:t>
            </a:r>
            <a:endParaRPr lang="ru-RU" dirty="0"/>
          </a:p>
        </p:txBody>
      </p:sp>
      <p:pic>
        <p:nvPicPr>
          <p:cNvPr id="33794" name="Picture 2" descr="C:\Documents and Settings\Е.А\Рабочий стол\дыр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785926"/>
            <a:ext cx="4038600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Проверь себя!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142984"/>
            <a:ext cx="4352956" cy="498317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Расширение при нагревании</a:t>
            </a:r>
          </a:p>
          <a:p>
            <a:endParaRPr lang="ru-RU" sz="2400" dirty="0" smtClean="0"/>
          </a:p>
          <a:p>
            <a:r>
              <a:rPr lang="ru-RU" sz="2400" dirty="0" smtClean="0"/>
              <a:t>Низкая плотность</a:t>
            </a:r>
          </a:p>
          <a:p>
            <a:r>
              <a:rPr lang="ru-RU" sz="2400" dirty="0" smtClean="0"/>
              <a:t>Упругость</a:t>
            </a:r>
          </a:p>
          <a:p>
            <a:r>
              <a:rPr lang="ru-RU" sz="2400" dirty="0" smtClean="0"/>
              <a:t>Плохо проводит тепло</a:t>
            </a:r>
          </a:p>
          <a:p>
            <a:r>
              <a:rPr lang="ru-RU" sz="2400" dirty="0" smtClean="0"/>
              <a:t>Выталкивающая сила</a:t>
            </a:r>
          </a:p>
          <a:p>
            <a:r>
              <a:rPr lang="ru-RU" sz="2400" dirty="0" smtClean="0"/>
              <a:t>Сила ветра</a:t>
            </a:r>
          </a:p>
          <a:p>
            <a:r>
              <a:rPr lang="ru-RU" sz="2400" dirty="0" smtClean="0"/>
              <a:t>Выталкивающая сила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2" y="1142984"/>
            <a:ext cx="4643438" cy="4525963"/>
          </a:xfrm>
        </p:spPr>
        <p:txBody>
          <a:bodyPr/>
          <a:lstStyle/>
          <a:p>
            <a:r>
              <a:rPr lang="ru-RU" dirty="0" smtClean="0"/>
              <a:t>Паруса</a:t>
            </a:r>
          </a:p>
          <a:p>
            <a:r>
              <a:rPr lang="ru-RU" dirty="0" smtClean="0"/>
              <a:t>Удерживает тепло</a:t>
            </a:r>
          </a:p>
          <a:p>
            <a:r>
              <a:rPr lang="ru-RU" dirty="0" smtClean="0"/>
              <a:t>Служит опорой ,позволяет развивать большие скорости</a:t>
            </a:r>
          </a:p>
          <a:p>
            <a:r>
              <a:rPr lang="ru-RU" dirty="0" smtClean="0"/>
              <a:t>Автомобильные шины</a:t>
            </a:r>
            <a:br>
              <a:rPr lang="ru-RU" dirty="0" smtClean="0"/>
            </a:br>
            <a:r>
              <a:rPr lang="ru-RU" dirty="0" smtClean="0"/>
              <a:t> мячи</a:t>
            </a:r>
          </a:p>
          <a:p>
            <a:r>
              <a:rPr lang="ru-RU" dirty="0" smtClean="0"/>
              <a:t>Ветряные электростанции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2708275"/>
            <a:ext cx="8291513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folHlink"/>
                </a:solidFill>
                <a:effectLst/>
              </a:rPr>
              <a:t>Правильное объяснение феномена полета было дано уже в XVIII—XIX веках, но наука об искусстве летать — аэродинамика — возникла только в первые десятилетия XX века. </a:t>
            </a:r>
            <a:br>
              <a:rPr lang="ru-RU" sz="4000" b="1" dirty="0">
                <a:solidFill>
                  <a:schemeClr val="folHlink"/>
                </a:solidFill>
                <a:effectLst/>
              </a:rPr>
            </a:br>
            <a:endParaRPr lang="ru-RU" sz="4000" b="1" dirty="0">
              <a:solidFill>
                <a:schemeClr val="folHlink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 урока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Сегодня на уроке я:</a:t>
            </a:r>
          </a:p>
          <a:p>
            <a:r>
              <a:rPr lang="ru-RU" i="1" dirty="0" smtClean="0"/>
              <a:t>*узнал новое</a:t>
            </a:r>
          </a:p>
          <a:p>
            <a:r>
              <a:rPr lang="ru-RU" i="1" dirty="0" smtClean="0"/>
              <a:t>*было интересно</a:t>
            </a:r>
          </a:p>
          <a:p>
            <a:r>
              <a:rPr lang="ru-RU" i="1" dirty="0" smtClean="0"/>
              <a:t>*было трудно</a:t>
            </a:r>
          </a:p>
          <a:p>
            <a:endParaRPr lang="ru-RU" i="1" dirty="0" smtClean="0"/>
          </a:p>
          <a:p>
            <a:r>
              <a:rPr lang="ru-RU" i="1" dirty="0" smtClean="0"/>
              <a:t>Полезен ли этот урок для жизни?</a:t>
            </a:r>
          </a:p>
          <a:p>
            <a:endParaRPr lang="ru-RU" i="1" dirty="0" smtClean="0"/>
          </a:p>
          <a:p>
            <a:r>
              <a:rPr lang="ru-RU" i="1" dirty="0" smtClean="0"/>
              <a:t>Какие задания мне понравились?</a:t>
            </a:r>
            <a:endParaRPr lang="ru-RU" i="1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1285860"/>
            <a:ext cx="250033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Своей работой я на уроке…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Доволен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Не совсем доволен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Не доволен</a:t>
            </a:r>
            <a:endParaRPr lang="ru-RU" dirty="0"/>
          </a:p>
        </p:txBody>
      </p:sp>
      <p:pic>
        <p:nvPicPr>
          <p:cNvPr id="26627" name="Picture 3" descr="C:\Documents and Settings\Е.А\Рабочий стол\шар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928670"/>
            <a:ext cx="1038225" cy="1371600"/>
          </a:xfrm>
          <a:prstGeom prst="rect">
            <a:avLst/>
          </a:prstGeom>
          <a:noFill/>
        </p:spPr>
      </p:pic>
      <p:pic>
        <p:nvPicPr>
          <p:cNvPr id="26628" name="Picture 4" descr="C:\Documents and Settings\Е.А\Рабочий стол\шар 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5321024"/>
            <a:ext cx="2000264" cy="1394123"/>
          </a:xfrm>
          <a:prstGeom prst="rect">
            <a:avLst/>
          </a:prstGeom>
          <a:noFill/>
        </p:spPr>
      </p:pic>
      <p:pic>
        <p:nvPicPr>
          <p:cNvPr id="26629" name="Picture 5" descr="C:\Documents and Settings\Е.А\Рабочий стол\шар3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214686"/>
            <a:ext cx="1643074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3971924" cy="557216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Первые воздухоплаватели были смелыми людьми, но небезрассудными. Поэтому первые подъемы на Монгольфьерах осуществлялись не в свободном, а в привязном режиме. Монгольфьер привязывали верёвками и проводили тестовый его подъем, вычисляя его эксплуатационные возможности. Эти полёты также носили и демонстрационный характер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42852"/>
            <a:ext cx="3500462" cy="4548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4929190" cy="485776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Сегодня воздухоплавание переживает небывалый расцвет. Очень большое количество людей хочет насладиться бесшумным полетом на воздушном шаре. Вопрос о выборе воздушного шара сделан в пользу тепловых аэростатов наполняемых теплым воздухом с помощью газовой горелки, питаемой пропанобутановой смесью. Тепловой воздушный шар средних размеров сегодня можно подготовить к полету в течение 25 минут. Эра популярности Монгольфьер продолжается.</a:t>
            </a:r>
          </a:p>
          <a:p>
            <a:endParaRPr lang="ru-RU" dirty="0"/>
          </a:p>
        </p:txBody>
      </p:sp>
      <p:pic>
        <p:nvPicPr>
          <p:cNvPr id="5125" name="Picture 5" descr="C:\Documents and Settings\Е.А\Рабочий стол\тт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072066" y="1428736"/>
            <a:ext cx="3709028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92150"/>
            <a:ext cx="7772400" cy="54038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4000"/>
              <a:t>   Первый шаг в небо был сделан с помощью моделей. Прямыми предшественниками всех современных самолетов следует, видимо, считать игрушечные аэропланы Пено, которые он строил с 1871 года и запускал с помощью резиновых моторчиков.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3141663"/>
            <a:ext cx="8713788" cy="3716337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3600"/>
              <a:t>   Искусство полета в подлинном смысле этого слова впервые в истории освоили братья Вильбур и Орвиль Райт, владельцы велосипедной мастерской в небольшом американском городке Дейтоне. </a:t>
            </a:r>
          </a:p>
        </p:txBody>
      </p:sp>
      <p:pic>
        <p:nvPicPr>
          <p:cNvPr id="28676" name="Picture 4" descr="Orville_Wr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2476500" cy="3025775"/>
          </a:xfrm>
          <a:prstGeom prst="rect">
            <a:avLst/>
          </a:prstGeom>
          <a:noFill/>
        </p:spPr>
      </p:pic>
      <p:pic>
        <p:nvPicPr>
          <p:cNvPr id="28677" name="Picture 5" descr="Wilbur_Wrig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188913"/>
            <a:ext cx="2668587" cy="30956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0"/>
            <a:ext cx="7772400" cy="4114800"/>
          </a:xfrm>
        </p:spPr>
        <p:txBody>
          <a:bodyPr/>
          <a:lstStyle/>
          <a:p>
            <a:pPr algn="ctr"/>
            <a:r>
              <a:rPr lang="ru-RU"/>
              <a:t>Испытания первого аэроплана были проведены на берегу океана в Кити Хок</a:t>
            </a:r>
          </a:p>
        </p:txBody>
      </p:sp>
      <p:pic>
        <p:nvPicPr>
          <p:cNvPr id="29700" name="Picture 4" descr="0_832_2900eaf8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196975"/>
            <a:ext cx="8207375" cy="5321300"/>
          </a:xfrm>
          <a:prstGeom prst="rect">
            <a:avLst/>
          </a:prstGeom>
          <a:noFill/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4868863"/>
            <a:ext cx="8497888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4">
              <a:spcBef>
                <a:spcPct val="20000"/>
              </a:spcBef>
              <a:buClr>
                <a:schemeClr val="accent2"/>
              </a:buClr>
            </a:pPr>
            <a:r>
              <a:rPr lang="ru-RU" sz="2400" b="1" i="1">
                <a:solidFill>
                  <a:schemeClr val="bg2"/>
                </a:solidFill>
              </a:rPr>
              <a:t>Последние секунды перед запуском.</a:t>
            </a:r>
          </a:p>
          <a:p>
            <a:pPr lvl="4">
              <a:spcBef>
                <a:spcPct val="20000"/>
              </a:spcBef>
              <a:buClr>
                <a:schemeClr val="accent2"/>
              </a:buClr>
            </a:pPr>
            <a:r>
              <a:rPr lang="ru-RU" sz="2400" b="1" i="1">
                <a:solidFill>
                  <a:schemeClr val="bg2"/>
                </a:solidFill>
              </a:rPr>
              <a:t>На планере Уилбер Райт. </a:t>
            </a:r>
          </a:p>
          <a:p>
            <a:pPr algn="ctr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endParaRPr lang="ru-RU" sz="2400" b="1" i="1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549275"/>
            <a:ext cx="4321175" cy="4308485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Первым российским самолётом, построенным в натуральную величину, проходившим всесторонние испытания на земле и сделавшим попытку взлететь, был самолёт, спроектированный и созданный выдающимся учёным и инженером Александром Федоровичем Можайским (1825-1890 гг.).   </a:t>
            </a:r>
          </a:p>
          <a:p>
            <a:endParaRPr lang="ru-RU" dirty="0"/>
          </a:p>
          <a:p>
            <a:endParaRPr lang="ru-RU" dirty="0"/>
          </a:p>
        </p:txBody>
      </p:sp>
      <p:graphicFrame>
        <p:nvGraphicFramePr>
          <p:cNvPr id="9523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5715008" y="357166"/>
          <a:ext cx="3008313" cy="4114800"/>
        </p:xfrm>
        <a:graphic>
          <a:graphicData uri="http://schemas.openxmlformats.org/presentationml/2006/ole">
            <p:oleObj spid="_x0000_s27650" name="Фотография Photo Editor" r:id="rId3" imgW="9190476" imgH="12571429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476250"/>
            <a:ext cx="7772400" cy="4114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dirty="0"/>
              <a:t>    В течение почти сорока лет после своего появления самолет безраздельно господствовал в воздухе.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dirty="0"/>
              <a:t>    </a:t>
            </a:r>
          </a:p>
        </p:txBody>
      </p:sp>
      <p:pic>
        <p:nvPicPr>
          <p:cNvPr id="4" name="Picture 3" descr="C:\Documents and Settings\Е.А\Рабочий стол\самолёт 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928802"/>
            <a:ext cx="3732226" cy="40005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486</TotalTime>
  <Words>589</Words>
  <Application>Microsoft Office PowerPoint</Application>
  <PresentationFormat>Экран (4:3)</PresentationFormat>
  <Paragraphs>72</Paragraphs>
  <Slides>21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Апекс</vt:lpstr>
      <vt:lpstr>Фотография Photo Editor</vt:lpstr>
      <vt:lpstr>«Природа  -   единственная книга, содержание которой одинаково значительно на всех её страницах»</vt:lpstr>
      <vt:lpstr>Правильное объяснение феномена полета было дано уже в XVIII—XIX веках, но наука об искусстве летать — аэродинамика — возникла только в первые десятилетия XX века.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Дыхание «по кругу»</vt:lpstr>
      <vt:lpstr>Упражнение  «Свеча» -Ровный медленный  выдох -глубоко вдохнуть, остановиться -медленно дуть на воображаемое пламя свечи -постараться дуть так, чтобы пламя «легло» -удержать его так до конца выдоха</vt:lpstr>
      <vt:lpstr>Слайд 12</vt:lpstr>
      <vt:lpstr>Слайд 13</vt:lpstr>
      <vt:lpstr>Воздух – смесь газов</vt:lpstr>
      <vt:lpstr>Слайд 15</vt:lpstr>
      <vt:lpstr>На 1 день человеку требуется  600 л воздуха.</vt:lpstr>
      <vt:lpstr>Слайд 17</vt:lpstr>
      <vt:lpstr>Озоновая дыра</vt:lpstr>
      <vt:lpstr>Проверь себя!</vt:lpstr>
      <vt:lpstr>Рефлексия урока</vt:lpstr>
      <vt:lpstr>Своей работой я на уроке…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Эпиграф:«Природа - единственная книга, содержание которой значительно на всех её страницах»</dc:title>
  <dc:creator>Е.А</dc:creator>
  <cp:lastModifiedBy>Е.А</cp:lastModifiedBy>
  <cp:revision>54</cp:revision>
  <dcterms:created xsi:type="dcterms:W3CDTF">2010-01-07T15:53:05Z</dcterms:created>
  <dcterms:modified xsi:type="dcterms:W3CDTF">2010-01-08T10:56:16Z</dcterms:modified>
</cp:coreProperties>
</file>