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01" r:id="rId3"/>
    <p:sldId id="263" r:id="rId4"/>
    <p:sldId id="265" r:id="rId5"/>
    <p:sldId id="268"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56" r:id="rId22"/>
    <p:sldId id="257" r:id="rId23"/>
    <p:sldId id="258" r:id="rId24"/>
    <p:sldId id="259" r:id="rId25"/>
    <p:sldId id="261" r:id="rId26"/>
    <p:sldId id="286" r:id="rId27"/>
    <p:sldId id="287" r:id="rId28"/>
    <p:sldId id="288" r:id="rId29"/>
    <p:sldId id="289" r:id="rId30"/>
    <p:sldId id="290" r:id="rId31"/>
    <p:sldId id="291" r:id="rId32"/>
    <p:sldId id="292" r:id="rId33"/>
    <p:sldId id="294" r:id="rId34"/>
    <p:sldId id="295" r:id="rId35"/>
    <p:sldId id="304" r:id="rId36"/>
    <p:sldId id="305" r:id="rId37"/>
    <p:sldId id="306" r:id="rId38"/>
    <p:sldId id="297" r:id="rId39"/>
    <p:sldId id="298" r:id="rId40"/>
    <p:sldId id="299" r:id="rId41"/>
    <p:sldId id="300"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3A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p:scale>
          <a:sx n="50" d="100"/>
          <a:sy n="50" d="100"/>
        </p:scale>
        <p:origin x="-1008" y="-5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11.01.2010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package" Target="../embeddings/_________Microsoft_Office_Word5.doc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package" Target="../embeddings/_________Microsoft_Office_Word6.doc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package" Target="../embeddings/_________Microsoft_Office_Word7.docx"/><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package" Target="../embeddings/_________Microsoft_Office_Word8.doc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____Microsoft_Office_Word9.doc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___Microsoft_Office_Word10.docx"/><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6.xml.rels><?xml version="1.0" encoding="UTF-8" standalone="yes"?>
<Relationships xmlns="http://schemas.openxmlformats.org/package/2006/relationships"><Relationship Id="rId3" Type="http://schemas.openxmlformats.org/officeDocument/2006/relationships/package" Target="../embeddings/_________Microsoft_Office_Word11.docx"/><Relationship Id="rId2" Type="http://schemas.openxmlformats.org/officeDocument/2006/relationships/slideLayout" Target="../slideLayouts/slideLayout6.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3" Type="http://schemas.openxmlformats.org/officeDocument/2006/relationships/package" Target="../embeddings/_________Microsoft_Office_Word12.docx"/><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8.xml.rels><?xml version="1.0" encoding="UTF-8" standalone="yes"?>
<Relationships xmlns="http://schemas.openxmlformats.org/package/2006/relationships"><Relationship Id="rId3" Type="http://schemas.openxmlformats.org/officeDocument/2006/relationships/package" Target="../embeddings/_________Microsoft_Office_Word13.docx"/><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19.xml.rels><?xml version="1.0" encoding="UTF-8" standalone="yes"?>
<Relationships xmlns="http://schemas.openxmlformats.org/package/2006/relationships"><Relationship Id="rId3" Type="http://schemas.openxmlformats.org/officeDocument/2006/relationships/package" Target="../embeddings/_________Microsoft_Office_Word14.docx"/><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_________Microsoft_Office_Word15.docx"/><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1.xml.rels><?xml version="1.0" encoding="UTF-8" standalone="yes"?>
<Relationships xmlns="http://schemas.openxmlformats.org/package/2006/relationships"><Relationship Id="rId3" Type="http://schemas.openxmlformats.org/officeDocument/2006/relationships/package" Target="../embeddings/_________Microsoft_Office_Word16.docx"/><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____Microsoft_Office_Word17.docx"/><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23.xml.rels><?xml version="1.0" encoding="UTF-8" standalone="yes"?>
<Relationships xmlns="http://schemas.openxmlformats.org/package/2006/relationships"><Relationship Id="rId3" Type="http://schemas.openxmlformats.org/officeDocument/2006/relationships/package" Target="../embeddings/_________Microsoft_Office_Word18.docx"/><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24.xml.rels><?xml version="1.0" encoding="UTF-8" standalone="yes"?>
<Relationships xmlns="http://schemas.openxmlformats.org/package/2006/relationships"><Relationship Id="rId3" Type="http://schemas.openxmlformats.org/officeDocument/2006/relationships/package" Target="../embeddings/_________Microsoft_Office_Word19.docx"/><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25.xml.rels><?xml version="1.0" encoding="UTF-8" standalone="yes"?>
<Relationships xmlns="http://schemas.openxmlformats.org/package/2006/relationships"><Relationship Id="rId3" Type="http://schemas.openxmlformats.org/officeDocument/2006/relationships/package" Target="../embeddings/_________Microsoft_Office_Word20.docx"/><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26.xml.rels><?xml version="1.0" encoding="UTF-8" standalone="yes"?>
<Relationships xmlns="http://schemas.openxmlformats.org/package/2006/relationships"><Relationship Id="rId3" Type="http://schemas.openxmlformats.org/officeDocument/2006/relationships/package" Target="../embeddings/_________Microsoft_Office_Word21.docx"/><Relationship Id="rId2" Type="http://schemas.openxmlformats.org/officeDocument/2006/relationships/slideLayout" Target="../slideLayouts/slideLayout6.xml"/><Relationship Id="rId1" Type="http://schemas.openxmlformats.org/officeDocument/2006/relationships/vmlDrawing" Target="../drawings/vmlDrawing20.vml"/></Relationships>
</file>

<file path=ppt/slides/_rels/slide27.xml.rels><?xml version="1.0" encoding="UTF-8" standalone="yes"?>
<Relationships xmlns="http://schemas.openxmlformats.org/package/2006/relationships"><Relationship Id="rId3" Type="http://schemas.openxmlformats.org/officeDocument/2006/relationships/package" Target="../embeddings/_________Microsoft_Office_Word22.docx"/><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package" Target="../embeddings/_________Microsoft_Office_Word23.docx"/><Relationship Id="rId2" Type="http://schemas.openxmlformats.org/officeDocument/2006/relationships/slideLayout" Target="../slideLayouts/slideLayout6.xml"/><Relationship Id="rId1" Type="http://schemas.openxmlformats.org/officeDocument/2006/relationships/vmlDrawing" Target="../drawings/vmlDrawing22.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package" Target="../embeddings/_________Microsoft_Office_Word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package" Target="../embeddings/_________Microsoft_Office_Word3.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_________Microsoft_Office_Word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305800" cy="3786214"/>
          </a:xfrm>
        </p:spPr>
        <p:txBody>
          <a:bodyPr>
            <a:normAutofit fontScale="90000"/>
          </a:bodyPr>
          <a:lstStyle/>
          <a:p>
            <a:pPr algn="ctr"/>
            <a:r>
              <a:rPr lang="ru-RU" b="1" i="1" dirty="0" smtClean="0">
                <a:latin typeface="Verdana" pitchFamily="34" charset="0"/>
                <a:cs typeface="Vrinda" pitchFamily="2" charset="0"/>
              </a:rPr>
              <a:t>Система работы учителя по подготовке учащихся основной школы к итоговой аттестации в новой форме</a:t>
            </a:r>
            <a:endParaRPr lang="ru-RU" b="1" i="1" dirty="0">
              <a:latin typeface="Verdana" pitchFamily="34" charset="0"/>
              <a:cs typeface="Vrinda" pitchFamily="2" charset="0"/>
            </a:endParaRPr>
          </a:p>
        </p:txBody>
      </p:sp>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nvGraphicFramePr>
        <p:xfrm>
          <a:off x="777875" y="1092200"/>
          <a:ext cx="7942263" cy="5513388"/>
        </p:xfrm>
        <a:graphic>
          <a:graphicData uri="http://schemas.openxmlformats.org/presentationml/2006/ole">
            <p:oleObj spid="_x0000_s66562" name="Документ" r:id="rId3" imgW="8054204" imgH="5588121"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10</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nvGraphicFramePr>
        <p:xfrm>
          <a:off x="355600" y="1255713"/>
          <a:ext cx="8378825" cy="5500687"/>
        </p:xfrm>
        <a:graphic>
          <a:graphicData uri="http://schemas.openxmlformats.org/presentationml/2006/ole">
            <p:oleObj spid="_x0000_s67586" name="Документ" r:id="rId3" imgW="8251387" imgH="5410994"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11</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i="1" dirty="0" smtClean="0"/>
              <a:t>«БУКВЕННЫЕ ВЫРАЖЕНИЯ  И  ИХ ПРЕОБРАЗОВАНИЯ»</a:t>
            </a:r>
            <a:endParaRPr lang="ru-RU" sz="3600" dirty="0"/>
          </a:p>
        </p:txBody>
      </p:sp>
      <p:graphicFrame>
        <p:nvGraphicFramePr>
          <p:cNvPr id="3" name="Объект 2"/>
          <p:cNvGraphicFramePr>
            <a:graphicFrameLocks noChangeAspect="1"/>
          </p:cNvGraphicFramePr>
          <p:nvPr/>
        </p:nvGraphicFramePr>
        <p:xfrm>
          <a:off x="1009650" y="2333625"/>
          <a:ext cx="7766050" cy="4135438"/>
        </p:xfrm>
        <a:graphic>
          <a:graphicData uri="http://schemas.openxmlformats.org/presentationml/2006/ole">
            <p:oleObj spid="_x0000_s68610" name="Документ" r:id="rId3" imgW="7892011" imgH="4182270" progId="Word.Document.12">
              <p:embed/>
            </p:oleObj>
          </a:graphicData>
        </a:graphic>
      </p:graphicFrame>
      <p:sp>
        <p:nvSpPr>
          <p:cNvPr id="5" name="Прямоугольник 4"/>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12</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ChangeAspect="1"/>
          </p:cNvGraphicFramePr>
          <p:nvPr/>
        </p:nvGraphicFramePr>
        <p:xfrm>
          <a:off x="546100" y="928688"/>
          <a:ext cx="8256588" cy="5649912"/>
        </p:xfrm>
        <a:graphic>
          <a:graphicData uri="http://schemas.openxmlformats.org/presentationml/2006/ole">
            <p:oleObj spid="_x0000_s69636" name="Документ" r:id="rId3" imgW="5947885" imgH="4415559"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13</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nvGraphicFramePr>
        <p:xfrm>
          <a:off x="428596" y="857232"/>
          <a:ext cx="8534401" cy="6000768"/>
        </p:xfrm>
        <a:graphic>
          <a:graphicData uri="http://schemas.openxmlformats.org/presentationml/2006/ole">
            <p:oleObj spid="_x0000_s70658" name="Документ" r:id="rId3" imgW="8319958" imgH="6060098"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14</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nvGraphicFramePr>
        <p:xfrm>
          <a:off x="628650" y="1347788"/>
          <a:ext cx="8294688" cy="5318125"/>
        </p:xfrm>
        <a:graphic>
          <a:graphicData uri="http://schemas.openxmlformats.org/presentationml/2006/ole">
            <p:oleObj spid="_x0000_s71682" name="Документ" r:id="rId3" imgW="8295104" imgH="5318471"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15</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305800" cy="714372"/>
          </a:xfrm>
        </p:spPr>
        <p:txBody>
          <a:bodyPr>
            <a:normAutofit fontScale="90000"/>
          </a:bodyPr>
          <a:lstStyle/>
          <a:p>
            <a:pPr algn="ctr"/>
            <a:r>
              <a:rPr lang="ru-RU" b="1" i="1" dirty="0" smtClean="0"/>
              <a:t>«УРАВНЕНИЯ  И  НЕРАВЕНСТВА»</a:t>
            </a:r>
            <a:endParaRPr lang="ru-RU" dirty="0"/>
          </a:p>
        </p:txBody>
      </p:sp>
      <p:graphicFrame>
        <p:nvGraphicFramePr>
          <p:cNvPr id="3" name="Объект 2"/>
          <p:cNvGraphicFramePr>
            <a:graphicFrameLocks noChangeAspect="1"/>
          </p:cNvGraphicFramePr>
          <p:nvPr/>
        </p:nvGraphicFramePr>
        <p:xfrm>
          <a:off x="668338" y="1719263"/>
          <a:ext cx="8107362" cy="4927600"/>
        </p:xfrm>
        <a:graphic>
          <a:graphicData uri="http://schemas.openxmlformats.org/presentationml/2006/ole">
            <p:oleObj spid="_x0000_s72706" name="Документ" r:id="rId3" imgW="8225367" imgH="4983299"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16</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nvGraphicFramePr>
        <p:xfrm>
          <a:off x="641350" y="1228725"/>
          <a:ext cx="8161338" cy="5294313"/>
        </p:xfrm>
        <a:graphic>
          <a:graphicData uri="http://schemas.openxmlformats.org/presentationml/2006/ole">
            <p:oleObj spid="_x0000_s73730" name="Документ" r:id="rId3" imgW="8268311" imgH="5369593"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17</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14356"/>
            <a:ext cx="8305800" cy="561228"/>
          </a:xfrm>
        </p:spPr>
        <p:txBody>
          <a:bodyPr>
            <a:noAutofit/>
          </a:bodyPr>
          <a:lstStyle/>
          <a:p>
            <a:pPr algn="ctr"/>
            <a:r>
              <a:rPr lang="ru-RU" sz="2800" b="1" i="1" dirty="0" smtClean="0"/>
              <a:t>«КООРДИНАТЫ,  ФУНКЦИИ  И  ГРАФИКИ ФУНКЦИИ»</a:t>
            </a:r>
            <a:endParaRPr lang="ru-RU" sz="2800" dirty="0"/>
          </a:p>
        </p:txBody>
      </p:sp>
      <p:graphicFrame>
        <p:nvGraphicFramePr>
          <p:cNvPr id="3" name="Объект 2"/>
          <p:cNvGraphicFramePr>
            <a:graphicFrameLocks noChangeAspect="1"/>
          </p:cNvGraphicFramePr>
          <p:nvPr/>
        </p:nvGraphicFramePr>
        <p:xfrm>
          <a:off x="614363" y="1365250"/>
          <a:ext cx="8188325" cy="5322888"/>
        </p:xfrm>
        <a:graphic>
          <a:graphicData uri="http://schemas.openxmlformats.org/presentationml/2006/ole">
            <p:oleObj spid="_x0000_s74754" name="Документ" r:id="rId3" imgW="8324715" imgH="5760927"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18</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nvGraphicFramePr>
        <p:xfrm>
          <a:off x="504825" y="860425"/>
          <a:ext cx="8380413" cy="5662613"/>
        </p:xfrm>
        <a:graphic>
          <a:graphicData uri="http://schemas.openxmlformats.org/presentationml/2006/ole">
            <p:oleObj spid="_x0000_s75778" name="Документ" r:id="rId3" imgW="8470522" imgH="5735726"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19</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642918"/>
            <a:ext cx="8229600" cy="714380"/>
          </a:xfrm>
        </p:spPr>
        <p:txBody>
          <a:bodyPr>
            <a:normAutofit fontScale="90000"/>
          </a:bodyPr>
          <a:lstStyle/>
          <a:p>
            <a:pPr algn="ctr"/>
            <a:r>
              <a:rPr lang="ru-RU" dirty="0" smtClean="0"/>
              <a:t>Освещаемые вопросы:</a:t>
            </a:r>
            <a:endParaRPr lang="ru-RU" dirty="0"/>
          </a:p>
        </p:txBody>
      </p:sp>
      <p:sp>
        <p:nvSpPr>
          <p:cNvPr id="4" name="Содержимое 3"/>
          <p:cNvSpPr>
            <a:spLocks noGrp="1"/>
          </p:cNvSpPr>
          <p:nvPr>
            <p:ph idx="1"/>
          </p:nvPr>
        </p:nvSpPr>
        <p:spPr>
          <a:xfrm>
            <a:off x="571472" y="1785926"/>
            <a:ext cx="8229600" cy="4752988"/>
          </a:xfrm>
        </p:spPr>
        <p:txBody>
          <a:bodyPr/>
          <a:lstStyle/>
          <a:p>
            <a:pPr marL="441325" indent="-441325">
              <a:buClr>
                <a:schemeClr val="tx1"/>
              </a:buClr>
              <a:buFont typeface="Wingdings" pitchFamily="2" charset="2"/>
              <a:buChar char="ü"/>
            </a:pPr>
            <a:r>
              <a:rPr lang="ru-RU" dirty="0" smtClean="0">
                <a:latin typeface="Times New Roman" pitchFamily="18" charset="0"/>
                <a:cs typeface="Times New Roman" pitchFamily="18" charset="0"/>
              </a:rPr>
              <a:t> Основное назначение новой системы итоговой аттестации и ее цели; структура и содержание экзаменационной работы.</a:t>
            </a:r>
          </a:p>
          <a:p>
            <a:pPr marL="441325" indent="-441325">
              <a:buClr>
                <a:schemeClr val="tx1"/>
              </a:buClr>
              <a:buFont typeface="Wingdings" pitchFamily="2" charset="2"/>
              <a:buChar char="ü"/>
            </a:pPr>
            <a:r>
              <a:rPr lang="ru-RU" dirty="0" smtClean="0">
                <a:latin typeface="Times New Roman" pitchFamily="18" charset="0"/>
                <a:cs typeface="Times New Roman" pitchFamily="18" charset="0"/>
              </a:rPr>
              <a:t>Подготовка учащихся основной школы к экзамену в новой форме (из опыта работы).</a:t>
            </a:r>
          </a:p>
          <a:p>
            <a:pPr marL="441325" indent="-441325">
              <a:buClr>
                <a:schemeClr val="tx1"/>
              </a:buClr>
              <a:buFont typeface="Wingdings" pitchFamily="2" charset="2"/>
              <a:buChar char="ü"/>
            </a:pPr>
            <a:r>
              <a:rPr lang="ru-RU" dirty="0" smtClean="0">
                <a:latin typeface="Times New Roman" pitchFamily="18" charset="0"/>
                <a:cs typeface="Times New Roman" pitchFamily="18" charset="0"/>
              </a:rPr>
              <a:t>Проведение пробного малого ЕГЭ в лицее.</a:t>
            </a:r>
          </a:p>
          <a:p>
            <a:pPr marL="441325" indent="-441325">
              <a:buClr>
                <a:schemeClr val="tx1"/>
              </a:buClr>
              <a:buFont typeface="Wingdings" pitchFamily="2" charset="2"/>
              <a:buChar char="ü"/>
            </a:pPr>
            <a:r>
              <a:rPr lang="ru-RU" dirty="0" smtClean="0">
                <a:latin typeface="Times New Roman" pitchFamily="18" charset="0"/>
                <a:cs typeface="Times New Roman" pitchFamily="18" charset="0"/>
              </a:rPr>
              <a:t>УМК для подготовки к экзамену.</a:t>
            </a:r>
          </a:p>
          <a:p>
            <a:pPr>
              <a:buNone/>
            </a:pPr>
            <a:endParaRPr lang="ru-RU" dirty="0"/>
          </a:p>
        </p:txBody>
      </p:sp>
      <p:sp>
        <p:nvSpPr>
          <p:cNvPr id="5" name="Прямоугольник 4"/>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nvGraphicFramePr>
        <p:xfrm>
          <a:off x="573088" y="860425"/>
          <a:ext cx="8120062" cy="5608638"/>
        </p:xfrm>
        <a:graphic>
          <a:graphicData uri="http://schemas.openxmlformats.org/presentationml/2006/ole">
            <p:oleObj spid="_x0000_s76803" name="Документ" r:id="rId3" imgW="8236269" imgH="5687124"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20</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nvGraphicFramePr>
        <p:xfrm>
          <a:off x="714348" y="1000108"/>
          <a:ext cx="8082821" cy="5575299"/>
        </p:xfrm>
        <a:graphic>
          <a:graphicData uri="http://schemas.openxmlformats.org/presentationml/2006/ole">
            <p:oleObj spid="_x0000_s15362" name="Документ" r:id="rId3" imgW="9051912" imgH="6147941"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21</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Объект 45"/>
          <p:cNvGraphicFramePr>
            <a:graphicFrameLocks noChangeAspect="1"/>
          </p:cNvGraphicFramePr>
          <p:nvPr/>
        </p:nvGraphicFramePr>
        <p:xfrm>
          <a:off x="490538" y="1092200"/>
          <a:ext cx="8462962" cy="5527675"/>
        </p:xfrm>
        <a:graphic>
          <a:graphicData uri="http://schemas.openxmlformats.org/presentationml/2006/ole">
            <p:oleObj spid="_x0000_s16446" name="Документ" r:id="rId3" imgW="8586825" imgH="5590281"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22</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nvGraphicFramePr>
        <p:xfrm>
          <a:off x="571472" y="1142984"/>
          <a:ext cx="8256587" cy="5294313"/>
        </p:xfrm>
        <a:graphic>
          <a:graphicData uri="http://schemas.openxmlformats.org/presentationml/2006/ole">
            <p:oleObj spid="_x0000_s18434" name="Документ" r:id="rId3" imgW="8375589" imgH="6164141"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23</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nvGraphicFramePr>
        <p:xfrm>
          <a:off x="504825" y="1092200"/>
          <a:ext cx="8339138" cy="5430838"/>
        </p:xfrm>
        <a:graphic>
          <a:graphicData uri="http://schemas.openxmlformats.org/presentationml/2006/ole">
            <p:oleObj spid="_x0000_s19459" name="Документ" r:id="rId3" imgW="8556505" imgH="5588481"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24</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nvGraphicFramePr>
        <p:xfrm>
          <a:off x="477838" y="1092200"/>
          <a:ext cx="8378825" cy="5554663"/>
        </p:xfrm>
        <a:graphic>
          <a:graphicData uri="http://schemas.openxmlformats.org/presentationml/2006/ole">
            <p:oleObj spid="_x0000_s21506" name="Документ" r:id="rId3" imgW="8528046" imgH="6384154" progId="Word.Document.12">
              <p:embed/>
            </p:oleObj>
          </a:graphicData>
        </a:graphic>
      </p:graphicFrame>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25</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305800" cy="1061294"/>
          </a:xfrm>
        </p:spPr>
        <p:txBody>
          <a:bodyPr>
            <a:normAutofit/>
          </a:bodyPr>
          <a:lstStyle/>
          <a:p>
            <a:pPr algn="ctr"/>
            <a:r>
              <a:rPr lang="ru-RU" sz="3200" b="1" i="1" dirty="0" smtClean="0"/>
              <a:t>«АРИФМЕТИЧЕСКАЯ  И  ГЕОМЕТРИЧЕСКАЯ ПРОГРЕССИИ»</a:t>
            </a:r>
            <a:endParaRPr lang="ru-RU" sz="3200" dirty="0"/>
          </a:p>
        </p:txBody>
      </p:sp>
      <p:graphicFrame>
        <p:nvGraphicFramePr>
          <p:cNvPr id="3" name="Объект 2"/>
          <p:cNvGraphicFramePr>
            <a:graphicFrameLocks noChangeAspect="1"/>
          </p:cNvGraphicFramePr>
          <p:nvPr/>
        </p:nvGraphicFramePr>
        <p:xfrm>
          <a:off x="546100" y="1714488"/>
          <a:ext cx="8215313" cy="5000637"/>
        </p:xfrm>
        <a:graphic>
          <a:graphicData uri="http://schemas.openxmlformats.org/presentationml/2006/ole">
            <p:oleObj spid="_x0000_s77826" name="Документ" r:id="rId3" imgW="8332604" imgH="4817333"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26</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nvGraphicFramePr>
        <p:xfrm>
          <a:off x="593725" y="1000109"/>
          <a:ext cx="8297863" cy="5559442"/>
        </p:xfrm>
        <a:graphic>
          <a:graphicData uri="http://schemas.openxmlformats.org/presentationml/2006/ole">
            <p:oleObj spid="_x0000_s78850" name="Документ" r:id="rId3" imgW="8297927" imgH="5260149" progId="Word.Document.12">
              <p:embed/>
            </p:oleObj>
          </a:graphicData>
        </a:graphic>
      </p:graphicFrame>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27</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071546"/>
            <a:ext cx="8643998" cy="5000660"/>
          </a:xfrm>
        </p:spPr>
        <p:txBody>
          <a:bodyPr>
            <a:normAutofit/>
          </a:bodyPr>
          <a:lstStyle/>
          <a:p>
            <a:pPr algn="ctr"/>
            <a:r>
              <a:rPr lang="ru-RU" sz="3600" dirty="0" smtClean="0"/>
              <a:t>Задания </a:t>
            </a:r>
            <a:r>
              <a:rPr lang="en-US" sz="3600" b="1" i="1" dirty="0" smtClean="0">
                <a:latin typeface="+mn-lt"/>
              </a:rPr>
              <a:t>II</a:t>
            </a:r>
            <a:r>
              <a:rPr lang="ru-RU" sz="3600" b="1" i="1" dirty="0" smtClean="0"/>
              <a:t> части </a:t>
            </a:r>
            <a:r>
              <a:rPr lang="ru-RU" sz="3600" dirty="0" smtClean="0"/>
              <a:t>экзаменационной работы носят комплексный характер. Они позволяют проверить владение формально-оперативным алгебраическим аппаратом, способность к интеграции знаний из различных тем школьного курса, владение исследовательскими навыками, </a:t>
            </a:r>
            <a:br>
              <a:rPr lang="ru-RU" sz="3600" dirty="0" smtClean="0"/>
            </a:br>
            <a:r>
              <a:rPr lang="ru-RU" sz="3600" dirty="0" smtClean="0"/>
              <a:t>а также умения найти и применить нестандартные приемы рассуждений.</a:t>
            </a:r>
            <a:endParaRPr lang="ru-RU" sz="3600" dirty="0"/>
          </a:p>
        </p:txBody>
      </p:sp>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28</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7901014" cy="2071702"/>
          </a:xfrm>
        </p:spPr>
        <p:txBody>
          <a:bodyPr>
            <a:normAutofit/>
          </a:bodyPr>
          <a:lstStyle/>
          <a:p>
            <a:pPr algn="ctr"/>
            <a:r>
              <a:rPr lang="ru-RU" sz="3200" dirty="0" smtClean="0"/>
              <a:t>Относительная сложность заданий </a:t>
            </a:r>
            <a:r>
              <a:rPr lang="en-US" sz="3200" dirty="0" smtClean="0">
                <a:latin typeface="Times New Roman" pitchFamily="18" charset="0"/>
                <a:cs typeface="Times New Roman" pitchFamily="18" charset="0"/>
              </a:rPr>
              <a:t>II</a:t>
            </a:r>
            <a:r>
              <a:rPr lang="en-US" sz="3200" dirty="0" smtClean="0"/>
              <a:t> </a:t>
            </a:r>
            <a:r>
              <a:rPr lang="ru-RU" sz="3200" dirty="0" smtClean="0"/>
              <a:t>части условно обозначена числом баллов:</a:t>
            </a:r>
            <a:endParaRPr lang="ru-RU" sz="3200"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29</a:t>
            </a:r>
            <a:endParaRPr lang="ru-RU" sz="2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642910" y="3357562"/>
            <a:ext cx="8715436" cy="1384995"/>
          </a:xfrm>
          <a:prstGeom prst="rect">
            <a:avLst/>
          </a:prstGeom>
        </p:spPr>
        <p:txBody>
          <a:bodyPr wrap="square">
            <a:spAutoFit/>
          </a:bodyPr>
          <a:lstStyle/>
          <a:p>
            <a:r>
              <a:rPr lang="ru-RU" sz="2800" dirty="0" smtClean="0">
                <a:solidFill>
                  <a:schemeClr val="tx2"/>
                </a:solidFill>
                <a:latin typeface="+mj-lt"/>
                <a:ea typeface="+mj-ea"/>
                <a:cs typeface="+mj-cs"/>
              </a:rPr>
              <a:t>2 балла (первое задание), </a:t>
            </a:r>
            <a:br>
              <a:rPr lang="ru-RU" sz="2800" dirty="0" smtClean="0">
                <a:solidFill>
                  <a:schemeClr val="tx2"/>
                </a:solidFill>
                <a:latin typeface="+mj-lt"/>
                <a:ea typeface="+mj-ea"/>
                <a:cs typeface="+mj-cs"/>
              </a:rPr>
            </a:br>
            <a:r>
              <a:rPr lang="ru-RU" sz="2800" dirty="0" smtClean="0">
                <a:solidFill>
                  <a:schemeClr val="tx2"/>
                </a:solidFill>
                <a:latin typeface="+mj-lt"/>
                <a:ea typeface="+mj-ea"/>
                <a:cs typeface="+mj-cs"/>
              </a:rPr>
              <a:t>4 балла (два следующих задания), </a:t>
            </a:r>
            <a:br>
              <a:rPr lang="ru-RU" sz="2800" dirty="0" smtClean="0">
                <a:solidFill>
                  <a:schemeClr val="tx2"/>
                </a:solidFill>
                <a:latin typeface="+mj-lt"/>
                <a:ea typeface="+mj-ea"/>
                <a:cs typeface="+mj-cs"/>
              </a:rPr>
            </a:br>
            <a:r>
              <a:rPr lang="ru-RU" sz="2800" dirty="0" smtClean="0">
                <a:solidFill>
                  <a:schemeClr val="tx2"/>
                </a:solidFill>
                <a:latin typeface="+mj-lt"/>
                <a:ea typeface="+mj-ea"/>
                <a:cs typeface="+mj-cs"/>
              </a:rPr>
              <a:t>6 баллов (два последних, наиболее сложных задания).</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305800" cy="5429288"/>
          </a:xfrm>
        </p:spPr>
        <p:txBody>
          <a:bodyPr>
            <a:normAutofit fontScale="90000"/>
          </a:bodyPr>
          <a:lstStyle/>
          <a:p>
            <a:pPr algn="ctr"/>
            <a:r>
              <a:rPr lang="ru-RU" sz="2800" dirty="0" smtClean="0"/>
              <a:t>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4400" b="1" i="1" dirty="0" smtClean="0"/>
              <a:t>Основное назначение новой системы итоговой аттестации </a:t>
            </a:r>
            <a:r>
              <a:rPr lang="ru-RU" sz="4400" dirty="0" smtClean="0"/>
              <a:t>– введение открытой, объективной, независимой процедуры оценивания учебных достижений учащихся и в применении новых контрольно-измерительных материалов.</a:t>
            </a:r>
            <a:r>
              <a:rPr lang="ru-RU" sz="2800" dirty="0" smtClean="0"/>
              <a:t/>
            </a:r>
            <a:br>
              <a:rPr lang="ru-RU" sz="2800" dirty="0" smtClean="0"/>
            </a:br>
            <a:r>
              <a:rPr lang="ru-RU" sz="2800" dirty="0" smtClean="0"/>
              <a:t/>
            </a:r>
            <a:br>
              <a:rPr lang="ru-RU" sz="2800" dirty="0" smtClean="0"/>
            </a:br>
            <a:endParaRPr lang="ru-RU" sz="2800" dirty="0"/>
          </a:p>
        </p:txBody>
      </p:sp>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85794"/>
            <a:ext cx="8715436" cy="5429288"/>
          </a:xfrm>
        </p:spPr>
        <p:txBody>
          <a:bodyPr>
            <a:noAutofit/>
          </a:bodyPr>
          <a:lstStyle/>
          <a:p>
            <a:pPr algn="ctr"/>
            <a:r>
              <a:rPr lang="ru-RU" sz="2000" b="1" dirty="0" smtClean="0"/>
              <a:t>Экзаменационная работа для проведения государственной итоговой аттестации выпускников IX классов общеобразовательных учреждений 2009 года (в новой форме) </a:t>
            </a:r>
            <a:br>
              <a:rPr lang="ru-RU" sz="2000" b="1" dirty="0" smtClean="0"/>
            </a:br>
            <a:r>
              <a:rPr lang="ru-RU" sz="2000" b="1" dirty="0" smtClean="0"/>
              <a:t>по АЛГЕБРЕ </a:t>
            </a:r>
            <a:br>
              <a:rPr lang="ru-RU" sz="2000" b="1" dirty="0" smtClean="0"/>
            </a:br>
            <a:r>
              <a:rPr lang="ru-RU" sz="2000" b="1" dirty="0" smtClean="0"/>
              <a:t>Демонстрационный вариант 2009 года </a:t>
            </a:r>
            <a:br>
              <a:rPr lang="ru-RU" sz="2000" b="1" dirty="0" smtClean="0"/>
            </a:br>
            <a:r>
              <a:rPr lang="ru-RU" sz="2000" b="1" dirty="0" smtClean="0"/>
              <a:t/>
            </a:r>
            <a:br>
              <a:rPr lang="ru-RU" sz="2000" b="1" dirty="0" smtClean="0"/>
            </a:br>
            <a:r>
              <a:rPr lang="ru-RU" sz="2000" b="1" dirty="0" smtClean="0"/>
              <a:t>Пояснения к демонстрационному варианту экзаменационной работы</a:t>
            </a:r>
            <a:r>
              <a:rPr lang="ru-RU" sz="1800" b="1" dirty="0" smtClean="0"/>
              <a:t/>
            </a:r>
            <a:br>
              <a:rPr lang="ru-RU" sz="1800" b="1" dirty="0" smtClean="0"/>
            </a:br>
            <a:r>
              <a:rPr lang="ru-RU" sz="1800" dirty="0" smtClean="0"/>
              <a:t> При ознакомлении с Демонстрационным вариантом 2009 года следует иметь в виду, что при сохранении перечня разделов, выносимых на проверку, </a:t>
            </a:r>
            <a:r>
              <a:rPr lang="ru-RU" sz="1800" u="sng" dirty="0" smtClean="0"/>
              <a:t>содержание конкретных заданий в КИМ 2009 года может быть другим. Полный перечень элементов содержания, которые могут контролироваться на экзамене, приведен в кодификаторе, помещенном на сайте </a:t>
            </a:r>
            <a:r>
              <a:rPr lang="ru-RU" sz="2000" u="sng" dirty="0" err="1" smtClean="0">
                <a:solidFill>
                  <a:schemeClr val="tx1"/>
                </a:solidFill>
              </a:rPr>
              <a:t>www.fipi.ru</a:t>
            </a:r>
            <a:r>
              <a:rPr lang="ru-RU" sz="1800" u="sng" dirty="0" smtClean="0"/>
              <a:t>. Последовательность блоков содержания в КИМ 2009 года также может варьироваться. </a:t>
            </a:r>
            <a:br>
              <a:rPr lang="ru-RU" sz="1800" u="sng" dirty="0" smtClean="0"/>
            </a:br>
            <a:r>
              <a:rPr lang="ru-RU" sz="1800" dirty="0" smtClean="0"/>
              <a:t> Назначение демонстрационного варианта заключается в том, чтобы дать возможность любому участнику экзамена и широкой общественности составить представление о структуре будущей экзаменационной работы, числе и форме заданий, а также их уровне сложности. Приведенные критерии оценки выполнения заданий с развернутым ответом, включенные в этот вариант, позволят составить представление о требованиях к полноте и правильности записи развернутого ответа. </a:t>
            </a:r>
            <a:endParaRPr lang="ru-RU" sz="1800"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30</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05800" cy="6011060"/>
          </a:xfrm>
        </p:spPr>
        <p:txBody>
          <a:bodyPr>
            <a:normAutofit/>
          </a:bodyPr>
          <a:lstStyle/>
          <a:p>
            <a:pPr algn="ctr"/>
            <a:r>
              <a:rPr lang="ru-RU" sz="1600" b="1" dirty="0" smtClean="0"/>
              <a:t>Инструкция по выполнению работы </a:t>
            </a:r>
            <a:br>
              <a:rPr lang="ru-RU" sz="1600" b="1" dirty="0" smtClean="0"/>
            </a:br>
            <a:r>
              <a:rPr lang="ru-RU" sz="1600" dirty="0" smtClean="0"/>
              <a:t>Работа состоит из двух частей. В первой части 16 заданий, во второй – 5. На выполнение всей работы отводится 4 часа. Время на выполнение первой части ограничено: на нее отводится 60 минут. </a:t>
            </a:r>
            <a:br>
              <a:rPr lang="ru-RU" sz="1600" dirty="0" smtClean="0"/>
            </a:br>
            <a:r>
              <a:rPr lang="ru-RU" sz="1600" dirty="0" smtClean="0"/>
              <a:t>При выполнении заданий первой части нужно указывать только ответы. </a:t>
            </a:r>
            <a:br>
              <a:rPr lang="ru-RU" sz="1600" dirty="0" smtClean="0"/>
            </a:br>
            <a:r>
              <a:rPr lang="ru-RU" sz="1600" dirty="0" smtClean="0"/>
              <a:t>При этом: </a:t>
            </a:r>
            <a:br>
              <a:rPr lang="ru-RU" sz="1600" dirty="0" smtClean="0"/>
            </a:br>
            <a:r>
              <a:rPr lang="ru-RU" sz="1600" dirty="0" smtClean="0"/>
              <a:t>- если к заданию приводятся варианты ответов (четыре ответа, из них верный только один), то надо обвести кружком цифру, соответствующую верному ответу; </a:t>
            </a:r>
            <a:br>
              <a:rPr lang="ru-RU" sz="1600" dirty="0" smtClean="0"/>
            </a:br>
            <a:r>
              <a:rPr lang="ru-RU" sz="1600" dirty="0" smtClean="0"/>
              <a:t>- если ответы к заданию не приводятся, то полученный ответ надо вписать в отведенном для этого месте. </a:t>
            </a:r>
            <a:br>
              <a:rPr lang="ru-RU" sz="1600" dirty="0" smtClean="0"/>
            </a:br>
            <a:r>
              <a:rPr lang="ru-RU" sz="1600" dirty="0" smtClean="0"/>
              <a:t/>
            </a:r>
            <a:br>
              <a:rPr lang="ru-RU" sz="1600" dirty="0" smtClean="0"/>
            </a:br>
            <a:r>
              <a:rPr lang="ru-RU" sz="1600" dirty="0" smtClean="0"/>
              <a:t>Если вы ошиблись при выборе ответа, то зачеркните отмеченную цифру и обведите нужную: </a:t>
            </a:r>
            <a:br>
              <a:rPr lang="ru-RU" sz="1600" dirty="0" smtClean="0"/>
            </a:br>
            <a:r>
              <a:rPr lang="ru-RU" sz="1600" dirty="0" smtClean="0"/>
              <a:t> </a:t>
            </a:r>
            <a:br>
              <a:rPr lang="ru-RU" sz="1600" dirty="0" smtClean="0"/>
            </a:br>
            <a:r>
              <a:rPr lang="ru-RU" sz="1600" dirty="0" smtClean="0"/>
              <a:t>В случае записи неверного ответа зачеркните его и запишите новый: </a:t>
            </a:r>
            <a:br>
              <a:rPr lang="ru-RU" sz="1600" dirty="0" smtClean="0"/>
            </a:br>
            <a:r>
              <a:rPr lang="ru-RU" sz="1600" dirty="0" smtClean="0"/>
              <a:t>Ответ:   </a:t>
            </a:r>
            <a:r>
              <a:rPr lang="ru-RU" sz="1600" i="1" dirty="0" err="1" smtClean="0"/>
              <a:t>х</a:t>
            </a:r>
            <a:r>
              <a:rPr lang="ru-RU" sz="1600" i="1" dirty="0" smtClean="0"/>
              <a:t> = – 12     </a:t>
            </a:r>
            <a:r>
              <a:rPr lang="ru-RU" sz="1600" i="1" dirty="0" err="1" smtClean="0"/>
              <a:t>х</a:t>
            </a:r>
            <a:r>
              <a:rPr lang="ru-RU" sz="1600" i="1" dirty="0" smtClean="0"/>
              <a:t> = 3 </a:t>
            </a:r>
            <a:br>
              <a:rPr lang="ru-RU" sz="1600" i="1" dirty="0" smtClean="0"/>
            </a:br>
            <a:r>
              <a:rPr lang="ru-RU" sz="1600" dirty="0" smtClean="0"/>
              <a:t>Все необходимые вычисления, преобразования и прочее выполняйте в черновике. Если задание содержит рисунок, то на нем можно проводить нужные линии, отмечать точки. </a:t>
            </a:r>
            <a:br>
              <a:rPr lang="ru-RU" sz="1600" dirty="0" smtClean="0"/>
            </a:br>
            <a:r>
              <a:rPr lang="ru-RU" sz="1600" dirty="0" smtClean="0"/>
              <a:t>Задания второй части выполняются на отдельных листах или бланках с записью хода решения. Текст задания можно не переписывать, необходимо лишь указать его номер. </a:t>
            </a:r>
            <a:br>
              <a:rPr lang="ru-RU" sz="1600" dirty="0" smtClean="0"/>
            </a:br>
            <a:r>
              <a:rPr lang="ru-RU" sz="1600" dirty="0" smtClean="0"/>
              <a:t>Советуем выполнять задания в том порядке, в котором они даны в работе. С целью экономии времени пропускайте задание, которое не удается выполнить сразу, и переходите к следующему. Если после выполнения всей работы у вас останется время, то можно вернуться к пропущенным заданиям.</a:t>
            </a:r>
            <a:endParaRPr lang="ru-RU" sz="1600" dirty="0"/>
          </a:p>
        </p:txBody>
      </p:sp>
      <p:graphicFrame>
        <p:nvGraphicFramePr>
          <p:cNvPr id="3" name="Объект 2"/>
          <p:cNvGraphicFramePr>
            <a:graphicFrameLocks noChangeAspect="1"/>
          </p:cNvGraphicFramePr>
          <p:nvPr/>
        </p:nvGraphicFramePr>
        <p:xfrm>
          <a:off x="3000364" y="4071942"/>
          <a:ext cx="2965450" cy="279400"/>
        </p:xfrm>
        <a:graphic>
          <a:graphicData uri="http://schemas.openxmlformats.org/presentationml/2006/ole">
            <p:oleObj spid="_x0000_s79874" name="Документ" r:id="rId3" imgW="2993953" imgH="287650" progId="Word.Document.12">
              <p:embed/>
            </p:oleObj>
          </a:graphicData>
        </a:graphic>
      </p:graphicFrame>
      <p:cxnSp>
        <p:nvCxnSpPr>
          <p:cNvPr id="7" name="Прямая соединительная линия 6"/>
          <p:cNvCxnSpPr/>
          <p:nvPr/>
        </p:nvCxnSpPr>
        <p:spPr>
          <a:xfrm flipV="1">
            <a:off x="4286248" y="4572008"/>
            <a:ext cx="557210" cy="157170"/>
          </a:xfrm>
          <a:prstGeom prst="line">
            <a:avLst/>
          </a:prstGeom>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31</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571504"/>
          </a:xfrm>
        </p:spPr>
        <p:txBody>
          <a:bodyPr>
            <a:normAutofit fontScale="90000"/>
          </a:bodyPr>
          <a:lstStyle/>
          <a:p>
            <a:pPr algn="ctr"/>
            <a:r>
              <a:rPr lang="ru-RU" sz="3300" b="1" i="1" dirty="0" smtClean="0"/>
              <a:t>Результаты малого ЕГЭ  по алгебре за 2009 год.</a:t>
            </a:r>
            <a:r>
              <a:rPr lang="ru-RU" sz="2400" b="1" i="1" dirty="0" smtClean="0"/>
              <a:t/>
            </a:r>
            <a:br>
              <a:rPr lang="ru-RU" sz="2400" b="1" i="1" dirty="0" smtClean="0"/>
            </a:br>
            <a:endParaRPr lang="ru-RU" sz="2000" dirty="0"/>
          </a:p>
        </p:txBody>
      </p:sp>
      <p:sp>
        <p:nvSpPr>
          <p:cNvPr id="4" name="Содержимое 3"/>
          <p:cNvSpPr>
            <a:spLocks noGrp="1"/>
          </p:cNvSpPr>
          <p:nvPr>
            <p:ph idx="1"/>
          </p:nvPr>
        </p:nvSpPr>
        <p:spPr>
          <a:xfrm>
            <a:off x="428596" y="1962136"/>
            <a:ext cx="8229600" cy="4895864"/>
          </a:xfrm>
        </p:spPr>
        <p:txBody>
          <a:bodyPr/>
          <a:lstStyle/>
          <a:p>
            <a:pPr algn="just">
              <a:buNone/>
            </a:pPr>
            <a:r>
              <a:rPr lang="ru-RU" dirty="0" smtClean="0">
                <a:latin typeface="Times New Roman" pitchFamily="18" charset="0"/>
                <a:cs typeface="Times New Roman" pitchFamily="18" charset="0"/>
              </a:rPr>
              <a:t>Всего писали 84 ученика, из них сдали на «5» - 48 учеников, на «4» – 21 ученик, на «3» – 14 учеников.</a:t>
            </a:r>
          </a:p>
          <a:p>
            <a:pPr algn="just">
              <a:buNone/>
            </a:pPr>
            <a:r>
              <a:rPr lang="ru-RU" dirty="0" smtClean="0">
                <a:latin typeface="Times New Roman" pitchFamily="18" charset="0"/>
                <a:cs typeface="Times New Roman" pitchFamily="18" charset="0"/>
              </a:rPr>
              <a:t>Набрали от 29 до 30 баллов (максимальное количество) – 14 человек.</a:t>
            </a:r>
          </a:p>
          <a:p>
            <a:pPr algn="just">
              <a:buNone/>
            </a:pPr>
            <a:r>
              <a:rPr lang="ru-RU" dirty="0" smtClean="0">
                <a:latin typeface="Times New Roman" pitchFamily="18" charset="0"/>
                <a:cs typeface="Times New Roman" pitchFamily="18" charset="0"/>
              </a:rPr>
              <a:t>Успеваемость составляет 100 %.</a:t>
            </a:r>
          </a:p>
          <a:p>
            <a:pPr algn="just">
              <a:buNone/>
            </a:pPr>
            <a:r>
              <a:rPr lang="ru-RU" dirty="0" smtClean="0">
                <a:latin typeface="Times New Roman" pitchFamily="18" charset="0"/>
                <a:cs typeface="Times New Roman" pitchFamily="18" charset="0"/>
              </a:rPr>
              <a:t>Качество обучения составляет – 82 %.</a:t>
            </a:r>
          </a:p>
          <a:p>
            <a:pPr algn="just">
              <a:buNone/>
            </a:pPr>
            <a:r>
              <a:rPr lang="ru-RU" dirty="0" smtClean="0">
                <a:latin typeface="Times New Roman" pitchFamily="18" charset="0"/>
                <a:cs typeface="Times New Roman" pitchFamily="18" charset="0"/>
              </a:rPr>
              <a:t>Средний балл 4,41. </a:t>
            </a:r>
            <a:endParaRPr lang="ru-RU" dirty="0">
              <a:latin typeface="Times New Roman" pitchFamily="18" charset="0"/>
              <a:cs typeface="Times New Roman" pitchFamily="18" charset="0"/>
            </a:endParaRPr>
          </a:p>
        </p:txBody>
      </p:sp>
      <p:sp>
        <p:nvSpPr>
          <p:cNvPr id="5" name="Прямоугольник 4"/>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32</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1071546"/>
            <a:ext cx="8305800" cy="714380"/>
          </a:xfrm>
        </p:spPr>
        <p:txBody>
          <a:bodyPr>
            <a:noAutofit/>
          </a:bodyPr>
          <a:lstStyle/>
          <a:p>
            <a:pPr algn="ctr"/>
            <a:r>
              <a:rPr lang="ru-RU" sz="2800" dirty="0" smtClean="0"/>
              <a:t>Рассадка учащихся 9-х классов</a:t>
            </a:r>
            <a:br>
              <a:rPr lang="ru-RU" sz="2800" dirty="0" smtClean="0"/>
            </a:br>
            <a:r>
              <a:rPr lang="ru-RU" sz="2800" dirty="0" smtClean="0"/>
              <a:t>на экзамене по математике </a:t>
            </a:r>
            <a:endParaRPr lang="ru-RU" sz="2800" dirty="0"/>
          </a:p>
        </p:txBody>
      </p:sp>
      <p:sp>
        <p:nvSpPr>
          <p:cNvPr id="5" name="Прямоугольник 4"/>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33</a:t>
            </a:r>
            <a:endParaRPr lang="ru-RU" sz="2400" dirty="0">
              <a:solidFill>
                <a:schemeClr val="tx1"/>
              </a:solidFill>
              <a:latin typeface="Times New Roman" pitchFamily="18" charset="0"/>
              <a:cs typeface="Times New Roman" pitchFamily="18" charset="0"/>
            </a:endParaRPr>
          </a:p>
        </p:txBody>
      </p:sp>
      <p:pic>
        <p:nvPicPr>
          <p:cNvPr id="9" name="Рисунок 8" descr="Untitled-43.jpg"/>
          <p:cNvPicPr>
            <a:picLocks noChangeAspect="1"/>
          </p:cNvPicPr>
          <p:nvPr/>
        </p:nvPicPr>
        <p:blipFill>
          <a:blip r:embed="rId2"/>
          <a:stretch>
            <a:fillRect/>
          </a:stretch>
        </p:blipFill>
        <p:spPr>
          <a:xfrm>
            <a:off x="2143108" y="1928802"/>
            <a:ext cx="5048467" cy="4047188"/>
          </a:xfrm>
          <a:prstGeom prst="rect">
            <a:avLst/>
          </a:prstGeom>
        </p:spPr>
      </p:pic>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305800" cy="561228"/>
          </a:xfrm>
        </p:spPr>
        <p:txBody>
          <a:bodyPr>
            <a:normAutofit/>
          </a:bodyPr>
          <a:lstStyle/>
          <a:p>
            <a:pPr algn="ctr"/>
            <a:r>
              <a:rPr lang="ru-RU" sz="3200" dirty="0" smtClean="0"/>
              <a:t>Таблица вариантов работ</a:t>
            </a:r>
            <a:endParaRPr lang="ru-RU" sz="3200"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34</a:t>
            </a:r>
            <a:endParaRPr lang="ru-RU" sz="2400" dirty="0">
              <a:solidFill>
                <a:schemeClr val="tx1"/>
              </a:solidFill>
              <a:latin typeface="Times New Roman" pitchFamily="18" charset="0"/>
              <a:cs typeface="Times New Roman" pitchFamily="18" charset="0"/>
            </a:endParaRPr>
          </a:p>
        </p:txBody>
      </p:sp>
      <p:pic>
        <p:nvPicPr>
          <p:cNvPr id="6" name="Рисунок 5" descr="Untitled-33.jpg"/>
          <p:cNvPicPr>
            <a:picLocks noChangeAspect="1"/>
          </p:cNvPicPr>
          <p:nvPr/>
        </p:nvPicPr>
        <p:blipFill>
          <a:blip r:embed="rId2"/>
          <a:stretch>
            <a:fillRect/>
          </a:stretch>
        </p:blipFill>
        <p:spPr>
          <a:xfrm>
            <a:off x="2000232" y="1643050"/>
            <a:ext cx="5367738" cy="3878191"/>
          </a:xfrm>
          <a:prstGeom prst="rect">
            <a:avLst/>
          </a:prstGeom>
        </p:spPr>
      </p:pic>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вариант13.jpg"/>
          <p:cNvPicPr>
            <a:picLocks noChangeAspect="1"/>
          </p:cNvPicPr>
          <p:nvPr/>
        </p:nvPicPr>
        <p:blipFill>
          <a:blip r:embed="rId2"/>
          <a:stretch>
            <a:fillRect/>
          </a:stretch>
        </p:blipFill>
        <p:spPr>
          <a:xfrm rot="16200000">
            <a:off x="1941763" y="-513059"/>
            <a:ext cx="5331914" cy="8215370"/>
          </a:xfrm>
          <a:prstGeom prst="rect">
            <a:avLst/>
          </a:prstGeom>
        </p:spPr>
      </p:pic>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35</a:t>
            </a:r>
            <a:endParaRPr lang="ru-RU" sz="2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714348" y="1000108"/>
            <a:ext cx="3643338" cy="2762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lumMod val="65000"/>
                    <a:lumOff val="35000"/>
                  </a:schemeClr>
                </a:solidFill>
                <a:latin typeface="Times New Roman" pitchFamily="18" charset="0"/>
                <a:cs typeface="Times New Roman" pitchFamily="18" charset="0"/>
              </a:rPr>
              <a:t>ВАРИАНТ 84</a:t>
            </a:r>
            <a:endParaRPr lang="ru-RU" sz="1300" dirty="0">
              <a:solidFill>
                <a:schemeClr val="tx1">
                  <a:lumMod val="65000"/>
                  <a:lumOff val="35000"/>
                </a:schemeClr>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3.jpg"/>
          <p:cNvPicPr>
            <a:picLocks noChangeAspect="1"/>
          </p:cNvPicPr>
          <p:nvPr/>
        </p:nvPicPr>
        <p:blipFill>
          <a:blip r:embed="rId2"/>
          <a:stretch>
            <a:fillRect/>
          </a:stretch>
        </p:blipFill>
        <p:spPr>
          <a:xfrm rot="5400000">
            <a:off x="1876297" y="-590469"/>
            <a:ext cx="5462844" cy="8501122"/>
          </a:xfrm>
          <a:prstGeom prst="rect">
            <a:avLst/>
          </a:prstGeom>
        </p:spPr>
      </p:pic>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36</a:t>
            </a:r>
            <a:endParaRPr lang="ru-RU" sz="2400"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Untitled-13.jpg"/>
          <p:cNvPicPr>
            <a:picLocks noChangeAspect="1"/>
          </p:cNvPicPr>
          <p:nvPr/>
        </p:nvPicPr>
        <p:blipFill>
          <a:blip r:embed="rId2"/>
          <a:stretch>
            <a:fillRect/>
          </a:stretch>
        </p:blipFill>
        <p:spPr>
          <a:xfrm>
            <a:off x="1643042" y="1285860"/>
            <a:ext cx="5929354" cy="5072098"/>
          </a:xfrm>
          <a:prstGeom prst="rect">
            <a:avLst/>
          </a:prstGeom>
        </p:spPr>
      </p:pic>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37</a:t>
            </a:r>
            <a:endParaRPr lang="ru-RU" sz="2400"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229600" cy="3582168"/>
          </a:xfrm>
        </p:spPr>
        <p:txBody>
          <a:bodyPr>
            <a:normAutofit/>
          </a:bodyPr>
          <a:lstStyle/>
          <a:p>
            <a:pPr algn="r"/>
            <a:r>
              <a:rPr lang="ru-RU" sz="2200" dirty="0" smtClean="0"/>
              <a:t>Письмо подготовлено </a:t>
            </a:r>
            <a:br>
              <a:rPr lang="ru-RU" sz="2200" dirty="0" smtClean="0"/>
            </a:br>
            <a:r>
              <a:rPr lang="ru-RU" sz="2200" dirty="0" smtClean="0"/>
              <a:t>членами федеральной предметной комиссии по алгебре к. п. н. Л.В. Кузнецовой, к. п. н. Л.О. Рословой, к. п. н. С.Б. Суворовой  по материалам  аналитического отчета по результатам проведения экзамена в 2008 г. для выпускников 9-х классов на основе обработки данных, полученных из базовых регионов. </a:t>
            </a:r>
            <a:br>
              <a:rPr lang="ru-RU" sz="2200" dirty="0" smtClean="0"/>
            </a:br>
            <a:r>
              <a:rPr lang="ru-RU" sz="2200" dirty="0" smtClean="0"/>
              <a:t>Научный руководитель –  Г.С. Ковалева,  к. п. н., заместитель директора ФИПИ. </a:t>
            </a:r>
            <a:br>
              <a:rPr lang="ru-RU" sz="2200" dirty="0" smtClean="0"/>
            </a:br>
            <a:r>
              <a:rPr lang="ru-RU" sz="2200" dirty="0" smtClean="0"/>
              <a:t>Письмо согласовано  с председателем научно-методического совета ФИПИ  по математике, </a:t>
            </a:r>
            <a:r>
              <a:rPr lang="ru-RU" sz="2200" dirty="0" err="1" smtClean="0"/>
              <a:t>к.физ-мат.н</a:t>
            </a:r>
            <a:r>
              <a:rPr lang="ru-RU" sz="2200" dirty="0" smtClean="0"/>
              <a:t>, профессором Г.Г. Канторовичем.</a:t>
            </a:r>
            <a:endParaRPr lang="ru-RU" sz="2200" dirty="0"/>
          </a:p>
        </p:txBody>
      </p:sp>
      <p:sp>
        <p:nvSpPr>
          <p:cNvPr id="6" name="Содержимое 5"/>
          <p:cNvSpPr>
            <a:spLocks noGrp="1"/>
          </p:cNvSpPr>
          <p:nvPr>
            <p:ph idx="1"/>
          </p:nvPr>
        </p:nvSpPr>
        <p:spPr>
          <a:xfrm>
            <a:off x="428596" y="4357694"/>
            <a:ext cx="8229600" cy="2207900"/>
          </a:xfrm>
        </p:spPr>
        <p:txBody>
          <a:bodyPr/>
          <a:lstStyle/>
          <a:p>
            <a:pPr marL="0" algn="ctr">
              <a:buNone/>
            </a:pPr>
            <a:r>
              <a:rPr lang="ru-RU" b="1" dirty="0" smtClean="0">
                <a:latin typeface="Times New Roman" pitchFamily="18" charset="0"/>
                <a:cs typeface="Times New Roman" pitchFamily="18" charset="0"/>
              </a:rPr>
              <a:t>Методическое письмо</a:t>
            </a:r>
            <a:endParaRPr lang="ru-RU" dirty="0" smtClean="0">
              <a:latin typeface="Times New Roman" pitchFamily="18" charset="0"/>
              <a:cs typeface="Times New Roman" pitchFamily="18" charset="0"/>
            </a:endParaRPr>
          </a:p>
          <a:p>
            <a:pPr marL="0" algn="ctr">
              <a:buNone/>
            </a:pPr>
            <a:r>
              <a:rPr lang="ru-RU" b="1" dirty="0" smtClean="0">
                <a:latin typeface="Times New Roman" pitchFamily="18" charset="0"/>
                <a:cs typeface="Times New Roman" pitchFamily="18" charset="0"/>
              </a:rPr>
              <a:t>Об использовании результатов государственной (итоговой) аттестации выпускников основной школы в новой форме в 2008 году в преподавании алгебры в общеобразовательных учреждениях</a:t>
            </a:r>
            <a:endParaRPr lang="ru-RU" dirty="0" smtClean="0">
              <a:latin typeface="Times New Roman" pitchFamily="18" charset="0"/>
              <a:cs typeface="Times New Roman" pitchFamily="18" charset="0"/>
            </a:endParaRPr>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38</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395930"/>
          </a:xfrm>
        </p:spPr>
        <p:txBody>
          <a:bodyPr>
            <a:normAutofit fontScale="92500" lnSpcReduction="10000"/>
          </a:bodyPr>
          <a:lstStyle/>
          <a:p>
            <a:pPr marL="0" algn="ctr">
              <a:buNone/>
            </a:pPr>
            <a:r>
              <a:rPr lang="ru-RU" b="1" dirty="0" smtClean="0"/>
              <a:t>Государственная (итоговая) аттестация выпускников IX классов общеобразовательных учреждений 2009 г.</a:t>
            </a:r>
            <a:endParaRPr lang="ru-RU" dirty="0" smtClean="0"/>
          </a:p>
          <a:p>
            <a:pPr marL="0" algn="ctr">
              <a:buNone/>
            </a:pPr>
            <a:r>
              <a:rPr lang="ru-RU" b="1" dirty="0" smtClean="0"/>
              <a:t>(в новой форме) по АЛГЕБРЕ</a:t>
            </a:r>
            <a:endParaRPr lang="ru-RU" dirty="0" smtClean="0"/>
          </a:p>
          <a:p>
            <a:pPr marL="0" algn="ctr">
              <a:buNone/>
            </a:pPr>
            <a:r>
              <a:rPr lang="ru-RU" dirty="0" smtClean="0"/>
              <a:t> </a:t>
            </a:r>
          </a:p>
          <a:p>
            <a:pPr marL="0" algn="ctr">
              <a:buNone/>
            </a:pPr>
            <a:r>
              <a:rPr lang="ru-RU" b="1" dirty="0" smtClean="0"/>
              <a:t>Кодификатор элементов содержания по алгебре</a:t>
            </a:r>
            <a:endParaRPr lang="ru-RU" dirty="0" smtClean="0"/>
          </a:p>
          <a:p>
            <a:pPr marL="0" algn="ctr">
              <a:buNone/>
            </a:pPr>
            <a:r>
              <a:rPr lang="ru-RU" b="1" dirty="0" smtClean="0"/>
              <a:t>для составления контрольных измерительных материалов (КИМ)</a:t>
            </a:r>
            <a:endParaRPr lang="ru-RU" dirty="0" smtClean="0"/>
          </a:p>
          <a:p>
            <a:pPr marL="0" algn="ctr">
              <a:buNone/>
            </a:pPr>
            <a:r>
              <a:rPr lang="ru-RU" b="1" dirty="0" smtClean="0"/>
              <a:t>государственной (итоговой) аттестации выпускников IX классов общеобразовательных учреждений (в новой форме) 2009 г.</a:t>
            </a:r>
            <a:endParaRPr lang="ru-RU" dirty="0" smtClean="0"/>
          </a:p>
          <a:p>
            <a:pPr marL="0" algn="ctr">
              <a:buNone/>
            </a:pPr>
            <a:r>
              <a:rPr lang="ru-RU" dirty="0" smtClean="0"/>
              <a:t> </a:t>
            </a:r>
          </a:p>
          <a:p>
            <a:pPr marL="0" algn="ctr">
              <a:buNone/>
            </a:pPr>
            <a:r>
              <a:rPr lang="ru-RU" b="1" dirty="0" smtClean="0"/>
              <a:t>подготовлен Федеральным государственным научным учреждением «ФЕДЕРАЛЬНЫЙ ИНСТИТУТ ПЕДАГОГИЧЕСКИХ ИЗМЕРЕНИЙ»</a:t>
            </a:r>
            <a:endParaRPr lang="ru-RU" dirty="0" smtClean="0"/>
          </a:p>
          <a:p>
            <a:pPr>
              <a:buNone/>
            </a:pPr>
            <a:endParaRPr lang="ru-RU"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39</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00306"/>
            <a:ext cx="8305800" cy="928694"/>
          </a:xfrm>
        </p:spPr>
        <p:txBody>
          <a:bodyPr>
            <a:noAutofit/>
          </a:bodyPr>
          <a:lstStyle/>
          <a:p>
            <a:r>
              <a:rPr lang="ru-RU" sz="2800" dirty="0" smtClean="0"/>
              <a:t>В заданиях </a:t>
            </a:r>
            <a:r>
              <a:rPr lang="en-US" sz="2800" dirty="0" smtClean="0">
                <a:latin typeface="Verdana" pitchFamily="34" charset="0"/>
              </a:rPr>
              <a:t>I</a:t>
            </a:r>
            <a:r>
              <a:rPr lang="ru-RU" sz="2800" dirty="0" smtClean="0"/>
              <a:t> части представлены следующие блоки содержания:</a:t>
            </a:r>
            <a:endParaRPr lang="ru-RU" sz="2800" b="1"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4</a:t>
            </a:r>
            <a:endParaRPr lang="ru-RU" sz="2400" dirty="0">
              <a:solidFill>
                <a:schemeClr val="tx1"/>
              </a:solidFill>
              <a:latin typeface="Times New Roman" pitchFamily="18" charset="0"/>
              <a:cs typeface="Times New Roman" pitchFamily="18" charset="0"/>
            </a:endParaRPr>
          </a:p>
        </p:txBody>
      </p:sp>
      <p:sp>
        <p:nvSpPr>
          <p:cNvPr id="5" name="Заголовок 1"/>
          <p:cNvSpPr txBox="1">
            <a:spLocks/>
          </p:cNvSpPr>
          <p:nvPr/>
        </p:nvSpPr>
        <p:spPr>
          <a:xfrm>
            <a:off x="357158" y="785794"/>
            <a:ext cx="8305800" cy="178595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I</a:t>
            </a:r>
            <a:r>
              <a:rPr kumimoji="0" lang="ru-RU" sz="2800" b="1" i="1" u="none" strike="noStrike" kern="1200" cap="none" spc="0" normalizeH="0" baseline="0" noProof="0" dirty="0" smtClean="0">
                <a:ln>
                  <a:noFill/>
                </a:ln>
                <a:solidFill>
                  <a:schemeClr val="tx2"/>
                </a:solidFill>
                <a:effectLst/>
                <a:uLnTx/>
                <a:uFillTx/>
                <a:latin typeface="+mj-lt"/>
                <a:ea typeface="+mj-ea"/>
                <a:cs typeface="+mj-cs"/>
              </a:rPr>
              <a:t> часть</a:t>
            </a:r>
            <a:r>
              <a:rPr kumimoji="0" lang="ru-RU" sz="2800" b="1" i="0" u="none" strike="noStrike" kern="1200" cap="none" spc="0" normalizeH="0" baseline="0" noProof="0" dirty="0" smtClean="0">
                <a:ln>
                  <a:noFill/>
                </a:ln>
                <a:solidFill>
                  <a:schemeClr val="tx2"/>
                </a:solidFill>
                <a:effectLst/>
                <a:uLnTx/>
                <a:uFillTx/>
                <a:latin typeface="+mj-lt"/>
                <a:ea typeface="+mj-ea"/>
                <a:cs typeface="+mj-cs"/>
              </a:rPr>
              <a:t> </a:t>
            </a:r>
            <a:r>
              <a:rPr kumimoji="0" lang="ru-RU" sz="2800" b="0" i="0" u="none" strike="noStrike" kern="1200" cap="none" spc="0" normalizeH="0" baseline="0" noProof="0" dirty="0" smtClean="0">
                <a:ln>
                  <a:noFill/>
                </a:ln>
                <a:solidFill>
                  <a:schemeClr val="tx2"/>
                </a:solidFill>
                <a:effectLst/>
                <a:uLnTx/>
                <a:uFillTx/>
                <a:latin typeface="+mj-lt"/>
                <a:ea typeface="+mj-ea"/>
                <a:cs typeface="+mj-cs"/>
              </a:rPr>
              <a:t>направлена на проверку базовой подготовки школьников, отражающей уровень минимальной компетентности в арифметических и алгебраических вопросах</a:t>
            </a:r>
            <a:r>
              <a:rPr kumimoji="0" lang="ru-RU" sz="3300" b="0" i="0" u="none" strike="noStrike" kern="1200" cap="none" spc="0" normalizeH="0" baseline="0" noProof="0" dirty="0" smtClean="0">
                <a:ln>
                  <a:noFill/>
                </a:ln>
                <a:solidFill>
                  <a:schemeClr val="tx2"/>
                </a:solidFill>
                <a:effectLst/>
                <a:uLnTx/>
                <a:uFillTx/>
                <a:latin typeface="+mj-lt"/>
                <a:ea typeface="+mj-ea"/>
                <a:cs typeface="+mj-cs"/>
              </a:rPr>
              <a:t>. </a:t>
            </a:r>
            <a:endParaRPr kumimoji="0" lang="ru-RU" sz="33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Прямоугольник 5"/>
          <p:cNvSpPr/>
          <p:nvPr/>
        </p:nvSpPr>
        <p:spPr>
          <a:xfrm>
            <a:off x="714348" y="3500438"/>
            <a:ext cx="7929618" cy="2677656"/>
          </a:xfrm>
          <a:prstGeom prst="rect">
            <a:avLst/>
          </a:prstGeom>
        </p:spPr>
        <p:txBody>
          <a:bodyPr wrap="square">
            <a:spAutoFit/>
          </a:bodyPr>
          <a:lstStyle/>
          <a:p>
            <a:pPr>
              <a:buFont typeface="Arial" pitchFamily="34" charset="0"/>
              <a:buChar char="•"/>
            </a:pPr>
            <a:r>
              <a:rPr lang="ru-RU" sz="2800" dirty="0" smtClean="0">
                <a:solidFill>
                  <a:schemeClr val="tx2"/>
                </a:solidFill>
                <a:latin typeface="+mj-lt"/>
                <a:ea typeface="+mj-ea"/>
                <a:cs typeface="+mj-cs"/>
              </a:rPr>
              <a:t>числа; </a:t>
            </a:r>
          </a:p>
          <a:p>
            <a:pPr>
              <a:buFont typeface="Arial" pitchFamily="34" charset="0"/>
              <a:buChar char="•"/>
            </a:pPr>
            <a:r>
              <a:rPr lang="ru-RU" sz="2800" dirty="0" smtClean="0">
                <a:solidFill>
                  <a:schemeClr val="tx2"/>
                </a:solidFill>
                <a:latin typeface="+mj-lt"/>
                <a:ea typeface="+mj-ea"/>
                <a:cs typeface="+mj-cs"/>
              </a:rPr>
              <a:t>буквенные выражения; </a:t>
            </a:r>
          </a:p>
          <a:p>
            <a:pPr>
              <a:buFont typeface="Arial" pitchFamily="34" charset="0"/>
              <a:buChar char="•"/>
            </a:pPr>
            <a:r>
              <a:rPr lang="ru-RU" sz="2800" dirty="0" smtClean="0">
                <a:solidFill>
                  <a:schemeClr val="tx2"/>
                </a:solidFill>
                <a:latin typeface="+mj-lt"/>
                <a:ea typeface="+mj-ea"/>
                <a:cs typeface="+mj-cs"/>
              </a:rPr>
              <a:t>преобразования алгебраических выражений; </a:t>
            </a:r>
          </a:p>
          <a:p>
            <a:pPr>
              <a:buFont typeface="Arial" pitchFamily="34" charset="0"/>
              <a:buChar char="•"/>
            </a:pPr>
            <a:r>
              <a:rPr lang="ru-RU" sz="2800" dirty="0" smtClean="0">
                <a:solidFill>
                  <a:schemeClr val="tx2"/>
                </a:solidFill>
                <a:latin typeface="+mj-lt"/>
                <a:ea typeface="+mj-ea"/>
                <a:cs typeface="+mj-cs"/>
              </a:rPr>
              <a:t>уравнения и системы уравнений; неравенства; </a:t>
            </a:r>
          </a:p>
          <a:p>
            <a:pPr>
              <a:buFont typeface="Arial" pitchFamily="34" charset="0"/>
              <a:buChar char="•"/>
            </a:pPr>
            <a:r>
              <a:rPr lang="ru-RU" sz="2800" dirty="0" smtClean="0">
                <a:solidFill>
                  <a:schemeClr val="tx2"/>
                </a:solidFill>
                <a:latin typeface="+mj-lt"/>
                <a:ea typeface="+mj-ea"/>
                <a:cs typeface="+mj-cs"/>
              </a:rPr>
              <a:t>последовательности и прогрессии; </a:t>
            </a:r>
          </a:p>
          <a:p>
            <a:pPr>
              <a:buFont typeface="Arial" pitchFamily="34" charset="0"/>
              <a:buChar char="•"/>
            </a:pPr>
            <a:r>
              <a:rPr lang="ru-RU" sz="2800" dirty="0" smtClean="0">
                <a:solidFill>
                  <a:schemeClr val="tx2"/>
                </a:solidFill>
                <a:latin typeface="+mj-lt"/>
                <a:ea typeface="+mj-ea"/>
                <a:cs typeface="+mj-cs"/>
              </a:rPr>
              <a:t>функции.</a:t>
            </a:r>
          </a:p>
        </p:txBody>
      </p:sp>
    </p:spTree>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40</a:t>
            </a:r>
            <a:endParaRPr lang="ru-RU" sz="2400" dirty="0">
              <a:solidFill>
                <a:schemeClr val="tx1"/>
              </a:solidFill>
              <a:latin typeface="Times New Roman" pitchFamily="18" charset="0"/>
              <a:cs typeface="Times New Roman" pitchFamily="18" charset="0"/>
            </a:endParaRPr>
          </a:p>
        </p:txBody>
      </p:sp>
      <p:pic>
        <p:nvPicPr>
          <p:cNvPr id="6" name="Содержимое 5" descr="Бланк-ответов.jpg"/>
          <p:cNvPicPr>
            <a:picLocks noGrp="1" noChangeAspect="1"/>
          </p:cNvPicPr>
          <p:nvPr>
            <p:ph idx="1"/>
          </p:nvPr>
        </p:nvPicPr>
        <p:blipFill>
          <a:blip r:embed="rId2"/>
          <a:stretch>
            <a:fillRect/>
          </a:stretch>
        </p:blipFill>
        <p:spPr>
          <a:xfrm>
            <a:off x="714348" y="714356"/>
            <a:ext cx="7779487" cy="5530865"/>
          </a:xfrm>
        </p:spPr>
      </p:pic>
    </p:spTree>
  </p:cSld>
  <p:clrMapOvr>
    <a:masterClrMapping/>
  </p:clrMapOvr>
  <p:transition spd="med">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632666"/>
          </a:xfrm>
        </p:spPr>
        <p:txBody>
          <a:bodyPr>
            <a:normAutofit/>
          </a:bodyPr>
          <a:lstStyle/>
          <a:p>
            <a:pPr algn="ctr"/>
            <a:r>
              <a:rPr lang="ru-RU" sz="3600" dirty="0" smtClean="0"/>
              <a:t>УМК для подготовки к экзамену</a:t>
            </a:r>
            <a:endParaRPr lang="ru-RU" sz="3600" dirty="0"/>
          </a:p>
        </p:txBody>
      </p:sp>
      <p:sp>
        <p:nvSpPr>
          <p:cNvPr id="3" name="Содержимое 2"/>
          <p:cNvSpPr>
            <a:spLocks noGrp="1"/>
          </p:cNvSpPr>
          <p:nvPr>
            <p:ph idx="1"/>
          </p:nvPr>
        </p:nvSpPr>
        <p:spPr>
          <a:xfrm>
            <a:off x="457200" y="1357298"/>
            <a:ext cx="8229600" cy="4967302"/>
          </a:xfrm>
        </p:spPr>
        <p:txBody>
          <a:bodyPr>
            <a:normAutofit fontScale="85000" lnSpcReduction="20000"/>
          </a:bodyPr>
          <a:lstStyle/>
          <a:p>
            <a:pPr algn="just"/>
            <a:r>
              <a:rPr lang="ru-RU" dirty="0" smtClean="0">
                <a:latin typeface="Times New Roman" pitchFamily="18" charset="0"/>
                <a:cs typeface="Times New Roman" pitchFamily="18" charset="0"/>
              </a:rPr>
              <a:t>Алгебра. Сборник заданий для подготовки к итоговой аттестации в 9 классе/ Л.В.Кузнецова и др.– М.: Просвещение, 2006-2008, 2009 (изд. </a:t>
            </a:r>
            <a:r>
              <a:rPr lang="ru-RU" dirty="0" err="1" smtClean="0">
                <a:latin typeface="Times New Roman" pitchFamily="18" charset="0"/>
                <a:cs typeface="Times New Roman" pitchFamily="18" charset="0"/>
              </a:rPr>
              <a:t>перераб</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дополн</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ГИА-9: экзамен в новой форме: алгебра: 9 </a:t>
            </a:r>
            <a:r>
              <a:rPr lang="ru-RU" dirty="0" err="1" smtClean="0">
                <a:latin typeface="Times New Roman" pitchFamily="18" charset="0"/>
                <a:cs typeface="Times New Roman" pitchFamily="18" charset="0"/>
              </a:rPr>
              <a:t>кл</a:t>
            </a:r>
            <a:r>
              <a:rPr lang="ru-RU" dirty="0" smtClean="0">
                <a:latin typeface="Times New Roman" pitchFamily="18" charset="0"/>
                <a:cs typeface="Times New Roman" pitchFamily="18" charset="0"/>
              </a:rPr>
              <a:t>.: тренировочные варианты экзаменационных работ для проведения государственной итоговой аттестации в новой форме/ авт.-сост. Л.В.Кузнецова, С.Б.Суворова, </a:t>
            </a:r>
            <a:r>
              <a:rPr lang="ru-RU" dirty="0" err="1" smtClean="0">
                <a:latin typeface="Times New Roman" pitchFamily="18" charset="0"/>
                <a:cs typeface="Times New Roman" pitchFamily="18" charset="0"/>
              </a:rPr>
              <a:t>Е.А.Бунимович</a:t>
            </a:r>
            <a:r>
              <a:rPr lang="ru-RU" dirty="0" smtClean="0">
                <a:latin typeface="Times New Roman" pitchFamily="18" charset="0"/>
                <a:cs typeface="Times New Roman" pitchFamily="18" charset="0"/>
              </a:rPr>
              <a:t> и др. – М.: АСТ: </a:t>
            </a:r>
            <a:r>
              <a:rPr lang="ru-RU" dirty="0" err="1" smtClean="0">
                <a:latin typeface="Times New Roman" pitchFamily="18" charset="0"/>
                <a:cs typeface="Times New Roman" pitchFamily="18" charset="0"/>
              </a:rPr>
              <a:t>Астрель</a:t>
            </a:r>
            <a:r>
              <a:rPr lang="ru-RU" dirty="0" smtClean="0">
                <a:latin typeface="Times New Roman" pitchFamily="18" charset="0"/>
                <a:cs typeface="Times New Roman" pitchFamily="18" charset="0"/>
              </a:rPr>
              <a:t>, 2009. </a:t>
            </a:r>
          </a:p>
          <a:p>
            <a:pPr algn="just"/>
            <a:r>
              <a:rPr lang="ru-RU" dirty="0" smtClean="0">
                <a:latin typeface="Times New Roman" pitchFamily="18" charset="0"/>
                <a:cs typeface="Times New Roman" pitchFamily="18" charset="0"/>
              </a:rPr>
              <a:t>Экспериментальная экзаменационная работа. Типовые тестовые задания. Т. В. Колесникова, изд. «Экзамен», 2007 (10 вариантов с ответами и решениями).</a:t>
            </a:r>
          </a:p>
          <a:p>
            <a:pPr algn="just"/>
            <a:r>
              <a:rPr lang="ru-RU" dirty="0" smtClean="0">
                <a:latin typeface="Times New Roman" pitchFamily="18" charset="0"/>
                <a:cs typeface="Times New Roman" pitchFamily="18" charset="0"/>
              </a:rPr>
              <a:t>Алгебра 9 класс. Тренировочные варианты к экзамену в новой форме. Е. А. Воробьева, изд. «Лицей», 2009 (23 учебно-тренировочных работ с ответами).</a:t>
            </a:r>
          </a:p>
          <a:p>
            <a:pPr algn="just"/>
            <a:r>
              <a:rPr lang="ru-RU" dirty="0" smtClean="0">
                <a:latin typeface="Times New Roman" pitchFamily="18" charset="0"/>
                <a:cs typeface="Times New Roman" pitchFamily="18" charset="0"/>
              </a:rPr>
              <a:t>ЕГЭ по математике: Учебно-тренировочные тесты и другие материалы для 9 класса. О. Ю. </a:t>
            </a:r>
            <a:r>
              <a:rPr lang="ru-RU" dirty="0" err="1" smtClean="0">
                <a:latin typeface="Times New Roman" pitchFamily="18" charset="0"/>
                <a:cs typeface="Times New Roman" pitchFamily="18" charset="0"/>
              </a:rPr>
              <a:t>Едуш</a:t>
            </a:r>
            <a:r>
              <a:rPr lang="ru-RU" dirty="0" smtClean="0">
                <a:latin typeface="Times New Roman" pitchFamily="18" charset="0"/>
                <a:cs typeface="Times New Roman" pitchFamily="18" charset="0"/>
              </a:rPr>
              <a:t>, изд. «</a:t>
            </a:r>
            <a:r>
              <a:rPr lang="ru-RU" dirty="0" err="1" smtClean="0">
                <a:latin typeface="Times New Roman" pitchFamily="18" charset="0"/>
                <a:cs typeface="Times New Roman" pitchFamily="18" charset="0"/>
              </a:rPr>
              <a:t>Астрель</a:t>
            </a:r>
            <a:r>
              <a:rPr lang="ru-RU" dirty="0" smtClean="0">
                <a:latin typeface="Times New Roman" pitchFamily="18" charset="0"/>
                <a:cs typeface="Times New Roman" pitchFamily="18" charset="0"/>
              </a:rPr>
              <a:t> – СПб», 2008 (тесты распределены по семи основным темам). </a:t>
            </a:r>
          </a:p>
          <a:p>
            <a:pPr>
              <a:buNone/>
            </a:pPr>
            <a:endParaRPr lang="ru-RU"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41</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sndAc>
      <p:stSnd>
        <p:snd r:embed="rId2" name="Moby - In my heart (remix) 1.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305800" cy="2286016"/>
          </a:xfrm>
        </p:spPr>
        <p:txBody>
          <a:bodyPr>
            <a:normAutofit fontScale="90000"/>
          </a:bodyPr>
          <a:lstStyle/>
          <a:p>
            <a:pPr algn="ctr"/>
            <a:r>
              <a:rPr lang="en-US" sz="3200" b="1" i="1" dirty="0" smtClean="0">
                <a:latin typeface="Verdana" pitchFamily="34" charset="0"/>
              </a:rPr>
              <a:t>II</a:t>
            </a:r>
            <a:r>
              <a:rPr lang="ru-RU" sz="3200" b="1" i="1" dirty="0" smtClean="0"/>
              <a:t> часть</a:t>
            </a:r>
            <a:r>
              <a:rPr lang="ru-RU" sz="3200" b="1" dirty="0" smtClean="0"/>
              <a:t> </a:t>
            </a:r>
            <a:r>
              <a:rPr lang="ru-RU" sz="3200" dirty="0" smtClean="0"/>
              <a:t>направлена на дифференцированную проверку владения материалом на повышенном уровне.  Все пять задач представляют разные разделы содержания. Каждое из них относится к одному из следующих семи разделов: </a:t>
            </a:r>
            <a:endParaRPr lang="ru-RU" sz="3200" b="1" dirty="0"/>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5</a:t>
            </a:r>
            <a:endParaRPr lang="ru-RU" sz="2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785786" y="3143248"/>
            <a:ext cx="7572428" cy="3108543"/>
          </a:xfrm>
          <a:prstGeom prst="rect">
            <a:avLst/>
          </a:prstGeom>
        </p:spPr>
        <p:txBody>
          <a:bodyPr wrap="square">
            <a:spAutoFit/>
          </a:bodyPr>
          <a:lstStyle/>
          <a:p>
            <a:pPr>
              <a:buFont typeface="Arial" pitchFamily="34" charset="0"/>
              <a:buChar char="•"/>
            </a:pPr>
            <a:r>
              <a:rPr lang="ru-RU" sz="2800" dirty="0" smtClean="0">
                <a:solidFill>
                  <a:schemeClr val="tx2"/>
                </a:solidFill>
                <a:latin typeface="+mj-lt"/>
                <a:ea typeface="+mj-ea"/>
                <a:cs typeface="+mj-cs"/>
              </a:rPr>
              <a:t>выражения и их преобразования; </a:t>
            </a:r>
          </a:p>
          <a:p>
            <a:pPr>
              <a:buFont typeface="Arial" pitchFamily="34" charset="0"/>
              <a:buChar char="•"/>
            </a:pPr>
            <a:r>
              <a:rPr lang="ru-RU" sz="2800" dirty="0" smtClean="0">
                <a:solidFill>
                  <a:schemeClr val="tx2"/>
                </a:solidFill>
                <a:latin typeface="+mj-lt"/>
                <a:ea typeface="+mj-ea"/>
                <a:cs typeface="+mj-cs"/>
              </a:rPr>
              <a:t>уравнения; </a:t>
            </a:r>
          </a:p>
          <a:p>
            <a:pPr>
              <a:buFont typeface="Arial" pitchFamily="34" charset="0"/>
              <a:buChar char="•"/>
            </a:pPr>
            <a:r>
              <a:rPr lang="ru-RU" sz="2800" dirty="0" smtClean="0">
                <a:solidFill>
                  <a:schemeClr val="tx2"/>
                </a:solidFill>
                <a:latin typeface="+mj-lt"/>
                <a:ea typeface="+mj-ea"/>
                <a:cs typeface="+mj-cs"/>
              </a:rPr>
              <a:t>неравенства; </a:t>
            </a:r>
          </a:p>
          <a:p>
            <a:pPr>
              <a:buFont typeface="Arial" pitchFamily="34" charset="0"/>
              <a:buChar char="•"/>
            </a:pPr>
            <a:r>
              <a:rPr lang="ru-RU" sz="2800" dirty="0" smtClean="0">
                <a:solidFill>
                  <a:schemeClr val="tx2"/>
                </a:solidFill>
                <a:latin typeface="+mj-lt"/>
                <a:ea typeface="+mj-ea"/>
                <a:cs typeface="+mj-cs"/>
              </a:rPr>
              <a:t>функции; </a:t>
            </a:r>
          </a:p>
          <a:p>
            <a:pPr>
              <a:buFont typeface="Arial" pitchFamily="34" charset="0"/>
              <a:buChar char="•"/>
            </a:pPr>
            <a:r>
              <a:rPr lang="ru-RU" sz="2800" dirty="0" smtClean="0">
                <a:solidFill>
                  <a:schemeClr val="tx2"/>
                </a:solidFill>
                <a:latin typeface="+mj-lt"/>
                <a:ea typeface="+mj-ea"/>
                <a:cs typeface="+mj-cs"/>
              </a:rPr>
              <a:t>координаты и графики; </a:t>
            </a:r>
          </a:p>
          <a:p>
            <a:pPr>
              <a:buFont typeface="Arial" pitchFamily="34" charset="0"/>
              <a:buChar char="•"/>
            </a:pPr>
            <a:r>
              <a:rPr lang="ru-RU" sz="2800" dirty="0" smtClean="0">
                <a:solidFill>
                  <a:schemeClr val="tx2"/>
                </a:solidFill>
                <a:latin typeface="+mj-lt"/>
                <a:ea typeface="+mj-ea"/>
                <a:cs typeface="+mj-cs"/>
              </a:rPr>
              <a:t>арифметическая и геометрическая прогрессии; </a:t>
            </a:r>
          </a:p>
          <a:p>
            <a:pPr>
              <a:buFont typeface="Arial" pitchFamily="34" charset="0"/>
              <a:buChar char="•"/>
            </a:pPr>
            <a:r>
              <a:rPr lang="ru-RU" sz="2800" dirty="0" smtClean="0">
                <a:solidFill>
                  <a:schemeClr val="tx2"/>
                </a:solidFill>
                <a:latin typeface="+mj-lt"/>
                <a:ea typeface="+mj-ea"/>
                <a:cs typeface="+mj-cs"/>
              </a:rPr>
              <a:t>текстовые задачи. </a:t>
            </a: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857232"/>
            <a:ext cx="8401080" cy="846980"/>
          </a:xfrm>
        </p:spPr>
        <p:txBody>
          <a:bodyPr>
            <a:noAutofit/>
          </a:bodyPr>
          <a:lstStyle/>
          <a:p>
            <a:pPr algn="ctr"/>
            <a:r>
              <a:rPr lang="ru-RU" sz="4200" dirty="0" smtClean="0">
                <a:solidFill>
                  <a:srgbClr val="7C3A04"/>
                </a:solidFill>
              </a:rPr>
              <a:t>Пособия для подготовки к экзамену</a:t>
            </a:r>
            <a:endParaRPr lang="ru-RU" sz="4200" dirty="0">
              <a:solidFill>
                <a:srgbClr val="7C3A04"/>
              </a:solidFill>
            </a:endParaRPr>
          </a:p>
        </p:txBody>
      </p:sp>
      <p:sp>
        <p:nvSpPr>
          <p:cNvPr id="4" name="Прямоугольник 3"/>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6</a:t>
            </a:r>
            <a:endParaRPr lang="ru-RU" sz="2400" dirty="0">
              <a:solidFill>
                <a:schemeClr val="tx1"/>
              </a:solidFill>
              <a:latin typeface="Times New Roman" pitchFamily="18" charset="0"/>
              <a:cs typeface="Times New Roman" pitchFamily="18" charset="0"/>
            </a:endParaRPr>
          </a:p>
        </p:txBody>
      </p:sp>
      <p:pic>
        <p:nvPicPr>
          <p:cNvPr id="7" name="Содержимое 6" descr="алгебра.jpg"/>
          <p:cNvPicPr>
            <a:picLocks noGrp="1" noChangeAspect="1"/>
          </p:cNvPicPr>
          <p:nvPr>
            <p:ph idx="1"/>
          </p:nvPr>
        </p:nvPicPr>
        <p:blipFill>
          <a:blip r:embed="rId2"/>
          <a:stretch>
            <a:fillRect/>
          </a:stretch>
        </p:blipFill>
        <p:spPr>
          <a:xfrm>
            <a:off x="1714479" y="1928802"/>
            <a:ext cx="5853947" cy="4214842"/>
          </a:xfrm>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4282" y="714375"/>
            <a:ext cx="8015318" cy="704850"/>
          </a:xfrm>
        </p:spPr>
        <p:txBody>
          <a:bodyPr>
            <a:noAutofit/>
          </a:bodyPr>
          <a:lstStyle/>
          <a:p>
            <a:pPr algn="ctr"/>
            <a:r>
              <a:rPr lang="ru-RU" sz="4400" b="1" i="1" dirty="0" smtClean="0"/>
              <a:t>«ЧИСЛА»</a:t>
            </a:r>
            <a:endParaRPr lang="ru-RU" sz="4400" b="1" i="1" dirty="0"/>
          </a:p>
        </p:txBody>
      </p:sp>
      <p:graphicFrame>
        <p:nvGraphicFramePr>
          <p:cNvPr id="4" name="Содержимое 3"/>
          <p:cNvGraphicFramePr>
            <a:graphicFrameLocks noChangeAspect="1"/>
          </p:cNvGraphicFramePr>
          <p:nvPr>
            <p:ph idx="4294967295"/>
          </p:nvPr>
        </p:nvGraphicFramePr>
        <p:xfrm>
          <a:off x="720725" y="1576388"/>
          <a:ext cx="7794625" cy="5018087"/>
        </p:xfrm>
        <a:graphic>
          <a:graphicData uri="http://schemas.openxmlformats.org/presentationml/2006/ole">
            <p:oleObj spid="_x0000_s40962" name="Документ" r:id="rId3" imgW="11224322" imgH="7225099" progId="Word.Document.12">
              <p:embed/>
            </p:oleObj>
          </a:graphicData>
        </a:graphic>
      </p:graphicFrame>
      <p:sp>
        <p:nvSpPr>
          <p:cNvPr id="5" name="Прямоугольник 4"/>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7</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814388" y="704850"/>
            <a:ext cx="8329612" cy="5938838"/>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graphicFrame>
        <p:nvGraphicFramePr>
          <p:cNvPr id="5" name="Объект 4"/>
          <p:cNvGraphicFramePr>
            <a:graphicFrameLocks noChangeAspect="1"/>
          </p:cNvGraphicFramePr>
          <p:nvPr/>
        </p:nvGraphicFramePr>
        <p:xfrm>
          <a:off x="423863" y="860425"/>
          <a:ext cx="8420100" cy="5783285"/>
        </p:xfrm>
        <a:graphic>
          <a:graphicData uri="http://schemas.openxmlformats.org/presentationml/2006/ole">
            <p:oleObj spid="_x0000_s41986" name="Документ" r:id="rId3" imgW="8201031" imgH="5607921" progId="Word.Document.12">
              <p:embed/>
            </p:oleObj>
          </a:graphicData>
        </a:graphic>
      </p:graphicFrame>
      <p:sp>
        <p:nvSpPr>
          <p:cNvPr id="6" name="Прямоугольник 5"/>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8</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nvGraphicFramePr>
        <p:xfrm>
          <a:off x="1525588" y="1397000"/>
          <a:ext cx="6092825" cy="4064000"/>
        </p:xfrm>
        <a:graphic>
          <a:graphicData uri="http://schemas.openxmlformats.org/presentationml/2006/ole">
            <p:oleObj spid="_x0000_s43011" name="Документ" r:id="rId3" imgW="6092226" imgH="4064186" progId="Word.Document.12">
              <p:embed/>
            </p:oleObj>
          </a:graphicData>
        </a:graphic>
      </p:graphicFrame>
      <p:graphicFrame>
        <p:nvGraphicFramePr>
          <p:cNvPr id="5" name="Объект 4"/>
          <p:cNvGraphicFramePr>
            <a:graphicFrameLocks noChangeAspect="1"/>
          </p:cNvGraphicFramePr>
          <p:nvPr/>
        </p:nvGraphicFramePr>
        <p:xfrm>
          <a:off x="649288" y="1066800"/>
          <a:ext cx="8267700" cy="5494338"/>
        </p:xfrm>
        <a:graphic>
          <a:graphicData uri="http://schemas.openxmlformats.org/presentationml/2006/ole">
            <p:oleObj spid="_x0000_s43012" name="Документ" r:id="rId4" imgW="8268345" imgH="5493797" progId="Word.Document.12">
              <p:embed/>
            </p:oleObj>
          </a:graphicData>
        </a:graphic>
      </p:graphicFrame>
      <p:sp>
        <p:nvSpPr>
          <p:cNvPr id="6" name="Прямоугольник 5"/>
          <p:cNvSpPr/>
          <p:nvPr/>
        </p:nvSpPr>
        <p:spPr>
          <a:xfrm>
            <a:off x="0" y="0"/>
            <a:ext cx="714348" cy="5000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9</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564</TotalTime>
  <Words>613</Words>
  <PresentationFormat>Экран (4:3)</PresentationFormat>
  <Paragraphs>102</Paragraphs>
  <Slides>41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Поток</vt:lpstr>
      <vt:lpstr>Документ</vt:lpstr>
      <vt:lpstr>Система работы учителя по подготовке учащихся основной школы к итоговой аттестации в новой форме</vt:lpstr>
      <vt:lpstr>Освещаемые вопросы:</vt:lpstr>
      <vt:lpstr>                              Основное назначение новой системы итоговой аттестации – введение открытой, объективной, независимой процедуры оценивания учебных достижений учащихся и в применении новых контрольно-измерительных материалов.  </vt:lpstr>
      <vt:lpstr>В заданиях I части представлены следующие блоки содержания:</vt:lpstr>
      <vt:lpstr>II часть направлена на дифференцированную проверку владения материалом на повышенном уровне.  Все пять задач представляют разные разделы содержания. Каждое из них относится к одному из следующих семи разделов: </vt:lpstr>
      <vt:lpstr>Пособия для подготовки к экзамену</vt:lpstr>
      <vt:lpstr>«ЧИСЛА»</vt:lpstr>
      <vt:lpstr>       </vt:lpstr>
      <vt:lpstr>Слайд 9</vt:lpstr>
      <vt:lpstr>Слайд 10</vt:lpstr>
      <vt:lpstr>Слайд 11</vt:lpstr>
      <vt:lpstr>«БУКВЕННЫЕ ВЫРАЖЕНИЯ  И  ИХ ПРЕОБРАЗОВАНИЯ»</vt:lpstr>
      <vt:lpstr>Слайд 13</vt:lpstr>
      <vt:lpstr>Слайд 14</vt:lpstr>
      <vt:lpstr>Слайд 15</vt:lpstr>
      <vt:lpstr>«УРАВНЕНИЯ  И  НЕРАВЕНСТВА»</vt:lpstr>
      <vt:lpstr>Слайд 17</vt:lpstr>
      <vt:lpstr>«КООРДИНАТЫ,  ФУНКЦИИ  И  ГРАФИКИ ФУНКЦИИ»</vt:lpstr>
      <vt:lpstr>Слайд 19</vt:lpstr>
      <vt:lpstr>Слайд 20</vt:lpstr>
      <vt:lpstr>Слайд 21</vt:lpstr>
      <vt:lpstr>Слайд 22</vt:lpstr>
      <vt:lpstr>Слайд 23</vt:lpstr>
      <vt:lpstr>Слайд 24</vt:lpstr>
      <vt:lpstr>Слайд 25</vt:lpstr>
      <vt:lpstr>«АРИФМЕТИЧЕСКАЯ  И  ГЕОМЕТРИЧЕСКАЯ ПРОГРЕССИИ»</vt:lpstr>
      <vt:lpstr>Слайд 27</vt:lpstr>
      <vt:lpstr>Задания II части экзаменационной работы носят комплексный характер. Они позволяют проверить владение формально-оперативным алгебраическим аппаратом, способность к интеграции знаний из различных тем школьного курса, владение исследовательскими навыками,  а также умения найти и применить нестандартные приемы рассуждений.</vt:lpstr>
      <vt:lpstr>Относительная сложность заданий II части условно обозначена числом баллов:</vt:lpstr>
      <vt:lpstr>Экзаменационная работа для проведения государственной итоговой аттестации выпускников IX классов общеобразовательных учреждений 2009 года (в новой форме)  по АЛГЕБРЕ  Демонстрационный вариант 2009 года   Пояснения к демонстрационному варианту экзаменационной работы  При ознакомлении с Демонстрационным вариантом 2009 года следует иметь в виду, что при сохранении перечня разделов, выносимых на проверку, содержание конкретных заданий в КИМ 2009 года может быть другим. Полный перечень элементов содержания, которые могут контролироваться на экзамене, приведен в кодификаторе, помещенном на сайте www.fipi.ru. Последовательность блоков содержания в КИМ 2009 года также может варьироваться.   Назначение демонстрационного варианта заключается в том, чтобы дать возможность любому участнику экзамена и широкой общественности составить представление о структуре будущей экзаменационной работы, числе и форме заданий, а также их уровне сложности. Приведенные критерии оценки выполнения заданий с развернутым ответом, включенные в этот вариант, позволят составить представление о требованиях к полноте и правильности записи развернутого ответа. </vt:lpstr>
      <vt:lpstr>Инструкция по выполнению работы  Работа состоит из двух частей. В первой части 16 заданий, во второй – 5. На выполнение всей работы отводится 4 часа. Время на выполнение первой части ограничено: на нее отводится 60 минут.  При выполнении заданий первой части нужно указывать только ответы.  При этом:  - если к заданию приводятся варианты ответов (четыре ответа, из них верный только один), то надо обвести кружком цифру, соответствующую верному ответу;  - если ответы к заданию не приводятся, то полученный ответ надо вписать в отведенном для этого месте.   Если вы ошиблись при выборе ответа, то зачеркните отмеченную цифру и обведите нужную:    В случае записи неверного ответа зачеркните его и запишите новый:  Ответ:   х = – 12     х = 3  Все необходимые вычисления, преобразования и прочее выполняйте в черновике. Если задание содержит рисунок, то на нем можно проводить нужные линии, отмечать точки.  Задания второй части выполняются на отдельных листах или бланках с записью хода решения. Текст задания можно не переписывать, необходимо лишь указать его номер.  Советуем выполнять задания в том порядке, в котором они даны в работе. С целью экономии времени пропускайте задание, которое не удается выполнить сразу, и переходите к следующему. Если после выполнения всей работы у вас останется время, то можно вернуться к пропущенным заданиям.</vt:lpstr>
      <vt:lpstr>Результаты малого ЕГЭ  по алгебре за 2009 год. </vt:lpstr>
      <vt:lpstr>Рассадка учащихся 9-х классов на экзамене по математике </vt:lpstr>
      <vt:lpstr>Таблица вариантов работ</vt:lpstr>
      <vt:lpstr>Слайд 35</vt:lpstr>
      <vt:lpstr>Слайд 36</vt:lpstr>
      <vt:lpstr>Слайд 37</vt:lpstr>
      <vt:lpstr>Письмо подготовлено  членами федеральной предметной комиссии по алгебре к. п. н. Л.В. Кузнецовой, к. п. н. Л.О. Рословой, к. п. н. С.Б. Суворовой  по материалам  аналитического отчета по результатам проведения экзамена в 2008 г. для выпускников 9-х классов на основе обработки данных, полученных из базовых регионов.  Научный руководитель –  Г.С. Ковалева,  к. п. н., заместитель директора ФИПИ.  Письмо согласовано  с председателем научно-методического совета ФИПИ  по математике, к.физ-мат.н, профессором Г.Г. Канторовичем.</vt:lpstr>
      <vt:lpstr>Слайд 39</vt:lpstr>
      <vt:lpstr>Слайд 40</vt:lpstr>
      <vt:lpstr>УМК для подготовки к экзамену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teacher</cp:lastModifiedBy>
  <cp:revision>81</cp:revision>
  <dcterms:modified xsi:type="dcterms:W3CDTF">2010-01-11T11:40:21Z</dcterms:modified>
</cp:coreProperties>
</file>