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5" r:id="rId10"/>
    <p:sldId id="264" r:id="rId11"/>
    <p:sldId id="266" r:id="rId12"/>
    <p:sldId id="267" r:id="rId13"/>
    <p:sldId id="268" r:id="rId14"/>
    <p:sldId id="272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2D18-E506-4676-B8AD-53A3F19BCA93}" type="datetimeFigureOut">
              <a:rPr lang="ru-RU" smtClean="0"/>
              <a:pPr/>
              <a:t>23.01.2009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50BC5-E53B-4039-B788-76FE4E4F3F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адежда\Мои документы\Мои рисунки\2009-01-20\Изображение.JPG"/>
          <p:cNvPicPr>
            <a:picLocks noChangeAspect="1" noChangeArrowheads="1"/>
          </p:cNvPicPr>
          <p:nvPr/>
        </p:nvPicPr>
        <p:blipFill>
          <a:blip r:embed="rId3"/>
          <a:srcRect l="21922" t="23540" r="46665" b="10311"/>
          <a:stretch>
            <a:fillRect/>
          </a:stretch>
        </p:blipFill>
        <p:spPr bwMode="auto">
          <a:xfrm>
            <a:off x="785786" y="785794"/>
            <a:ext cx="7542046" cy="5560661"/>
          </a:xfrm>
          <a:prstGeom prst="rect">
            <a:avLst/>
          </a:prstGeom>
          <a:noFill/>
        </p:spPr>
      </p:pic>
      <p:pic>
        <p:nvPicPr>
          <p:cNvPr id="5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heartbeat1.wav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5984" y="5000636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t="5073" b="6151"/>
          <a:stretch>
            <a:fillRect/>
          </a:stretch>
        </p:blipFill>
        <p:spPr bwMode="auto">
          <a:xfrm>
            <a:off x="357158" y="214290"/>
            <a:ext cx="850112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2"/>
                </a:solidFill>
                <a:latin typeface="Monotype Corsiva" pitchFamily="66" charset="0"/>
              </a:rPr>
              <a:t>Закрепление </a:t>
            </a:r>
            <a:endParaRPr lang="ru-RU" sz="5400" b="1" u="sng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>
                <a:latin typeface="Monotype Corsiva" pitchFamily="66" charset="0"/>
              </a:rPr>
              <a:t>1. Сердце человека:</a:t>
            </a:r>
          </a:p>
          <a:p>
            <a:pPr>
              <a:buNone/>
            </a:pPr>
            <a:r>
              <a:rPr lang="ru-RU" sz="5400" b="1" dirty="0" smtClean="0">
                <a:latin typeface="Monotype Corsiva" pitchFamily="66" charset="0"/>
              </a:rPr>
              <a:t>А) двухкамерное</a:t>
            </a:r>
          </a:p>
          <a:p>
            <a:pPr>
              <a:buNone/>
            </a:pPr>
            <a:r>
              <a:rPr lang="ru-RU" sz="5400" b="1" dirty="0" smtClean="0">
                <a:latin typeface="Monotype Corsiva" pitchFamily="66" charset="0"/>
              </a:rPr>
              <a:t>      Б)</a:t>
            </a:r>
            <a:r>
              <a:rPr lang="ru-RU" sz="5400" b="1" dirty="0" err="1" smtClean="0">
                <a:latin typeface="Monotype Corsiva" pitchFamily="66" charset="0"/>
              </a:rPr>
              <a:t>трехкамерное</a:t>
            </a:r>
            <a:endParaRPr lang="ru-RU" sz="54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5400" b="1" dirty="0" smtClean="0">
                <a:latin typeface="Monotype Corsiva" pitchFamily="66" charset="0"/>
              </a:rPr>
              <a:t>             В)четырехкамерное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4" name="Picture 22" descr="H:\Anim\1h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643578"/>
            <a:ext cx="909354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368412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atin typeface="Monotype Corsiva" pitchFamily="66" charset="0"/>
              </a:rPr>
              <a:t>2. Какие клапаны находятся у основания крупных сосудов:</a:t>
            </a:r>
            <a:endParaRPr lang="ru-RU" sz="5400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А) Створчатые</a:t>
            </a:r>
          </a:p>
          <a:p>
            <a:pPr>
              <a:buNone/>
            </a:pPr>
            <a:endParaRPr lang="ru-RU" sz="48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Б)Полулунные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4" name="Picture 22" descr="H:\Anim\1h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1" y="3000372"/>
            <a:ext cx="1439811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latin typeface="Monotype Corsiva" pitchFamily="66" charset="0"/>
              </a:rPr>
              <a:t>3. Наиболее хорошо развиты стенки: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А) левого предсердия</a:t>
            </a: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       Б) правого желудочка</a:t>
            </a: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                  В) левого желудочка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4" name="Picture 22" descr="H:\Anim\1h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429264"/>
            <a:ext cx="1143008" cy="1077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1"/>
            <a:ext cx="8229600" cy="2286016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ru-RU" sz="2400" b="1" dirty="0" smtClean="0">
                <a:latin typeface="Monotype Corsiva" pitchFamily="66" charset="0"/>
              </a:rPr>
              <a:t>Межжелудочковая перегородка                  5. Полулунные клапаны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2.    Трехстворчатый клапан                           6 Правое предсердие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3.    Двухстворчатый клапан                            7. Левое предсердие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4.    Левый желудочек                                          8. Правый желудочек</a:t>
            </a:r>
          </a:p>
          <a:p>
            <a:pPr marL="514350" indent="-514350">
              <a:spcBef>
                <a:spcPts val="0"/>
              </a:spcBef>
              <a:buNone/>
            </a:pPr>
            <a:r>
              <a:rPr lang="ru-RU" sz="2400" b="1" dirty="0" smtClean="0">
                <a:latin typeface="Monotype Corsiva" pitchFamily="66" charset="0"/>
              </a:rPr>
              <a:t>                                                    9. Миокард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" name="Содержимое 3"/>
          <p:cNvPicPr>
            <a:picLocks/>
          </p:cNvPicPr>
          <p:nvPr/>
        </p:nvPicPr>
        <p:blipFill>
          <a:blip r:embed="rId2"/>
          <a:srcRect l="28169" t="42135" b="6143"/>
          <a:stretch>
            <a:fillRect/>
          </a:stretch>
        </p:blipFill>
        <p:spPr bwMode="auto">
          <a:xfrm>
            <a:off x="1142976" y="2214554"/>
            <a:ext cx="7286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2"/>
                </a:solidFill>
                <a:latin typeface="Monotype Corsiva" pitchFamily="66" charset="0"/>
              </a:rPr>
              <a:t>Заполните таблицу</a:t>
            </a:r>
            <a:endParaRPr lang="ru-RU" sz="5400" b="1" u="sng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1705" t="40198" r="12546" b="21314"/>
          <a:stretch>
            <a:fillRect/>
          </a:stretch>
        </p:blipFill>
        <p:spPr bwMode="auto">
          <a:xfrm>
            <a:off x="285720" y="1285860"/>
            <a:ext cx="857256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2"/>
                </a:solidFill>
                <a:latin typeface="Monotype Corsiva" pitchFamily="66" charset="0"/>
              </a:rPr>
              <a:t>Биологическая задача</a:t>
            </a:r>
            <a:endParaRPr lang="ru-RU" sz="5400" b="1" u="sng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Сколько литров крови перекачивает сердце человека за 1 час и за сутки, если оно сокращается в среднем 70 раз в минуту, выбрасывая при каждом сокращении из 2–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желудочков 0,15 литров крови.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>
                <a:solidFill>
                  <a:schemeClr val="bg2"/>
                </a:solidFill>
                <a:latin typeface="Monotype Corsiva" pitchFamily="66" charset="0"/>
              </a:rPr>
              <a:t>Тема урока</a:t>
            </a:r>
            <a:endParaRPr lang="ru-RU" sz="4800" b="1" u="sng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143932" cy="4500594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9600" dirty="0" smtClean="0">
                <a:latin typeface="Monotype Corsiva" pitchFamily="66" charset="0"/>
              </a:rPr>
              <a:t>   Строение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9600" dirty="0" smtClean="0">
                <a:latin typeface="Monotype Corsiva" pitchFamily="66" charset="0"/>
              </a:rPr>
              <a:t>           сердца</a:t>
            </a:r>
            <a:endParaRPr lang="ru-RU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4176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Monotype Corsiva" pitchFamily="66" charset="0"/>
              </a:rPr>
              <a:t>Эволюция сердца от ланцетника до млекопитающих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2050" name="Picture 2" descr="C:\Documents and Settings\Надежда\Мои документы\Мои рисунки\2009-01-20\Изображе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560" t="75132" r="33257" b="12241"/>
          <a:stretch>
            <a:fillRect/>
          </a:stretch>
        </p:blipFill>
        <p:spPr bwMode="auto">
          <a:xfrm>
            <a:off x="357158" y="2071678"/>
            <a:ext cx="2428892" cy="1143008"/>
          </a:xfrm>
          <a:prstGeom prst="rect">
            <a:avLst/>
          </a:prstGeom>
          <a:noFill/>
        </p:spPr>
      </p:pic>
      <p:pic>
        <p:nvPicPr>
          <p:cNvPr id="2051" name="Picture 3" descr="C:\Documents and Settings\Надежда\Мои документы\Мои рисунки\2009-01-20\Изображение0002.JPG"/>
          <p:cNvPicPr>
            <a:picLocks noChangeAspect="1" noChangeArrowheads="1"/>
          </p:cNvPicPr>
          <p:nvPr/>
        </p:nvPicPr>
        <p:blipFill>
          <a:blip r:embed="rId3"/>
          <a:srcRect l="66702" t="9450" r="19263" b="75430"/>
          <a:stretch>
            <a:fillRect/>
          </a:stretch>
        </p:blipFill>
        <p:spPr bwMode="auto">
          <a:xfrm>
            <a:off x="3428992" y="2000240"/>
            <a:ext cx="2214578" cy="1357322"/>
          </a:xfrm>
          <a:prstGeom prst="rect">
            <a:avLst/>
          </a:prstGeom>
          <a:noFill/>
        </p:spPr>
      </p:pic>
      <p:pic>
        <p:nvPicPr>
          <p:cNvPr id="7" name="Рисунок 6" descr="C:\Documents and Settings\Надежда\Мои документы\Мои рисунки\2009-01-20\Изображение0003.JPG"/>
          <p:cNvPicPr/>
          <p:nvPr/>
        </p:nvPicPr>
        <p:blipFill>
          <a:blip r:embed="rId4"/>
          <a:srcRect l="49225" t="13379" r="42758" b="70748"/>
          <a:stretch>
            <a:fillRect/>
          </a:stretch>
        </p:blipFill>
        <p:spPr bwMode="auto">
          <a:xfrm>
            <a:off x="6429388" y="1785926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Надежда\Мои документы\Мои рисунки\2009-01-20\Изображение0004.JPG"/>
          <p:cNvPicPr/>
          <p:nvPr/>
        </p:nvPicPr>
        <p:blipFill>
          <a:blip r:embed="rId5"/>
          <a:srcRect l="49566" t="11338" r="42618" b="75964"/>
          <a:stretch>
            <a:fillRect/>
          </a:stretch>
        </p:blipFill>
        <p:spPr bwMode="auto">
          <a:xfrm>
            <a:off x="3357554" y="3929066"/>
            <a:ext cx="171451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Надежда\Мои документы\Мои рисунки\2009-01-20\Изображение0005.JPG"/>
          <p:cNvPicPr/>
          <p:nvPr/>
        </p:nvPicPr>
        <p:blipFill>
          <a:blip r:embed="rId6"/>
          <a:srcRect l="43453" t="15016" r="49492" b="72562"/>
          <a:stretch>
            <a:fillRect/>
          </a:stretch>
        </p:blipFill>
        <p:spPr bwMode="auto">
          <a:xfrm>
            <a:off x="6143636" y="3857628"/>
            <a:ext cx="235745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Надежда\Мои документы\Мои рисунки\2009-01-23\Изображение.JPG"/>
          <p:cNvPicPr/>
          <p:nvPr/>
        </p:nvPicPr>
        <p:blipFill>
          <a:blip r:embed="rId7"/>
          <a:srcRect l="40515" t="51422" r="43328" b="36078"/>
          <a:stretch>
            <a:fillRect/>
          </a:stretch>
        </p:blipFill>
        <p:spPr bwMode="auto">
          <a:xfrm>
            <a:off x="642910" y="4000504"/>
            <a:ext cx="200026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3116"/>
            <a:ext cx="7772400" cy="14573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Надежда\Мои документы\Мои рисунки\2009-01-20\Изображение.JPG"/>
          <p:cNvPicPr>
            <a:picLocks noChangeAspect="1" noChangeArrowheads="1"/>
          </p:cNvPicPr>
          <p:nvPr/>
        </p:nvPicPr>
        <p:blipFill>
          <a:blip r:embed="rId2"/>
          <a:srcRect l="21922" t="23540" r="46665" b="10311"/>
          <a:stretch>
            <a:fillRect/>
          </a:stretch>
        </p:blipFill>
        <p:spPr bwMode="auto">
          <a:xfrm>
            <a:off x="1571604" y="857232"/>
            <a:ext cx="6000792" cy="5560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800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1759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2"/>
                </a:solidFill>
                <a:latin typeface="Monotype Corsiva" pitchFamily="66" charset="0"/>
              </a:rPr>
              <a:t>Биологические понятия</a:t>
            </a:r>
            <a:endParaRPr lang="ru-RU" sz="5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7150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4000" dirty="0" smtClean="0">
                <a:latin typeface="Monotype Corsiva" pitchFamily="66" charset="0"/>
              </a:rPr>
              <a:t>     </a:t>
            </a:r>
            <a:r>
              <a:rPr lang="ru-RU" sz="4000" b="1" dirty="0" smtClean="0">
                <a:latin typeface="Monotype Corsiva" pitchFamily="66" charset="0"/>
              </a:rPr>
              <a:t>левое предсердие        правое предсердие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Monotype Corsiva" pitchFamily="66" charset="0"/>
              </a:rPr>
              <a:t>     левый желудочек          правый желудочек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четырехкамерное сердце         артериальная кровь            </a:t>
            </a:r>
            <a:r>
              <a:rPr lang="ru-RU" sz="4000" b="1" dirty="0">
                <a:latin typeface="Monotype Corsiva" pitchFamily="66" charset="0"/>
              </a:rPr>
              <a:t>венозная кровь </a:t>
            </a:r>
            <a:r>
              <a:rPr lang="ru-RU" sz="4000" b="1" dirty="0" smtClean="0">
                <a:latin typeface="Monotype Corsiva" pitchFamily="66" charset="0"/>
              </a:rPr>
              <a:t>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Monotype Corsiva" pitchFamily="66" charset="0"/>
              </a:rPr>
              <a:t>            межжелудочковая перегородка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  полулунные клапаны   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Monotype Corsiva" pitchFamily="66" charset="0"/>
              </a:rPr>
              <a:t>     трехстворчатый клапан  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Monotype Corsiva" pitchFamily="66" charset="0"/>
              </a:rPr>
              <a:t>                         двустворчатый клапан    </a:t>
            </a:r>
          </a:p>
          <a:p>
            <a:pPr>
              <a:spcBef>
                <a:spcPts val="0"/>
              </a:spcBef>
              <a:buNone/>
            </a:pPr>
            <a:r>
              <a:rPr lang="ru-RU" sz="4000" b="1" dirty="0" smtClean="0">
                <a:latin typeface="Monotype Corsiva" pitchFamily="66" charset="0"/>
              </a:rPr>
              <a:t>    эпикард             миокард           </a:t>
            </a:r>
            <a:r>
              <a:rPr lang="ru-RU" sz="4000" b="1" dirty="0">
                <a:latin typeface="Monotype Corsiva" pitchFamily="66" charset="0"/>
              </a:rPr>
              <a:t>эндокард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2"/>
                </a:solidFill>
                <a:latin typeface="Monotype Corsiva" pitchFamily="66" charset="0"/>
              </a:rPr>
              <a:t>«Я знаю о сердце»</a:t>
            </a:r>
            <a:endParaRPr lang="ru-RU" sz="5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142984"/>
            <a:ext cx="87154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Monotype Corsiva" pitchFamily="66" charset="0"/>
              </a:rPr>
              <a:t>левое </a:t>
            </a:r>
            <a:r>
              <a:rPr lang="ru-RU" sz="4000" b="1" dirty="0" smtClean="0">
                <a:latin typeface="Monotype Corsiva" pitchFamily="66" charset="0"/>
              </a:rPr>
              <a:t>предсердие</a:t>
            </a:r>
          </a:p>
          <a:p>
            <a:r>
              <a:rPr lang="ru-RU" sz="4000" b="1" dirty="0" smtClean="0">
                <a:latin typeface="Monotype Corsiva" pitchFamily="66" charset="0"/>
              </a:rPr>
              <a:t>правое предсердие </a:t>
            </a:r>
          </a:p>
          <a:p>
            <a:r>
              <a:rPr lang="ru-RU" sz="4000" b="1" dirty="0" smtClean="0">
                <a:latin typeface="Monotype Corsiva" pitchFamily="66" charset="0"/>
              </a:rPr>
              <a:t>левый желудочек</a:t>
            </a:r>
          </a:p>
          <a:p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>
                <a:latin typeface="Monotype Corsiva" pitchFamily="66" charset="0"/>
              </a:rPr>
              <a:t>правый </a:t>
            </a:r>
            <a:r>
              <a:rPr lang="ru-RU" sz="4000" b="1" dirty="0" smtClean="0">
                <a:latin typeface="Monotype Corsiva" pitchFamily="66" charset="0"/>
              </a:rPr>
              <a:t>желудочек</a:t>
            </a:r>
          </a:p>
          <a:p>
            <a:r>
              <a:rPr lang="ru-RU" sz="4000" b="1" dirty="0" smtClean="0">
                <a:latin typeface="Monotype Corsiva" pitchFamily="66" charset="0"/>
              </a:rPr>
              <a:t>четырехкамерное </a:t>
            </a:r>
            <a:r>
              <a:rPr lang="ru-RU" sz="4000" b="1" dirty="0">
                <a:latin typeface="Monotype Corsiva" pitchFamily="66" charset="0"/>
              </a:rPr>
              <a:t>сердце </a:t>
            </a:r>
            <a:endParaRPr lang="ru-RU" sz="4000" b="1" dirty="0" smtClean="0">
              <a:latin typeface="Monotype Corsiva" pitchFamily="66" charset="0"/>
            </a:endParaRPr>
          </a:p>
          <a:p>
            <a:r>
              <a:rPr lang="ru-RU" sz="4000" b="1" dirty="0" smtClean="0">
                <a:latin typeface="Monotype Corsiva" pitchFamily="66" charset="0"/>
              </a:rPr>
              <a:t>артериальная кровь </a:t>
            </a:r>
          </a:p>
          <a:p>
            <a:r>
              <a:rPr lang="ru-RU" sz="4000" b="1" dirty="0" smtClean="0">
                <a:latin typeface="Monotype Corsiva" pitchFamily="66" charset="0"/>
              </a:rPr>
              <a:t>венозная </a:t>
            </a:r>
            <a:r>
              <a:rPr lang="ru-RU" sz="4000" b="1" dirty="0">
                <a:latin typeface="Monotype Corsiva" pitchFamily="66" charset="0"/>
              </a:rPr>
              <a:t>кровь </a:t>
            </a:r>
            <a:endParaRPr lang="ru-RU" sz="4000" b="1" dirty="0" smtClean="0">
              <a:latin typeface="Monotype Corsiva" pitchFamily="66" charset="0"/>
            </a:endParaRPr>
          </a:p>
          <a:p>
            <a:r>
              <a:rPr lang="ru-RU" sz="4000" b="1" dirty="0" smtClean="0">
                <a:latin typeface="Monotype Corsiva" pitchFamily="66" charset="0"/>
              </a:rPr>
              <a:t>межжелудочковая перегородка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5" name="Picture 22" descr="H:\Anim\1h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928934"/>
            <a:ext cx="1136693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u="sng" dirty="0" err="1" smtClean="0">
                <a:solidFill>
                  <a:schemeClr val="bg2"/>
                </a:solidFill>
                <a:latin typeface="Monotype Corsiva" pitchFamily="66" charset="0"/>
              </a:rPr>
              <a:t>Учебно</a:t>
            </a:r>
            <a:r>
              <a:rPr lang="ru-RU" sz="4800" b="1" u="sng" dirty="0" smtClean="0">
                <a:solidFill>
                  <a:schemeClr val="bg2"/>
                </a:solidFill>
                <a:latin typeface="Monotype Corsiva" pitchFamily="66" charset="0"/>
              </a:rPr>
              <a:t> – тематическая карта</a:t>
            </a:r>
            <a:endParaRPr lang="ru-RU" sz="4800" b="1" u="sng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4340" t="9835" r="26186" b="6357"/>
          <a:stretch>
            <a:fillRect/>
          </a:stretch>
        </p:blipFill>
        <p:spPr bwMode="auto">
          <a:xfrm>
            <a:off x="1571604" y="1000108"/>
            <a:ext cx="600079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2"/>
                </a:solidFill>
                <a:latin typeface="Monotype Corsiva" pitchFamily="66" charset="0"/>
              </a:rPr>
              <a:t>«Я не знаю о сердце»</a:t>
            </a:r>
            <a:endParaRPr lang="ru-RU" sz="5400" b="1" dirty="0">
              <a:solidFill>
                <a:schemeClr val="bg2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4800" b="1" dirty="0">
                <a:latin typeface="Monotype Corsiva" pitchFamily="66" charset="0"/>
              </a:rPr>
              <a:t>полулунные </a:t>
            </a:r>
            <a:r>
              <a:rPr lang="ru-RU" sz="4800" b="1" dirty="0" smtClean="0">
                <a:latin typeface="Monotype Corsiva" pitchFamily="66" charset="0"/>
              </a:rPr>
              <a:t>клапаны</a:t>
            </a: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трехстворчатый клапан</a:t>
            </a: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двустворчатый клапан</a:t>
            </a: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 эпикард</a:t>
            </a: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миокард</a:t>
            </a: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эндокард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4" name="Picture 22" descr="H:\Anim\1h1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3071810"/>
            <a:ext cx="1288252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4340" t="9835" r="26186" b="6357"/>
          <a:stretch>
            <a:fillRect/>
          </a:stretch>
        </p:blipFill>
        <p:spPr bwMode="auto">
          <a:xfrm>
            <a:off x="500034" y="142852"/>
            <a:ext cx="807249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210</Words>
  <Application>Microsoft Office PowerPoint</Application>
  <PresentationFormat>Экран (4:3)</PresentationFormat>
  <Paragraphs>52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Тема урока</vt:lpstr>
      <vt:lpstr>Эволюция сердца от ланцетника до млекопитающих</vt:lpstr>
      <vt:lpstr>Слайд 4</vt:lpstr>
      <vt:lpstr>Биологические понятия</vt:lpstr>
      <vt:lpstr>«Я знаю о сердце»</vt:lpstr>
      <vt:lpstr>Учебно – тематическая карта</vt:lpstr>
      <vt:lpstr>«Я не знаю о сердце»</vt:lpstr>
      <vt:lpstr>Слайд 9</vt:lpstr>
      <vt:lpstr>Слайд 10</vt:lpstr>
      <vt:lpstr>Закрепление </vt:lpstr>
      <vt:lpstr>2. Какие клапаны находятся у основания крупных сосудов:</vt:lpstr>
      <vt:lpstr>3. Наиболее хорошо развиты стенки:</vt:lpstr>
      <vt:lpstr>Слайд 14</vt:lpstr>
      <vt:lpstr>Заполните таблицу</vt:lpstr>
      <vt:lpstr>Биологическая задача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Надя</dc:creator>
  <cp:lastModifiedBy>Надя</cp:lastModifiedBy>
  <cp:revision>38</cp:revision>
  <dcterms:created xsi:type="dcterms:W3CDTF">2009-01-20T06:51:05Z</dcterms:created>
  <dcterms:modified xsi:type="dcterms:W3CDTF">2009-01-23T08:19:57Z</dcterms:modified>
</cp:coreProperties>
</file>