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BA7F49-808D-4DC1-9092-32105CCBE79B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F5C55-B234-4EDB-B360-814F25C0E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78579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Линейное уравнение с одной переменной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000372"/>
            <a:ext cx="6335070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(решение задач с помощью  линейных  уравнений)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" name="Picture 36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63962"/>
            <a:ext cx="1857388" cy="30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 - письменно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1928802"/>
            <a:ext cx="58579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/>
              <a:t>2</a:t>
            </a:r>
            <a:r>
              <a:rPr lang="ru-RU" sz="2800" dirty="0"/>
              <a:t>.Численность рабочих, работающих в двух цехах завода, относятся как 3: 4. Сколько человек в меньшем цехе, если всего на заводе работает 4900 рабочих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  </a:t>
            </a:r>
            <a:r>
              <a:rPr lang="ru-RU" sz="2800" dirty="0"/>
              <a:t>(1 балл).</a:t>
            </a:r>
          </a:p>
        </p:txBody>
      </p:sp>
      <p:pic>
        <p:nvPicPr>
          <p:cNvPr id="22530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12294"/>
            <a:ext cx="2571768" cy="3171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 - письменно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500174"/>
            <a:ext cx="521497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/>
              <a:t>3</a:t>
            </a:r>
            <a:r>
              <a:rPr lang="ru-RU" dirty="0"/>
              <a:t>. </a:t>
            </a:r>
            <a:r>
              <a:rPr lang="ru-RU" sz="2800" dirty="0"/>
              <a:t>На три полки поставили 278 книг. На первую из них поставили на 14 книг больше, чем на вторую. На третью полку в два раза больше, чем на вторую. Сколько книг поставили на первую полку? (1 балл</a:t>
            </a:r>
            <a:r>
              <a:rPr lang="ru-RU" sz="2800" dirty="0" smtClean="0"/>
              <a:t>)</a:t>
            </a:r>
          </a:p>
          <a:p>
            <a:endParaRPr lang="ru-RU" dirty="0"/>
          </a:p>
          <a:p>
            <a:r>
              <a:rPr lang="ru-RU" sz="2400" dirty="0"/>
              <a:t>1). </a:t>
            </a:r>
            <a:r>
              <a:rPr lang="ru-RU" sz="2400" dirty="0" smtClean="0"/>
              <a:t>68                         2</a:t>
            </a:r>
            <a:r>
              <a:rPr lang="ru-RU" sz="2400" dirty="0"/>
              <a:t>). 80</a:t>
            </a:r>
          </a:p>
          <a:p>
            <a:r>
              <a:rPr lang="ru-RU" sz="2400" dirty="0"/>
              <a:t>3). </a:t>
            </a:r>
            <a:r>
              <a:rPr lang="ru-RU" sz="2400" dirty="0" smtClean="0"/>
              <a:t>132                       4</a:t>
            </a:r>
            <a:r>
              <a:rPr lang="ru-RU" sz="2400" dirty="0"/>
              <a:t>). 70</a:t>
            </a:r>
            <a:endParaRPr lang="ru-RU" dirty="0"/>
          </a:p>
        </p:txBody>
      </p:sp>
      <p:pic>
        <p:nvPicPr>
          <p:cNvPr id="4" name="Picture 5" descr="BOOKC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071810"/>
            <a:ext cx="2582851" cy="3358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 - письменно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2428868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 полка   ? На 14 кн.больше</a:t>
            </a:r>
          </a:p>
          <a:p>
            <a:r>
              <a:rPr lang="ru-RU" sz="2800" dirty="0" smtClean="0"/>
              <a:t>2 полка   ?                                                            278 книг</a:t>
            </a:r>
          </a:p>
          <a:p>
            <a:r>
              <a:rPr lang="ru-RU" sz="2800" dirty="0" smtClean="0"/>
              <a:t>3 полка   ? в 2 раза больше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430050" y="29281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3357554" y="3143248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643570" y="357187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6108711" y="332104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5929322" y="307181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авая фигурная скобка 13"/>
          <p:cNvSpPr/>
          <p:nvPr/>
        </p:nvSpPr>
        <p:spPr>
          <a:xfrm>
            <a:off x="6572264" y="2500306"/>
            <a:ext cx="357190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2" name="Picture 2" descr="C:\Documents and Settings\Диянова\Мои документы\курсы\картинки 2\Pub60cor\BD0014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714884"/>
            <a:ext cx="1827213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2500306"/>
            <a:ext cx="72152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/>
              <a:t>4.</a:t>
            </a:r>
            <a:r>
              <a:rPr lang="ru-RU" sz="3200" dirty="0"/>
              <a:t> Изделие, цена которого 500 рублей, сначала подорожало на 10%, а затем еще на 20%. Какова окончательная цена изделия?  (2 балла)</a:t>
            </a:r>
          </a:p>
        </p:txBody>
      </p:sp>
      <p:pic>
        <p:nvPicPr>
          <p:cNvPr id="5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0725" y="3716338"/>
            <a:ext cx="3343275" cy="2789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2214554"/>
            <a:ext cx="5715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5.</a:t>
            </a:r>
            <a:r>
              <a:rPr lang="ru-RU" sz="2800" dirty="0"/>
              <a:t> В первый день со склада было отпущено 20% имевшихся яблок. Во второй день 180% от того количества яблок, которое было отпущено в первый день. В третий день – оставшиеся 88 кг. Сколько кг яблок было на складе первоначально?  (2 балла) </a:t>
            </a:r>
          </a:p>
        </p:txBody>
      </p:sp>
      <p:pic>
        <p:nvPicPr>
          <p:cNvPr id="4" name="Picture 4" descr="BARIST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2989263" cy="540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Кроссворд</a:t>
            </a:r>
            <a:endParaRPr lang="ru-RU" sz="5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7" y="1714486"/>
          <a:ext cx="7072362" cy="4643469"/>
        </p:xfrm>
        <a:graphic>
          <a:graphicData uri="http://schemas.openxmlformats.org/drawingml/2006/table">
            <a:tbl>
              <a:tblPr/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http://www.math-on-line.com/olympiada-edu/picture/logica-zadacha-mult-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12144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57356" y="4429132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Устно:</a:t>
            </a:r>
            <a:endParaRPr lang="ru-RU" sz="6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71604" y="1214422"/>
            <a:ext cx="68580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Candara" pitchFamily="34" charset="0"/>
              </a:rPr>
              <a:t>Какое уравнение называется линейным?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Candara" pitchFamily="34" charset="0"/>
              </a:rPr>
              <a:t>Что значит решить линейное уравнение?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Candara" pitchFamily="34" charset="0"/>
              </a:rPr>
              <a:t>Что называют корнем уравнения?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Candara" pitchFamily="34" charset="0"/>
              </a:rPr>
              <a:t>Какие из приведенных ниже уравнений являются линейными?</a:t>
            </a:r>
          </a:p>
          <a:p>
            <a:pPr marL="342900" indent="-342900"/>
            <a:endParaRPr lang="ru-RU" sz="2800" dirty="0">
              <a:latin typeface="Candara" pitchFamily="34" charset="0"/>
            </a:endParaRPr>
          </a:p>
          <a:p>
            <a:pPr marL="342900" indent="-342900"/>
            <a:endParaRPr lang="ru-RU" sz="2800" dirty="0" smtClean="0">
              <a:latin typeface="Candara" pitchFamily="34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571868" y="3643314"/>
          <a:ext cx="2833707" cy="1000132"/>
        </p:xfrm>
        <a:graphic>
          <a:graphicData uri="http://schemas.openxmlformats.org/presentationml/2006/ole">
            <p:oleObj spid="_x0000_s1034" name="Формула" r:id="rId3" imgW="647640" imgH="393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428728" y="3571876"/>
          <a:ext cx="1434269" cy="1000132"/>
        </p:xfrm>
        <a:graphic>
          <a:graphicData uri="http://schemas.openxmlformats.org/presentationml/2006/ole">
            <p:oleObj spid="_x0000_s1035" name="Формула" r:id="rId4" imgW="380835" imgH="393529" progId="Equation.3">
              <p:embed/>
            </p:oleObj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15140" y="3857628"/>
            <a:ext cx="242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4х – 16 = 24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285852" y="4714884"/>
          <a:ext cx="2000264" cy="571504"/>
        </p:xfrm>
        <a:graphic>
          <a:graphicData uri="http://schemas.openxmlformats.org/presentationml/2006/ole">
            <p:oleObj spid="_x0000_s1041" name="Формула" r:id="rId5" imgW="799920" imgH="2286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571868" y="4714884"/>
            <a:ext cx="242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13,4 – 6х = 14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2" name="Object 9"/>
          <p:cNvGraphicFramePr>
            <a:graphicFrameLocks noChangeAspect="1"/>
          </p:cNvGraphicFramePr>
          <p:nvPr/>
        </p:nvGraphicFramePr>
        <p:xfrm>
          <a:off x="6429356" y="4500570"/>
          <a:ext cx="2714644" cy="928675"/>
        </p:xfrm>
        <a:graphic>
          <a:graphicData uri="http://schemas.openxmlformats.org/presentationml/2006/ole">
            <p:oleObj spid="_x0000_s1042" name="Формула" r:id="rId6" imgW="749160" imgH="39348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643042" y="5357826"/>
            <a:ext cx="75009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ndara" pitchFamily="34" charset="0"/>
              </a:rPr>
              <a:t>5. Назвать этапы математического моделирования, используемые при решении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 - устно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2357431"/>
            <a:ext cx="73581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800" dirty="0">
                <a:latin typeface="Candara" pitchFamily="34" charset="0"/>
              </a:rPr>
              <a:t>1. Цена килограмма яблок </a:t>
            </a:r>
            <a:r>
              <a:rPr lang="ru-RU" sz="2800" i="1" dirty="0">
                <a:latin typeface="Candara" pitchFamily="34" charset="0"/>
              </a:rPr>
              <a:t>у</a:t>
            </a:r>
            <a:r>
              <a:rPr lang="ru-RU" sz="2800" dirty="0">
                <a:latin typeface="Candara" pitchFamily="34" charset="0"/>
              </a:rPr>
              <a:t> рублей. Сколько рублей надо заплатить за 600 г таких яблок?	</a:t>
            </a:r>
          </a:p>
          <a:p>
            <a:r>
              <a:rPr lang="ru-RU" sz="2800" dirty="0">
                <a:latin typeface="Candara" pitchFamily="34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428728" y="3643314"/>
          <a:ext cx="1785950" cy="1203110"/>
        </p:xfrm>
        <a:graphic>
          <a:graphicData uri="http://schemas.openxmlformats.org/presentationml/2006/ole">
            <p:oleObj spid="_x0000_s15362" name="Формула" r:id="rId3" imgW="58392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643438" y="5286388"/>
          <a:ext cx="1643074" cy="1000132"/>
        </p:xfrm>
        <a:graphic>
          <a:graphicData uri="http://schemas.openxmlformats.org/presentationml/2006/ole">
            <p:oleObj spid="_x0000_s15363" name="Формула" r:id="rId4" imgW="54576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3438" y="37861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600у р.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28" y="542926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0,6у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28728" y="28572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Подготовка к ГИА - устно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http://www.math-on-line.com/olympiada-edu/picture/logica-zadacha-algebra-1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071942"/>
            <a:ext cx="1643074" cy="195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 - устно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357431"/>
            <a:ext cx="77153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800" dirty="0" smtClean="0">
                <a:latin typeface="Candara" pitchFamily="34" charset="0"/>
              </a:rPr>
              <a:t>2.</a:t>
            </a:r>
            <a:r>
              <a:rPr lang="ru-RU" sz="2800" dirty="0" smtClean="0"/>
              <a:t> </a:t>
            </a:r>
            <a:r>
              <a:rPr lang="ru-RU" sz="2800" dirty="0"/>
              <a:t>Запишите выражение для нахождения цены 1 кг сахара ( в руб.), если </a:t>
            </a:r>
            <a:r>
              <a:rPr lang="en-US" sz="2800" dirty="0"/>
              <a:t>n</a:t>
            </a:r>
            <a:r>
              <a:rPr lang="ru-RU" sz="2800" dirty="0"/>
              <a:t> тонн сахара стоят </a:t>
            </a:r>
            <a:r>
              <a:rPr lang="en-US" sz="2800" dirty="0"/>
              <a:t>m</a:t>
            </a:r>
            <a:r>
              <a:rPr lang="ru-RU" sz="2800" dirty="0"/>
              <a:t> рублей.</a:t>
            </a:r>
          </a:p>
          <a:p>
            <a:r>
              <a:rPr lang="ru-RU" sz="2800" dirty="0" smtClean="0">
                <a:latin typeface="Candara" pitchFamily="34" charset="0"/>
              </a:rPr>
              <a:t>?</a:t>
            </a:r>
            <a:r>
              <a:rPr lang="ru-RU" sz="2800" dirty="0">
                <a:latin typeface="Candara" pitchFamily="34" charset="0"/>
              </a:rPr>
              <a:t>	</a:t>
            </a:r>
          </a:p>
          <a:p>
            <a:r>
              <a:rPr lang="ru-RU" sz="2800" dirty="0">
                <a:latin typeface="Candara" pitchFamily="34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95438" y="3643313"/>
          <a:ext cx="1379537" cy="1203325"/>
        </p:xfrm>
        <a:graphic>
          <a:graphicData uri="http://schemas.openxmlformats.org/presentationml/2006/ole">
            <p:oleObj spid="_x0000_s16386" name="Формула" r:id="rId3" imgW="46980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318000" y="5286375"/>
          <a:ext cx="2293938" cy="1000125"/>
        </p:xfrm>
        <a:graphic>
          <a:graphicData uri="http://schemas.openxmlformats.org/presentationml/2006/ole">
            <p:oleObj spid="_x0000_s16387" name="Формула" r:id="rId4" imgW="761760" imgH="393480" progId="Equation.3">
              <p:embed/>
            </p:oleObj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1428728" y="28572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Подготовка к ГИА - устно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1177925" y="5143500"/>
          <a:ext cx="2312988" cy="1203325"/>
        </p:xfrm>
        <a:graphic>
          <a:graphicData uri="http://schemas.openxmlformats.org/presentationml/2006/ole">
            <p:oleObj spid="_x0000_s16389" name="Формула" r:id="rId5" imgW="787320" imgH="393480" progId="Equation.3">
              <p:embed/>
            </p:oleObj>
          </a:graphicData>
        </a:graphic>
      </p:graphicFrame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4184650" y="3714750"/>
          <a:ext cx="2012950" cy="1203325"/>
        </p:xfrm>
        <a:graphic>
          <a:graphicData uri="http://schemas.openxmlformats.org/presentationml/2006/ole">
            <p:oleObj spid="_x0000_s16390" name="Формула" r:id="rId6" imgW="685800" imgH="393480" progId="Equation.3">
              <p:embed/>
            </p:oleObj>
          </a:graphicData>
        </a:graphic>
      </p:graphicFrame>
      <p:pic>
        <p:nvPicPr>
          <p:cNvPr id="16391" name="Picture 7" descr="C:\Documents and Settings\Диянова\Мои документы\курсы\картинки 2\Pub60cor\PH02738U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4114800"/>
            <a:ext cx="1854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 - устно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357431"/>
            <a:ext cx="77153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800" dirty="0" smtClean="0">
                <a:latin typeface="Candara" pitchFamily="34" charset="0"/>
              </a:rPr>
              <a:t>3.</a:t>
            </a:r>
            <a:r>
              <a:rPr lang="ru-RU" sz="2800" dirty="0" smtClean="0"/>
              <a:t> </a:t>
            </a:r>
            <a:r>
              <a:rPr lang="ru-RU" sz="2800" dirty="0"/>
              <a:t>По какой формуле можно рассчитать скорость автомобиля ( в км/ч), если за </a:t>
            </a:r>
            <a:r>
              <a:rPr lang="en-US" sz="2800" dirty="0"/>
              <a:t>t</a:t>
            </a:r>
            <a:r>
              <a:rPr lang="ru-RU" sz="2800" dirty="0"/>
              <a:t> мин он проезжает </a:t>
            </a:r>
            <a:r>
              <a:rPr lang="en-US" sz="2800" dirty="0"/>
              <a:t>S</a:t>
            </a:r>
            <a:r>
              <a:rPr lang="ru-RU" sz="2800" dirty="0"/>
              <a:t> </a:t>
            </a:r>
            <a:r>
              <a:rPr lang="ru-RU" sz="2800" dirty="0" smtClean="0"/>
              <a:t>км?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>
                <a:latin typeface="Candara" pitchFamily="34" charset="0"/>
              </a:rPr>
              <a:t>	</a:t>
            </a:r>
          </a:p>
          <a:p>
            <a:r>
              <a:rPr lang="ru-RU" sz="2800" dirty="0">
                <a:latin typeface="Candara" pitchFamily="34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819275" y="3643313"/>
          <a:ext cx="931863" cy="1203325"/>
        </p:xfrm>
        <a:graphic>
          <a:graphicData uri="http://schemas.openxmlformats.org/presentationml/2006/ole">
            <p:oleObj spid="_x0000_s17410" name="Формула" r:id="rId3" imgW="31716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937125" y="5527675"/>
          <a:ext cx="1014413" cy="515938"/>
        </p:xfrm>
        <a:graphic>
          <a:graphicData uri="http://schemas.openxmlformats.org/presentationml/2006/ole">
            <p:oleObj spid="_x0000_s17411" name="Формула" r:id="rId4" imgW="342720" imgH="203040" progId="Equation.3">
              <p:embed/>
            </p:oleObj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1428728" y="28572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Подготовка к ГИА - устно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1681163" y="5143500"/>
          <a:ext cx="1304925" cy="1203325"/>
        </p:xfrm>
        <a:graphic>
          <a:graphicData uri="http://schemas.openxmlformats.org/presentationml/2006/ole">
            <p:oleObj spid="_x0000_s17413" name="Формула" r:id="rId5" imgW="444240" imgH="393480" progId="Equation.3">
              <p:embed/>
            </p:oleObj>
          </a:graphicData>
        </a:graphic>
      </p:graphicFrame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4464050" y="3714750"/>
          <a:ext cx="1454150" cy="1203325"/>
        </p:xfrm>
        <a:graphic>
          <a:graphicData uri="http://schemas.openxmlformats.org/presentationml/2006/ole">
            <p:oleObj spid="_x0000_s17414" name="Формула" r:id="rId6" imgW="495000" imgH="393480" progId="Equation.3">
              <p:embed/>
            </p:oleObj>
          </a:graphicData>
        </a:graphic>
      </p:graphicFrame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643314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 - устно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357431"/>
            <a:ext cx="77153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800" dirty="0" smtClean="0">
                <a:latin typeface="Candara" pitchFamily="34" charset="0"/>
              </a:rPr>
              <a:t>4. </a:t>
            </a:r>
            <a:r>
              <a:rPr lang="ru-RU" sz="2800" dirty="0" smtClean="0"/>
              <a:t>Туристы </a:t>
            </a:r>
            <a:r>
              <a:rPr lang="ru-RU" sz="2800" dirty="0"/>
              <a:t>прошли 75% от всего туристического маршрута, и им осталось пройти 5 км. Какова длина всего маршрута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r>
              <a:rPr lang="ru-RU" sz="2800" dirty="0"/>
              <a:t>1). 3,75 </a:t>
            </a:r>
            <a:r>
              <a:rPr lang="ru-RU" sz="2800" dirty="0" smtClean="0"/>
              <a:t>км                   </a:t>
            </a:r>
            <a:r>
              <a:rPr lang="ru-RU" sz="2800" dirty="0" smtClean="0"/>
              <a:t>            </a:t>
            </a:r>
            <a:r>
              <a:rPr lang="ru-RU" sz="2800" dirty="0" smtClean="0"/>
              <a:t>2</a:t>
            </a:r>
            <a:r>
              <a:rPr lang="ru-RU" sz="2800" dirty="0"/>
              <a:t>). 20 км</a:t>
            </a:r>
          </a:p>
          <a:p>
            <a:r>
              <a:rPr lang="ru-RU" sz="2800" dirty="0"/>
              <a:t>3). 15 </a:t>
            </a:r>
            <a:r>
              <a:rPr lang="ru-RU" sz="2800" dirty="0" smtClean="0"/>
              <a:t>км                      </a:t>
            </a:r>
            <a:r>
              <a:rPr lang="ru-RU" sz="2800" dirty="0" smtClean="0"/>
              <a:t>            </a:t>
            </a:r>
            <a:r>
              <a:rPr lang="ru-RU" sz="2800" dirty="0" smtClean="0"/>
              <a:t>4</a:t>
            </a:r>
            <a:r>
              <a:rPr lang="ru-RU" sz="2800" dirty="0"/>
              <a:t>). 2 км</a:t>
            </a:r>
          </a:p>
          <a:p>
            <a:endParaRPr lang="ru-RU" sz="2800" dirty="0"/>
          </a:p>
          <a:p>
            <a:r>
              <a:rPr lang="ru-RU" sz="2800" dirty="0">
                <a:latin typeface="Candara" pitchFamily="34" charset="0"/>
              </a:rPr>
              <a:t>	</a:t>
            </a:r>
          </a:p>
          <a:p>
            <a:r>
              <a:rPr lang="ru-RU" sz="2800" dirty="0">
                <a:latin typeface="Candara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28728" y="28572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Подготовка к ГИА - устно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53" descr="TOURS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357562"/>
            <a:ext cx="3008454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1428728" y="214290"/>
            <a:ext cx="7498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Задача  4.19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8" y="2786058"/>
          <a:ext cx="8358212" cy="2100084"/>
        </p:xfrm>
        <a:graphic>
          <a:graphicData uri="http://schemas.openxmlformats.org/drawingml/2006/table">
            <a:tbl>
              <a:tblPr/>
              <a:tblGrid>
                <a:gridCol w="1714510"/>
                <a:gridCol w="3214710"/>
                <a:gridCol w="1339439"/>
                <a:gridCol w="2089553"/>
              </a:tblGrid>
              <a:tr h="105004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kumimoji="0" lang="ru-RU" sz="28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Цена 1 кг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кг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502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персики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?, на 20 руб. 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больше</a:t>
                      </a:r>
                      <a:endParaRPr kumimoji="0" lang="ru-RU" sz="28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620 руб.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502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абрикосы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авая фигурная скобка 8"/>
          <p:cNvSpPr/>
          <p:nvPr/>
        </p:nvSpPr>
        <p:spPr>
          <a:xfrm>
            <a:off x="6786578" y="3500438"/>
            <a:ext cx="357190" cy="1285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5357818" y="442913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3000364" y="4714884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FRTSV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2398785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4.30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2500306"/>
          <a:ext cx="7000924" cy="2944368"/>
        </p:xfrm>
        <a:graphic>
          <a:graphicData uri="http://schemas.openxmlformats.org/drawingml/2006/table">
            <a:tbl>
              <a:tblPr/>
              <a:tblGrid>
                <a:gridCol w="1714528"/>
                <a:gridCol w="1762132"/>
                <a:gridCol w="1762132"/>
                <a:gridCol w="1762132"/>
              </a:tblGrid>
              <a:tr h="471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en-US" sz="2800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v,</a:t>
                      </a:r>
                      <a:r>
                        <a:rPr kumimoji="0" lang="ru-RU" sz="2800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en-US" sz="2800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kumimoji="0" lang="ru-RU" sz="2800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en-US" sz="2800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kumimoji="0" lang="ru-RU" sz="2800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км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озеру</a:t>
                      </a:r>
                      <a:endParaRPr lang="ru-RU" sz="2800" b="1" i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kumimoji="0" lang="ru-RU" sz="28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b="1" i="1" kern="12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против течения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kumimoji="0" lang="ru-RU" sz="28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3(</a:t>
                      </a:r>
                      <a:r>
                        <a:rPr kumimoji="0" lang="ru-RU" sz="280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b="1" i="1" kern="12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течению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3,4(</a:t>
                      </a:r>
                      <a:r>
                        <a:rPr kumimoji="0" lang="ru-RU" sz="280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+ 3)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Арифметическая задач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1857388" cy="195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ГИА - письменно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1500174"/>
            <a:ext cx="7000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</a:t>
            </a:r>
            <a:r>
              <a:rPr lang="ru-RU" dirty="0"/>
              <a:t>. Велосипедист собирался преодолеть расстояние от поселка до станции за 5 часов. Выехав из поселка, он увеличил свою скорость на 3 км/ч и проехал расстояние до станции за 4 часа. Чему равно расстояние от поселка  до станции?</a:t>
            </a:r>
          </a:p>
          <a:p>
            <a:r>
              <a:rPr lang="ru-RU" dirty="0"/>
              <a:t>         Выберите уравнение, соответствующее условию задачи, если буквой </a:t>
            </a:r>
            <a:r>
              <a:rPr lang="ru-RU" i="1" dirty="0" err="1"/>
              <a:t>х</a:t>
            </a:r>
            <a:r>
              <a:rPr lang="ru-RU" dirty="0"/>
              <a:t> обозначено расстояние (в км) от поселка до станции (1балл)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00166" y="3857628"/>
          <a:ext cx="2103452" cy="548459"/>
        </p:xfrm>
        <a:graphic>
          <a:graphicData uri="http://schemas.openxmlformats.org/presentationml/2006/ole">
            <p:oleObj spid="_x0000_s21506" name="Формула" r:id="rId3" imgW="95220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428728" y="4857760"/>
          <a:ext cx="2207927" cy="458790"/>
        </p:xfrm>
        <a:graphic>
          <a:graphicData uri="http://schemas.openxmlformats.org/presentationml/2006/ole">
            <p:oleObj spid="_x0000_s21508" name="Формула" r:id="rId4" imgW="97776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786314" y="3714752"/>
          <a:ext cx="1643075" cy="835005"/>
        </p:xfrm>
        <a:graphic>
          <a:graphicData uri="http://schemas.openxmlformats.org/presentationml/2006/ole">
            <p:oleObj spid="_x0000_s21509" name="Формула" r:id="rId5" imgW="77436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714876" y="4786322"/>
          <a:ext cx="1857388" cy="928694"/>
        </p:xfrm>
        <a:graphic>
          <a:graphicData uri="http://schemas.openxmlformats.org/presentationml/2006/ole">
            <p:oleObj spid="_x0000_s21510" name="Формула" r:id="rId6" imgW="787320" imgH="393480" progId="Equation.3">
              <p:embed/>
            </p:oleObj>
          </a:graphicData>
        </a:graphic>
      </p:graphicFrame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357694"/>
            <a:ext cx="18383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564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Формула</vt:lpstr>
      <vt:lpstr>Линейное уравнение с одной переменной</vt:lpstr>
      <vt:lpstr>Устно:</vt:lpstr>
      <vt:lpstr>Подготовка к ГИА - устно</vt:lpstr>
      <vt:lpstr>Подготовка к ГИА - устно</vt:lpstr>
      <vt:lpstr>Подготовка к ГИА - устно</vt:lpstr>
      <vt:lpstr>Подготовка к ГИА - устно</vt:lpstr>
      <vt:lpstr>Задача  4.19</vt:lpstr>
      <vt:lpstr>Задача 4.30</vt:lpstr>
      <vt:lpstr>Подготовка к ГИА - письменно</vt:lpstr>
      <vt:lpstr>Подготовка к ГИА - письменно</vt:lpstr>
      <vt:lpstr>Подготовка к ГИА - письменно</vt:lpstr>
      <vt:lpstr>Подготовка к ГИА - письменно</vt:lpstr>
      <vt:lpstr>Подготовка к ГИА</vt:lpstr>
      <vt:lpstr>Подготовка к ГИА</vt:lpstr>
      <vt:lpstr>Кроссворд</vt:lpstr>
    </vt:vector>
  </TitlesOfParts>
  <Company>МОУ СОШ 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Линейное уравнение с одной переменной</dc:title>
  <dc:creator>Diyanova</dc:creator>
  <cp:lastModifiedBy>Диянова</cp:lastModifiedBy>
  <cp:revision>26</cp:revision>
  <dcterms:created xsi:type="dcterms:W3CDTF">2009-12-20T16:09:10Z</dcterms:created>
  <dcterms:modified xsi:type="dcterms:W3CDTF">2009-12-21T05:33:23Z</dcterms:modified>
</cp:coreProperties>
</file>