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71" r:id="rId4"/>
    <p:sldId id="273" r:id="rId5"/>
    <p:sldId id="260" r:id="rId6"/>
    <p:sldId id="258" r:id="rId7"/>
    <p:sldId id="259" r:id="rId8"/>
    <p:sldId id="261" r:id="rId9"/>
    <p:sldId id="257" r:id="rId10"/>
    <p:sldId id="263" r:id="rId11"/>
    <p:sldId id="264" r:id="rId12"/>
    <p:sldId id="265" r:id="rId13"/>
    <p:sldId id="266" r:id="rId14"/>
    <p:sldId id="267" r:id="rId15"/>
    <p:sldId id="268" r:id="rId16"/>
    <p:sldId id="274" r:id="rId17"/>
    <p:sldId id="269" r:id="rId18"/>
    <p:sldId id="275" r:id="rId19"/>
    <p:sldId id="277" r:id="rId20"/>
    <p:sldId id="278" r:id="rId21"/>
    <p:sldId id="279" r:id="rId22"/>
    <p:sldId id="280" r:id="rId23"/>
    <p:sldId id="276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829" autoAdjust="0"/>
  </p:normalViewPr>
  <p:slideViewPr>
    <p:cSldViewPr>
      <p:cViewPr varScale="1">
        <p:scale>
          <a:sx n="61" d="100"/>
          <a:sy n="61" d="100"/>
        </p:scale>
        <p:origin x="-1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C1B6D-246C-4CC3-BE04-A928E1E48B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AB309-95A7-4420-BE41-7502F9103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264CE-26CD-44C9-8FE1-935D527D50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B90A0-FEA3-4F31-8CEC-C53C23522C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64793-B4A6-4902-87C7-DF7E0714B2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A9B90-D881-41E9-A38F-7BA5316B87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42AC8-7D08-4C7E-8203-5038858E4F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C41CF-AB98-4FA4-B1D3-3BEE639A3F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B2A87-6B81-4745-9BA2-1BCCB72A54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8D957-4354-4E0F-85F8-357C442A24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91991-2C18-454D-86D7-1B67C39C38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CB4CDFA-99C5-44C8-A7D4-8A8CEC43F8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31" r:id="rId2"/>
    <p:sldLayoutId id="2147483740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41" r:id="rId9"/>
    <p:sldLayoutId id="2147483737" r:id="rId10"/>
    <p:sldLayoutId id="2147483738" r:id="rId11"/>
  </p:sldLayoutIdLst>
  <p:transition spd="med">
    <p:newsflash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Содержимое 8" descr="nfywetn 1q год 001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685800"/>
            <a:ext cx="4724400" cy="5602856"/>
          </a:xfrm>
        </p:spPr>
      </p:pic>
      <p:pic>
        <p:nvPicPr>
          <p:cNvPr id="5123" name="Содержимое 11" descr="nfywetn 1q год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495800" y="685800"/>
            <a:ext cx="4648200" cy="5621338"/>
          </a:xfr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3000" fill="hold"/>
                                        <p:tgtEl>
                                          <p:spTgt spid="51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3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Спутниковая фотография Антарктид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Прямоугольник 3"/>
          <p:cNvSpPr>
            <a:spLocks noChangeArrowheads="1"/>
          </p:cNvSpPr>
          <p:nvPr/>
        </p:nvSpPr>
        <p:spPr bwMode="auto">
          <a:xfrm rot="10800000" flipV="1">
            <a:off x="1219200" y="1295400"/>
            <a:ext cx="70866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Arial Black" pitchFamily="34" charset="0"/>
              </a:rPr>
              <a:t> </a:t>
            </a:r>
            <a:r>
              <a:rPr lang="ru-RU" sz="3200" b="1" i="1" dirty="0">
                <a:solidFill>
                  <a:srgbClr val="FFFF00"/>
                </a:solidFill>
                <a:latin typeface="Arial Black" pitchFamily="34" charset="0"/>
              </a:rPr>
              <a:t>Материк Антарктида – край вечной зимы. </a:t>
            </a:r>
            <a:endParaRPr lang="ru-RU" sz="3200" b="1" i="1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algn="ctr"/>
            <a:endParaRPr lang="ru-RU" sz="3200" b="1" i="1" dirty="0">
              <a:solidFill>
                <a:srgbClr val="FFFF00"/>
              </a:solidFill>
              <a:latin typeface="Arial Black" pitchFamily="34" charset="0"/>
            </a:endParaRPr>
          </a:p>
          <a:p>
            <a:pPr algn="ctr"/>
            <a:endParaRPr lang="ru-RU" sz="3200" b="1" i="1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algn="ctr"/>
            <a:endParaRPr lang="ru-RU" sz="3200" b="1" i="1" dirty="0">
              <a:solidFill>
                <a:srgbClr val="FFFF00"/>
              </a:solidFill>
              <a:latin typeface="Arial Black" pitchFamily="34" charset="0"/>
            </a:endParaRPr>
          </a:p>
          <a:p>
            <a:pPr algn="ctr"/>
            <a:r>
              <a:rPr lang="ru-RU" sz="3200" b="1" i="1" dirty="0" smtClean="0">
                <a:solidFill>
                  <a:srgbClr val="FFFF00"/>
                </a:solidFill>
                <a:latin typeface="Arial Black" pitchFamily="34" charset="0"/>
              </a:rPr>
              <a:t>Самый </a:t>
            </a:r>
            <a:r>
              <a:rPr lang="ru-RU" sz="3200" b="1" i="1" dirty="0">
                <a:solidFill>
                  <a:srgbClr val="FFFF00"/>
                </a:solidFill>
                <a:latin typeface="Arial Black" pitchFamily="34" charset="0"/>
              </a:rPr>
              <a:t>южный юг.</a:t>
            </a:r>
            <a:endParaRPr lang="ru-RU" sz="3200" dirty="0">
              <a:solidFill>
                <a:srgbClr val="FFFF00"/>
              </a:solidFill>
            </a:endParaRPr>
          </a:p>
          <a:p>
            <a:pPr algn="ctr"/>
            <a:endParaRPr lang="ru-RU" b="1" i="1" dirty="0">
              <a:latin typeface="Arial Black" pitchFamily="34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860"/>
                            </p:stCondLst>
                            <p:childTnLst>
                              <p:par>
                                <p:cTn id="15" presetID="27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381000" y="1219200"/>
            <a:ext cx="8382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                                – </a:t>
            </a:r>
            <a:r>
              <a:rPr lang="ru-RU" sz="3600" dirty="0">
                <a:solidFill>
                  <a:srgbClr val="0070C0"/>
                </a:solidFill>
              </a:rPr>
              <a:t>материк вместе с </a:t>
            </a:r>
            <a:r>
              <a:rPr lang="ru-RU" sz="3600" dirty="0" smtClean="0">
                <a:solidFill>
                  <a:srgbClr val="0070C0"/>
                </a:solidFill>
              </a:rPr>
              <a:t>окружающими </a:t>
            </a:r>
            <a:r>
              <a:rPr lang="ru-RU" sz="3600" dirty="0">
                <a:solidFill>
                  <a:srgbClr val="0070C0"/>
                </a:solidFill>
              </a:rPr>
              <a:t>его южными </a:t>
            </a:r>
            <a:r>
              <a:rPr lang="ru-RU" sz="3600" dirty="0" smtClean="0">
                <a:solidFill>
                  <a:srgbClr val="0070C0"/>
                </a:solidFill>
              </a:rPr>
              <a:t>районами океанов: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0070C0"/>
                </a:solidFill>
              </a:rPr>
              <a:t>Тихого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0070C0"/>
                </a:solidFill>
              </a:rPr>
              <a:t>Атлантического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0070C0"/>
                </a:solidFill>
              </a:rPr>
              <a:t>Индийского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1066800"/>
            <a:ext cx="40943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Антарктика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80"/>
                            </p:stCondLst>
                            <p:childTnLst>
                              <p:par>
                                <p:cTn id="2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360"/>
                            </p:stCondLst>
                            <p:childTnLst>
                              <p:par>
                                <p:cTn id="2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960"/>
                            </p:stCondLst>
                            <p:childTnLst>
                              <p:par>
                                <p:cTn id="32" presetID="27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45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678180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>
                <a:ln/>
                <a:solidFill>
                  <a:schemeClr val="accent3"/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Полгода не заходит солнце, нещадно слепит глаза,</a:t>
            </a:r>
          </a:p>
          <a:p>
            <a:pPr algn="ctr"/>
            <a:r>
              <a:rPr lang="ru-RU" sz="4000" b="1" cap="none" spc="0" dirty="0">
                <a:ln/>
                <a:solidFill>
                  <a:schemeClr val="accent3"/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отражаясь от белого снега и льда.</a:t>
            </a:r>
            <a:endParaRPr lang="ru-RU" sz="4000" b="1" cap="none" spc="0" dirty="0">
              <a:ln/>
              <a:solidFill>
                <a:schemeClr val="accent3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100"/>
                            </p:stCondLst>
                            <p:childTnLst>
                              <p:par>
                                <p:cTn id="15" presetID="40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198948787__45"/>
          <p:cNvPicPr>
            <a:picLocks noChangeAspect="1" noChangeArrowheads="1"/>
          </p:cNvPicPr>
          <p:nvPr/>
        </p:nvPicPr>
        <p:blipFill>
          <a:blip r:embed="rId2"/>
          <a:srcRect r="22678"/>
          <a:stretch>
            <a:fillRect/>
          </a:stretch>
        </p:blipFill>
        <p:spPr bwMode="auto">
          <a:xfrm>
            <a:off x="-186065" y="0"/>
            <a:ext cx="9330065" cy="7329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1219200" y="1524000"/>
            <a:ext cx="5486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>
              <a:latin typeface="Arial Black" pitchFamily="34" charset="0"/>
            </a:endParaRPr>
          </a:p>
          <a:p>
            <a:endParaRPr lang="ru-RU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990600"/>
            <a:ext cx="708660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И полгода ночь с жестокими морозами, ураганами, снежными бурями, когда ветер рвёт одежду и сбивает с ног.</a:t>
            </a:r>
            <a:endParaRPr lang="ru-RU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10"/>
          <p:cNvPicPr>
            <a:picLocks noChangeAspect="1" noChangeArrowheads="1"/>
          </p:cNvPicPr>
          <p:nvPr/>
        </p:nvPicPr>
        <p:blipFill>
          <a:blip r:embed="rId2"/>
          <a:srcRect b="9842"/>
          <a:stretch>
            <a:fillRect/>
          </a:stretch>
        </p:blipFill>
        <p:spPr bwMode="auto">
          <a:xfrm>
            <a:off x="-40899" y="0"/>
            <a:ext cx="91848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228600" y="3657600"/>
            <a:ext cx="85344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В 10-15 градусов мороза у тебя мёрзнут руки и нос.</a:t>
            </a:r>
          </a:p>
          <a:p>
            <a:endParaRPr lang="ru-RU" sz="3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  <a:p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В Антарктиде  морозы бывают до – 80 градусов.</a:t>
            </a:r>
            <a:endParaRPr lang="ru-RU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38_antarktida_613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0" y="0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Поверхность </a:t>
            </a:r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    Антарктиды покрыта   ледяным   панцирем    </a:t>
            </a:r>
            <a:r>
              <a:rPr lang="ru-RU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толщиной </a:t>
            </a:r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  3-4    </a:t>
            </a:r>
            <a:r>
              <a:rPr lang="ru-RU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километра. </a:t>
            </a:r>
            <a:endParaRPr lang="ru-RU" sz="4000" b="1" dirty="0">
              <a:latin typeface="Arial Black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Oval 5"/>
          <p:cNvSpPr>
            <a:spLocks noGrp="1" noChangeArrowheads="1"/>
          </p:cNvSpPr>
          <p:nvPr>
            <p:ph idx="1"/>
          </p:nvPr>
        </p:nvSpPr>
        <p:spPr bwMode="auto">
          <a:prstGeom prst="ellipse">
            <a:avLst/>
          </a:prstGeom>
          <a:solidFill>
            <a:srgbClr val="FF9900"/>
          </a:solidFill>
          <a:ln w="5715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None/>
            </a:pPr>
            <a:r>
              <a:rPr lang="ru-RU" dirty="0" smtClean="0">
                <a:solidFill>
                  <a:srgbClr val="00B0F0"/>
                </a:solidFill>
              </a:rPr>
              <a:t> 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47800" y="3048000"/>
            <a:ext cx="57912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FFFF00"/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Экватор</a:t>
            </a:r>
            <a:endParaRPr lang="ru-RU" sz="9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rgbClr val="FFFF00"/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219200" y="838200"/>
            <a:ext cx="2743200" cy="609600"/>
          </a:xfrm>
        </p:spPr>
        <p:txBody>
          <a:bodyPr/>
          <a:lstStyle/>
          <a:p>
            <a:pPr algn="ctr" eaLnBrk="1" hangingPunct="1"/>
            <a:r>
              <a:rPr lang="ru-RU" sz="4400" b="1" dirty="0" smtClean="0">
                <a:solidFill>
                  <a:srgbClr val="C00000"/>
                </a:solidFill>
              </a:rPr>
              <a:t>Экватор</a:t>
            </a:r>
          </a:p>
        </p:txBody>
      </p:sp>
      <p:sp>
        <p:nvSpPr>
          <p:cNvPr id="19459" name="Текст 3"/>
          <p:cNvSpPr>
            <a:spLocks noGrp="1"/>
          </p:cNvSpPr>
          <p:nvPr>
            <p:ph type="body" idx="2"/>
          </p:nvPr>
        </p:nvSpPr>
        <p:spPr>
          <a:xfrm>
            <a:off x="228600" y="1828800"/>
            <a:ext cx="2667000" cy="449580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При вращении Земли вокруг своей оси её экваториальная часть всегда получит тепла больше, чем отдалённые от экватора Земли.</a:t>
            </a:r>
          </a:p>
        </p:txBody>
      </p:sp>
      <p:pic>
        <p:nvPicPr>
          <p:cNvPr id="19460" name="Picture 5" descr="D:\Документы Мамы\для урока\450px-World_map_with_equato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0" y="1676400"/>
            <a:ext cx="5891213" cy="3810000"/>
          </a:xfr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Документы Мамы\для урока\10893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5481" y="0"/>
            <a:ext cx="9149482" cy="6858000"/>
            <a:chOff x="-5481" y="0"/>
            <a:chExt cx="9149482" cy="6858000"/>
          </a:xfrm>
        </p:grpSpPr>
        <p:pic>
          <p:nvPicPr>
            <p:cNvPr id="3" name="Picture 2" descr="D:\Документы Мамы\для урока\file0077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4" descr="D:\Документы Мамы\для урока\9b982a81b3549c278ad45e41f264fdd0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5481" y="0"/>
              <a:ext cx="914948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1905000"/>
            <a:ext cx="8305800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5400" b="1" i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Где на Земле теплее?</a:t>
            </a:r>
            <a:endParaRPr lang="ru-RU" sz="5400" b="1" i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533400"/>
            <a:ext cx="6477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2">
                    <a:lumMod val="90000"/>
                  </a:schemeClr>
                </a:solidFill>
              </a:rPr>
              <a:t>ТЕМА УРОКА:</a:t>
            </a:r>
            <a:endParaRPr lang="ru-RU" sz="5400" b="1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5" name="Рисунок 4" descr="1703857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3352800"/>
            <a:ext cx="2971800" cy="2971800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Документы Мамы\для урока\0_1be93_9e0ffe28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136" y="0"/>
            <a:ext cx="91501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D:\Документы Мамы\для урока\429228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Документы Мамы\для урока\Phalaenopsis_gigantea_dsc_33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4307" y="533400"/>
            <a:ext cx="4205859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Документы Мамы\для урока\743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D:\Документы Мамы\для урока\t_300px_libyen_sandwueste1_1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Мои документы\Мои фото и сканер\2009-11-09, nfywetn 1q год\nfywetn 1q год 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609600"/>
            <a:ext cx="540702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Администратор\Мои документы\Мои фото и сканер\2009-11-11, nfywetn 1q год\nfywetn 1q го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8991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648200" y="1066800"/>
            <a:ext cx="277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Северный полюс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57912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Южный  полюс</a:t>
            </a:r>
            <a:endParaRPr lang="ru-RU" sz="2400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762000" y="1524000"/>
            <a:ext cx="5943600" cy="7620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228600" y="5791200"/>
            <a:ext cx="6781800" cy="7620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9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9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val 2"/>
          <p:cNvSpPr>
            <a:spLocks noChangeArrowheads="1"/>
          </p:cNvSpPr>
          <p:nvPr/>
        </p:nvSpPr>
        <p:spPr bwMode="auto">
          <a:xfrm rot="321201">
            <a:off x="3168581" y="94069"/>
            <a:ext cx="2142062" cy="2685003"/>
          </a:xfrm>
          <a:prstGeom prst="ellipse">
            <a:avLst/>
          </a:prstGeom>
          <a:solidFill>
            <a:srgbClr val="00CC00"/>
          </a:solidFill>
          <a:ln w="5715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Oval 3"/>
          <p:cNvSpPr>
            <a:spLocks noChangeArrowheads="1"/>
          </p:cNvSpPr>
          <p:nvPr/>
        </p:nvSpPr>
        <p:spPr bwMode="auto">
          <a:xfrm rot="-2434254">
            <a:off x="1117225" y="444516"/>
            <a:ext cx="2308626" cy="3206221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2" name="Oval 4"/>
          <p:cNvSpPr>
            <a:spLocks noChangeArrowheads="1"/>
          </p:cNvSpPr>
          <p:nvPr/>
        </p:nvSpPr>
        <p:spPr bwMode="auto">
          <a:xfrm rot="3269695">
            <a:off x="5183765" y="652782"/>
            <a:ext cx="2479251" cy="3154169"/>
          </a:xfrm>
          <a:prstGeom prst="ellipse">
            <a:avLst/>
          </a:prstGeom>
          <a:solidFill>
            <a:srgbClr val="00FFFF"/>
          </a:solidFill>
          <a:ln w="5715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4277" name="Oval 5"/>
          <p:cNvSpPr>
            <a:spLocks noChangeArrowheads="1"/>
          </p:cNvSpPr>
          <p:nvPr/>
        </p:nvSpPr>
        <p:spPr bwMode="auto">
          <a:xfrm rot="6205741">
            <a:off x="5737984" y="2793615"/>
            <a:ext cx="2079940" cy="3099199"/>
          </a:xfrm>
          <a:prstGeom prst="ellipse">
            <a:avLst/>
          </a:prstGeom>
          <a:solidFill>
            <a:srgbClr val="FF9900"/>
          </a:solidFill>
          <a:ln w="5715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4" name="Oval 6"/>
          <p:cNvSpPr>
            <a:spLocks noChangeArrowheads="1"/>
          </p:cNvSpPr>
          <p:nvPr/>
        </p:nvSpPr>
        <p:spPr bwMode="auto">
          <a:xfrm rot="-5540123">
            <a:off x="329100" y="2669489"/>
            <a:ext cx="2296520" cy="2863518"/>
          </a:xfrm>
          <a:prstGeom prst="ellipse">
            <a:avLst/>
          </a:prstGeom>
          <a:solidFill>
            <a:srgbClr val="0000FF"/>
          </a:solidFill>
          <a:ln w="57150">
            <a:solidFill>
              <a:srgbClr val="FF3399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/>
            <a:endParaRPr lang="ru-RU" sz="44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055" name="Oval 7"/>
          <p:cNvSpPr>
            <a:spLocks noChangeArrowheads="1"/>
          </p:cNvSpPr>
          <p:nvPr/>
        </p:nvSpPr>
        <p:spPr bwMode="auto">
          <a:xfrm rot="-7829994">
            <a:off x="1897726" y="4006912"/>
            <a:ext cx="2211481" cy="2804145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6" name="Oval 8"/>
          <p:cNvSpPr>
            <a:spLocks noChangeArrowheads="1"/>
          </p:cNvSpPr>
          <p:nvPr/>
        </p:nvSpPr>
        <p:spPr bwMode="auto">
          <a:xfrm rot="-1691597">
            <a:off x="4001306" y="4196627"/>
            <a:ext cx="2284388" cy="2673811"/>
          </a:xfrm>
          <a:prstGeom prst="ellipse">
            <a:avLst/>
          </a:prstGeom>
          <a:solidFill>
            <a:srgbClr val="6600CC"/>
          </a:solidFill>
          <a:ln w="5715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7" name="Oval 9"/>
          <p:cNvSpPr>
            <a:spLocks noChangeArrowheads="1"/>
          </p:cNvSpPr>
          <p:nvPr/>
        </p:nvSpPr>
        <p:spPr bwMode="auto">
          <a:xfrm>
            <a:off x="2209800" y="2362200"/>
            <a:ext cx="4038600" cy="2362200"/>
          </a:xfrm>
          <a:prstGeom prst="ellipse">
            <a:avLst/>
          </a:prstGeom>
          <a:solidFill>
            <a:srgbClr val="FFFF00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8" name="Oval 10"/>
          <p:cNvSpPr>
            <a:spLocks noChangeArrowheads="1"/>
          </p:cNvSpPr>
          <p:nvPr/>
        </p:nvSpPr>
        <p:spPr bwMode="auto">
          <a:xfrm>
            <a:off x="3048000" y="2667000"/>
            <a:ext cx="2401888" cy="1676400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Лети, лети лепесток</a:t>
            </a:r>
          </a:p>
          <a:p>
            <a:pPr algn="ctr"/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Через запад на восток,</a:t>
            </a:r>
          </a:p>
          <a:p>
            <a:pPr algn="ctr"/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Через север, через юг,</a:t>
            </a:r>
          </a:p>
          <a:p>
            <a:pPr algn="ctr"/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Возвращайся, сделав круг,</a:t>
            </a:r>
          </a:p>
          <a:p>
            <a:pPr algn="ctr"/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Лишь коснёшься ты земли,</a:t>
            </a:r>
          </a:p>
          <a:p>
            <a:pPr algn="ctr"/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Быть по-нашему вели</a:t>
            </a:r>
            <a:r>
              <a:rPr lang="ru-RU" b="1" dirty="0" smtClean="0">
                <a:solidFill>
                  <a:srgbClr val="0000CC"/>
                </a:solidFill>
                <a:latin typeface="Comic Sans MS" pitchFamily="66" charset="0"/>
              </a:rPr>
              <a:t>!</a:t>
            </a:r>
            <a:endParaRPr lang="ru-RU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2059" name="WordArt 11"/>
          <p:cNvSpPr>
            <a:spLocks noChangeArrowheads="1" noChangeShapeType="1" noTextEdit="1"/>
          </p:cNvSpPr>
          <p:nvPr/>
        </p:nvSpPr>
        <p:spPr bwMode="auto">
          <a:xfrm>
            <a:off x="1066800" y="381000"/>
            <a:ext cx="6480175" cy="25796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b="1" kern="10" dirty="0" err="1"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2700000" scaled="1"/>
                </a:gradFill>
                <a:latin typeface="Arial"/>
                <a:cs typeface="Arial"/>
              </a:rPr>
              <a:t>Цветик-семицветик</a:t>
            </a:r>
            <a:endParaRPr lang="ru-RU" sz="3600" b="1" kern="10" dirty="0">
              <a:ln w="38100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2700000" scaled="1"/>
              </a:gradFill>
              <a:latin typeface="Arial"/>
              <a:cs typeface="Arial"/>
            </a:endParaRP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 rot="2312155">
            <a:off x="2012950" y="1972181"/>
            <a:ext cx="24479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endParaRPr lang="ru-RU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 rot="747664">
            <a:off x="206925" y="3438763"/>
            <a:ext cx="2447925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Южный полюс</a:t>
            </a:r>
          </a:p>
          <a:p>
            <a:pPr>
              <a:spcBef>
                <a:spcPct val="50000"/>
              </a:spcBef>
            </a:pPr>
            <a:endParaRPr lang="ru-RU" sz="4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9340654">
            <a:off x="4818048" y="1280123"/>
            <a:ext cx="3352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Северный полюс</a:t>
            </a:r>
            <a:endParaRPr lang="ru-RU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1090021">
            <a:off x="5792073" y="4064431"/>
            <a:ext cx="257922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Экватор</a:t>
            </a:r>
            <a:endParaRPr lang="ru-RU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45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4300"/>
                            </p:stCondLst>
                            <p:childTnLst>
                              <p:par>
                                <p:cTn id="72" presetID="45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9700"/>
                            </p:stCondLst>
                            <p:childTnLst>
                              <p:par>
                                <p:cTn id="78" presetID="45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3900"/>
                            </p:stCondLst>
                            <p:childTnLst>
                              <p:par>
                                <p:cTn id="8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700"/>
                            </p:stCondLst>
                            <p:childTnLst>
                              <p:par>
                                <p:cTn id="9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7600"/>
                            </p:stCondLst>
                            <p:childTnLst>
                              <p:par>
                                <p:cTn id="9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9500"/>
                            </p:stCondLst>
                            <p:childTnLst>
                              <p:par>
                                <p:cTn id="10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1600"/>
                            </p:stCondLst>
                            <p:childTnLst>
                              <p:par>
                                <p:cTn id="1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3600"/>
                            </p:stCondLst>
                            <p:childTnLst>
                              <p:par>
                                <p:cTn id="1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  <p:bldP spid="2051" grpId="0" animBg="1"/>
      <p:bldP spid="2052" grpId="0" animBg="1"/>
      <p:bldP spid="54277" grpId="0" animBg="1"/>
      <p:bldP spid="2054" grpId="0" animBg="1"/>
      <p:bldP spid="2055" grpId="0" animBg="1"/>
      <p:bldP spid="2056" grpId="0" animBg="1"/>
      <p:bldP spid="2057" grpId="0" animBg="1"/>
      <p:bldP spid="2058" grpId="0" uiExpand="1" build="allAtOnce" animBg="1"/>
      <p:bldP spid="2059" grpId="0"/>
      <p:bldP spid="2063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2" descr="D:\Документы Мамы\для урока\Untitled-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9218" name="Заголовок 4"/>
          <p:cNvSpPr>
            <a:spLocks noGrp="1"/>
          </p:cNvSpPr>
          <p:nvPr>
            <p:ph type="title"/>
          </p:nvPr>
        </p:nvSpPr>
        <p:spPr>
          <a:xfrm>
            <a:off x="685800" y="514350"/>
            <a:ext cx="2743200" cy="1162050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 </a:t>
            </a:r>
          </a:p>
        </p:txBody>
      </p:sp>
      <p:sp>
        <p:nvSpPr>
          <p:cNvPr id="9219" name="Текст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z="2400" b="1" dirty="0" smtClean="0"/>
              <a:t>Северный полюс -</a:t>
            </a:r>
            <a:r>
              <a:rPr lang="ru-RU" sz="2400" dirty="0" smtClean="0"/>
              <a:t>находится в центральной части Северного Ледовитого океана.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dirty="0" smtClean="0"/>
              <a:t>В декабре солнечные лучи вообще не попадают на Северный полюс.</a:t>
            </a: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 rot="3269695">
            <a:off x="6301726" y="719758"/>
            <a:ext cx="2026949" cy="3046933"/>
          </a:xfrm>
          <a:prstGeom prst="ellipse">
            <a:avLst/>
          </a:prstGeom>
          <a:solidFill>
            <a:srgbClr val="00FFFF"/>
          </a:solidFill>
          <a:ln w="5715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ru-RU" b="1" dirty="0" smtClean="0">
                <a:solidFill>
                  <a:srgbClr val="0000CC"/>
                </a:solidFill>
                <a:latin typeface="Comic Sans MS" pitchFamily="66" charset="0"/>
              </a:rPr>
              <a:t> </a:t>
            </a:r>
            <a:endParaRPr lang="ru-RU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9717643">
            <a:off x="6026231" y="1663376"/>
            <a:ext cx="22670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Северный полюс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228600"/>
            <a:ext cx="73751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 крайнем севере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7" descr="D:\Документы Мамы\для урока\1224874103_16_siyanie_kolomensky_c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685800" y="514350"/>
            <a:ext cx="2743200" cy="1162050"/>
          </a:xfrm>
        </p:spPr>
        <p:txBody>
          <a:bodyPr/>
          <a:lstStyle/>
          <a:p>
            <a:pPr algn="ctr" eaLnBrk="1" hangingPunct="1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</a:p>
        </p:txBody>
      </p:sp>
      <p:sp>
        <p:nvSpPr>
          <p:cNvPr id="7171" name="Текст 9"/>
          <p:cNvSpPr>
            <a:spLocks noGrp="1"/>
          </p:cNvSpPr>
          <p:nvPr>
            <p:ph type="body" idx="2"/>
          </p:nvPr>
        </p:nvSpPr>
        <p:spPr>
          <a:xfrm>
            <a:off x="5715000" y="1219200"/>
            <a:ext cx="3048000" cy="4572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Зимой несколько месяцев подряд солнце долго не показывается над линией  горизонта.</a:t>
            </a:r>
          </a:p>
          <a:p>
            <a:pPr eaLnBrk="1" hangingPunct="1"/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176 суток длится полярная ночь.  </a:t>
            </a:r>
          </a:p>
          <a:p>
            <a:pPr eaLnBrk="1" hangingPunct="1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Содержимое 12"/>
          <p:cNvSpPr>
            <a:spLocks noGrp="1"/>
          </p:cNvSpPr>
          <p:nvPr>
            <p:ph sz="half" idx="1"/>
          </p:nvPr>
        </p:nvSpPr>
        <p:spPr>
          <a:xfrm>
            <a:off x="4648200" y="2438400"/>
            <a:ext cx="3962400" cy="2590800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0"/>
            <a:ext cx="61389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Полярная ночь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tmFilter="0,0; .5, 1; 1, 1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D:\Документы Мамы\для урока\0_ba8c_5836016c_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5" descr="D:\Документы Мамы\для урока\img_3188331_407_3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8197" name="Picture 5" descr="D:\Документы Мамы\для урока\северное сияние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07073" y="0"/>
            <a:ext cx="9251073" cy="6858000"/>
          </a:xfrm>
          <a:prstGeom prst="rect">
            <a:avLst/>
          </a:prstGeom>
          <a:noFill/>
        </p:spPr>
      </p:pic>
      <p:pic>
        <p:nvPicPr>
          <p:cNvPr id="8198" name="Picture 6" descr="D:\Документы Мамы\для урока\img_3188331_407_4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52400" y="1"/>
            <a:ext cx="92964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47800" y="304800"/>
            <a:ext cx="61579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Северное сияние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D:\Документы Мамы\для урока\big_np_135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6" name="Picture 2" descr="D:\Документы Мамы\для урока\north_po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2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52400" y="68580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 </a:t>
            </a:r>
          </a:p>
        </p:txBody>
      </p:sp>
      <p:sp>
        <p:nvSpPr>
          <p:cNvPr id="10244" name="Содержимое 13"/>
          <p:cNvSpPr>
            <a:spLocks noGrp="1"/>
          </p:cNvSpPr>
          <p:nvPr>
            <p:ph sz="half" idx="4294967295"/>
          </p:nvPr>
        </p:nvSpPr>
        <p:spPr>
          <a:xfrm>
            <a:off x="381000" y="1143000"/>
            <a:ext cx="6400800" cy="44196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 смену длинной ночи приходит полярный день. </a:t>
            </a:r>
          </a:p>
          <a:p>
            <a:pPr eaLnBrk="1" hangingPunct="1"/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Наступает короткое лето. </a:t>
            </a:r>
          </a:p>
          <a:p>
            <a:pPr eaLnBrk="1" hangingPunct="1">
              <a:buNone/>
            </a:pPr>
            <a:endParaRPr lang="ru-RU" sz="2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eaLnBrk="1" hangingPunct="1"/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189 суток  солнце совсем не скрывается за линией горизонта. </a:t>
            </a:r>
          </a:p>
          <a:p>
            <a:pPr eaLnBrk="1" hangingPunct="1">
              <a:buNone/>
            </a:pPr>
            <a:endParaRPr lang="ru-RU" sz="2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eaLnBrk="1" hangingPunct="1"/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Солнце поднимается невысоко, его лучи мало нагревают поверхность , покрытую льдом и снегом.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76400" y="0"/>
            <a:ext cx="57362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Полярный день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75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65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1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1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65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ru-RU" dirty="0" smtClean="0"/>
          </a:p>
        </p:txBody>
      </p:sp>
      <p:sp>
        <p:nvSpPr>
          <p:cNvPr id="4" name="Oval 6"/>
          <p:cNvSpPr>
            <a:spLocks noGrp="1" noChangeArrowheads="1"/>
          </p:cNvSpPr>
          <p:nvPr>
            <p:ph idx="1"/>
          </p:nvPr>
        </p:nvSpPr>
        <p:spPr bwMode="auto">
          <a:prstGeom prst="ellipse">
            <a:avLst/>
          </a:prstGeom>
          <a:solidFill>
            <a:srgbClr val="0000FF"/>
          </a:solidFill>
          <a:ln w="57150">
            <a:solidFill>
              <a:srgbClr val="FF3399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16813" y="2967335"/>
            <a:ext cx="52579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Южный полюс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14400" y="533400"/>
            <a:ext cx="6934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Антарктида</a:t>
            </a:r>
            <a:endParaRPr lang="ru-RU" sz="5400" b="1" dirty="0">
              <a:ln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695</TotalTime>
  <Words>262</Words>
  <Application>Microsoft PowerPoint</Application>
  <PresentationFormat>Экран (4:3)</PresentationFormat>
  <Paragraphs>58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Слайд 1</vt:lpstr>
      <vt:lpstr>Слайд 2</vt:lpstr>
      <vt:lpstr>Слайд 3</vt:lpstr>
      <vt:lpstr>Слайд 4</vt:lpstr>
      <vt:lpstr> </vt:lpstr>
      <vt:lpstr>  </vt:lpstr>
      <vt:lpstr>Слайд 7</vt:lpstr>
      <vt:lpstr>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Экватор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Zver</cp:lastModifiedBy>
  <cp:revision>76</cp:revision>
  <cp:lastPrinted>1601-01-01T00:00:00Z</cp:lastPrinted>
  <dcterms:created xsi:type="dcterms:W3CDTF">1601-01-01T00:00:00Z</dcterms:created>
  <dcterms:modified xsi:type="dcterms:W3CDTF">2009-11-22T18:18:23Z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