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8" r:id="rId4"/>
    <p:sldId id="274" r:id="rId5"/>
    <p:sldId id="260" r:id="rId6"/>
    <p:sldId id="265" r:id="rId7"/>
    <p:sldId id="261" r:id="rId8"/>
    <p:sldId id="266" r:id="rId9"/>
    <p:sldId id="267" r:id="rId10"/>
    <p:sldId id="264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30B464-FDB5-476E-8051-0BA4A204BBA2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F49F55-7FD1-4BB9-BDDF-9C93E49259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14686"/>
            <a:ext cx="885828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0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Состав слова</a:t>
            </a:r>
            <a:endParaRPr lang="ru-RU" sz="10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857256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Русский язык</a:t>
            </a:r>
          </a:p>
          <a:p>
            <a:pPr algn="ctr"/>
            <a:endParaRPr lang="ru-RU" sz="7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428868"/>
            <a:ext cx="38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Тема урока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эни\neznaika.jpg"/>
          <p:cNvPicPr>
            <a:picLocks noChangeAspect="1" noChangeArrowheads="1"/>
          </p:cNvPicPr>
          <p:nvPr/>
        </p:nvPicPr>
        <p:blipFill>
          <a:blip r:embed="rId2"/>
          <a:srcRect l="29635" t="27758" r="28333" b="48261"/>
          <a:stretch>
            <a:fillRect/>
          </a:stretch>
        </p:blipFill>
        <p:spPr bwMode="auto">
          <a:xfrm>
            <a:off x="2357422" y="3143248"/>
            <a:ext cx="4286280" cy="3582562"/>
          </a:xfrm>
          <a:prstGeom prst="flowChartAlternateProcess">
            <a:avLst/>
          </a:prstGeom>
          <a:noFill/>
        </p:spPr>
      </p:pic>
      <p:sp>
        <p:nvSpPr>
          <p:cNvPr id="3" name="Овальная выноска 2"/>
          <p:cNvSpPr/>
          <p:nvPr/>
        </p:nvSpPr>
        <p:spPr>
          <a:xfrm>
            <a:off x="2357422" y="214290"/>
            <a:ext cx="6357982" cy="250033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86116" y="857232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- Приходите! Заходите!</a:t>
            </a:r>
          </a:p>
          <a:p>
            <a:r>
              <a:rPr lang="ru-RU" sz="3200" i="1" dirty="0" smtClean="0"/>
              <a:t>К нам в гости спешите!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5510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в группах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428868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I</a:t>
            </a:r>
            <a:r>
              <a:rPr lang="ru-RU" sz="4400" b="1" dirty="0" smtClean="0">
                <a:solidFill>
                  <a:srgbClr val="7030A0"/>
                </a:solidFill>
              </a:rPr>
              <a:t> ряд</a:t>
            </a:r>
            <a:r>
              <a:rPr lang="en-US" sz="4400" b="1" dirty="0" smtClean="0">
                <a:solidFill>
                  <a:srgbClr val="7030A0"/>
                </a:solidFill>
              </a:rPr>
              <a:t>		II</a:t>
            </a:r>
            <a:r>
              <a:rPr lang="ru-RU" sz="4400" b="1" dirty="0" smtClean="0">
                <a:solidFill>
                  <a:srgbClr val="7030A0"/>
                </a:solidFill>
              </a:rPr>
              <a:t> ряд</a:t>
            </a:r>
            <a:r>
              <a:rPr lang="en-US" sz="4400" b="1" dirty="0" smtClean="0">
                <a:solidFill>
                  <a:srgbClr val="7030A0"/>
                </a:solidFill>
              </a:rPr>
              <a:t>		III</a:t>
            </a:r>
            <a:r>
              <a:rPr lang="ru-RU" sz="4400" b="1" dirty="0" smtClean="0">
                <a:solidFill>
                  <a:srgbClr val="7030A0"/>
                </a:solidFill>
              </a:rPr>
              <a:t> ряд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-лет-		-ход-		-бег-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52"/>
            <a:ext cx="4582715" cy="3429024"/>
          </a:xfrm>
          <a:prstGeom prst="dodecagon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85918" y="4000504"/>
            <a:ext cx="64294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Маленький, удаленький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К корню прикрепляем,</a:t>
            </a:r>
          </a:p>
          <a:p>
            <a:r>
              <a:rPr lang="ru-RU" sz="4400" b="1" dirty="0" smtClean="0">
                <a:solidFill>
                  <a:srgbClr val="0070C0"/>
                </a:solidFill>
              </a:rPr>
              <a:t>Слово получаем!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7818" y="357166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Без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572008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труд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2285992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не </a:t>
            </a:r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выт</a:t>
            </a:r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яне</a:t>
            </a:r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шь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4643446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рыбка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335756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из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1000108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и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2264" y="1142984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пруд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E:\эни\neznaika.jpg"/>
          <p:cNvPicPr>
            <a:picLocks noChangeAspect="1" noChangeArrowheads="1"/>
          </p:cNvPicPr>
          <p:nvPr/>
        </p:nvPicPr>
        <p:blipFill>
          <a:blip r:embed="rId2"/>
          <a:srcRect t="76082" r="74186" b="1313"/>
          <a:stretch>
            <a:fillRect/>
          </a:stretch>
        </p:blipFill>
        <p:spPr bwMode="auto">
          <a:xfrm>
            <a:off x="142844" y="214290"/>
            <a:ext cx="3143272" cy="403254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8992" y="857232"/>
            <a:ext cx="5429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Без труда</a:t>
            </a:r>
          </a:p>
          <a:p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вытянешь </a:t>
            </a:r>
            <a:r>
              <a:rPr lang="ru-RU" sz="5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и рыбку из пруда.</a:t>
            </a:r>
            <a:endParaRPr lang="ru-RU" sz="5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E:\эни\neznaika.jpg"/>
          <p:cNvPicPr>
            <a:picLocks noChangeAspect="1" noChangeArrowheads="1"/>
          </p:cNvPicPr>
          <p:nvPr/>
        </p:nvPicPr>
        <p:blipFill>
          <a:blip r:embed="rId2"/>
          <a:srcRect t="76082" r="74186" b="1313"/>
          <a:stretch>
            <a:fillRect/>
          </a:stretch>
        </p:blipFill>
        <p:spPr bwMode="auto">
          <a:xfrm>
            <a:off x="142844" y="214290"/>
            <a:ext cx="3143272" cy="403254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6231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Сочинение-миниатюра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Лес, лесная, лесник,</a:t>
            </a:r>
          </a:p>
          <a:p>
            <a:r>
              <a:rPr lang="ru-RU" sz="4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 гриб, грибной, </a:t>
            </a:r>
          </a:p>
          <a:p>
            <a:r>
              <a:rPr lang="ru-RU" sz="48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пошли, пришли, ушли.</a:t>
            </a:r>
            <a:endParaRPr lang="ru-RU" sz="48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эни\86932.jpg"/>
          <p:cNvPicPr>
            <a:picLocks noChangeAspect="1" noChangeArrowheads="1"/>
          </p:cNvPicPr>
          <p:nvPr/>
        </p:nvPicPr>
        <p:blipFill>
          <a:blip r:embed="rId2"/>
          <a:srcRect b="10573"/>
          <a:stretch>
            <a:fillRect/>
          </a:stretch>
        </p:blipFill>
        <p:spPr bwMode="auto">
          <a:xfrm>
            <a:off x="1928794" y="214290"/>
            <a:ext cx="5149109" cy="65473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80344"/>
            <a:ext cx="4714908" cy="6697312"/>
          </a:xfrm>
          <a:prstGeom prst="ellipse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Проверяем безударные гласные в корне слова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54" y="1071546"/>
            <a:ext cx="23574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в_дились</a:t>
            </a:r>
            <a:endParaRPr lang="ru-RU" sz="2800" dirty="0" smtClean="0"/>
          </a:p>
          <a:p>
            <a:r>
              <a:rPr lang="ru-RU" sz="2800" dirty="0" err="1" smtClean="0"/>
              <a:t>в_р</a:t>
            </a:r>
            <a:r>
              <a:rPr lang="ru-RU" sz="2800" b="1" dirty="0" err="1" smtClean="0"/>
              <a:t>О</a:t>
            </a:r>
            <a:r>
              <a:rPr lang="ru-RU" sz="2800" dirty="0" err="1" smtClean="0"/>
              <a:t>тник</a:t>
            </a:r>
            <a:endParaRPr lang="ru-RU" sz="2800" dirty="0" smtClean="0"/>
          </a:p>
          <a:p>
            <a:r>
              <a:rPr lang="ru-RU" sz="2800" dirty="0" err="1" smtClean="0"/>
              <a:t>г_л_сок</a:t>
            </a:r>
            <a:endParaRPr lang="ru-RU" sz="2800" dirty="0" smtClean="0"/>
          </a:p>
          <a:p>
            <a:r>
              <a:rPr lang="ru-RU" sz="2800" dirty="0" err="1" smtClean="0"/>
              <a:t>в_лчиха</a:t>
            </a:r>
            <a:endParaRPr lang="ru-RU" sz="2800" dirty="0" smtClean="0"/>
          </a:p>
          <a:p>
            <a:r>
              <a:rPr lang="ru-RU" sz="2800" dirty="0" err="1" smtClean="0"/>
              <a:t>кр_льчата</a:t>
            </a:r>
            <a:endParaRPr lang="ru-RU" sz="2800" dirty="0" smtClean="0"/>
          </a:p>
          <a:p>
            <a:r>
              <a:rPr lang="ru-RU" sz="2800" dirty="0" err="1" smtClean="0"/>
              <a:t>з_ркальный</a:t>
            </a:r>
            <a:endParaRPr lang="ru-RU" sz="2800" dirty="0" smtClean="0"/>
          </a:p>
          <a:p>
            <a:r>
              <a:rPr lang="ru-RU" sz="2800" dirty="0" err="1" smtClean="0"/>
              <a:t>бр_дить</a:t>
            </a:r>
            <a:endParaRPr lang="ru-RU" sz="2800" dirty="0" smtClean="0"/>
          </a:p>
          <a:p>
            <a:r>
              <a:rPr lang="ru-RU" sz="2800" dirty="0" err="1" smtClean="0"/>
              <a:t>л_нейка</a:t>
            </a:r>
            <a:endParaRPr lang="ru-RU" sz="2800" dirty="0" smtClean="0"/>
          </a:p>
          <a:p>
            <a:r>
              <a:rPr lang="ru-RU" sz="2800" dirty="0" err="1" smtClean="0"/>
              <a:t>зар_дить</a:t>
            </a:r>
            <a:endParaRPr lang="ru-RU" sz="2800" dirty="0" smtClean="0"/>
          </a:p>
          <a:p>
            <a:r>
              <a:rPr lang="ru-RU" sz="2800" dirty="0" err="1" smtClean="0"/>
              <a:t>д_сятки</a:t>
            </a:r>
            <a:endParaRPr lang="ru-RU" sz="2800" dirty="0" smtClean="0"/>
          </a:p>
          <a:p>
            <a:r>
              <a:rPr lang="ru-RU" sz="2800" dirty="0" err="1" smtClean="0"/>
              <a:t>сч_щать</a:t>
            </a:r>
            <a:endParaRPr lang="ru-RU" sz="2800" dirty="0" smtClean="0"/>
          </a:p>
          <a:p>
            <a:r>
              <a:rPr lang="ru-RU" sz="2800" dirty="0" err="1" smtClean="0"/>
              <a:t>х_л_дает</a:t>
            </a:r>
            <a:endParaRPr lang="ru-RU" sz="2800" dirty="0" smtClean="0"/>
          </a:p>
          <a:p>
            <a:r>
              <a:rPr lang="ru-RU" sz="2800" dirty="0" err="1" smtClean="0"/>
              <a:t>мур_вейник</a:t>
            </a:r>
            <a:endParaRPr lang="ru-RU" sz="2800" dirty="0" smtClean="0"/>
          </a:p>
          <a:p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57554" y="4643446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750463" y="4679165"/>
            <a:ext cx="71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57158" y="3929066"/>
            <a:ext cx="557216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3108" y="1071546"/>
            <a:ext cx="9286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</a:t>
            </a:r>
          </a:p>
          <a:p>
            <a:r>
              <a:rPr lang="ru-RU" sz="2800" b="1" dirty="0" smtClean="0"/>
              <a:t>о</a:t>
            </a:r>
          </a:p>
          <a:p>
            <a:r>
              <a:rPr lang="ru-RU" sz="2800" b="1" dirty="0" smtClean="0"/>
              <a:t>о, о</a:t>
            </a:r>
          </a:p>
          <a:p>
            <a:r>
              <a:rPr lang="ru-RU" sz="2800" b="1" dirty="0" smtClean="0"/>
              <a:t>о</a:t>
            </a:r>
          </a:p>
          <a:p>
            <a:r>
              <a:rPr lang="ru-RU" sz="2800" b="1" dirty="0" smtClean="0"/>
              <a:t>о</a:t>
            </a:r>
          </a:p>
          <a:p>
            <a:r>
              <a:rPr lang="ru-RU" sz="2800" b="1" dirty="0" smtClean="0"/>
              <a:t>е</a:t>
            </a:r>
          </a:p>
          <a:p>
            <a:r>
              <a:rPr lang="ru-RU" sz="2800" b="1" dirty="0" smtClean="0"/>
              <a:t>о</a:t>
            </a:r>
          </a:p>
          <a:p>
            <a:r>
              <a:rPr lang="ru-RU" sz="2800" b="1" dirty="0" smtClean="0"/>
              <a:t>и</a:t>
            </a:r>
          </a:p>
          <a:p>
            <a:r>
              <a:rPr lang="ru-RU" sz="2800" b="1" dirty="0" smtClean="0"/>
              <a:t>я</a:t>
            </a:r>
          </a:p>
          <a:p>
            <a:r>
              <a:rPr lang="ru-RU" sz="2800" b="1" dirty="0" smtClean="0"/>
              <a:t>е</a:t>
            </a:r>
          </a:p>
          <a:p>
            <a:r>
              <a:rPr lang="ru-RU" sz="2800" b="1" dirty="0" smtClean="0"/>
              <a:t>и</a:t>
            </a:r>
          </a:p>
          <a:p>
            <a:r>
              <a:rPr lang="ru-RU" sz="2800" b="1" dirty="0" err="1" smtClean="0"/>
              <a:t>о,о</a:t>
            </a:r>
            <a:endParaRPr lang="ru-RU" sz="2800" b="1" dirty="0" smtClean="0"/>
          </a:p>
          <a:p>
            <a:r>
              <a:rPr lang="ru-RU" sz="2800" b="1" dirty="0" smtClean="0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71435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корень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8926" y="207167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приставка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3500438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суффикс</a:t>
            </a:r>
            <a:endParaRPr lang="ru-RU" sz="48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5072074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окончание</a:t>
            </a:r>
            <a:endParaRPr lang="ru-RU" sz="4800" b="1" dirty="0">
              <a:solidFill>
                <a:srgbClr val="00B0F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785786" y="3571876"/>
            <a:ext cx="857256" cy="785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1643042" y="3571876"/>
            <a:ext cx="857256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357290" y="5286388"/>
            <a:ext cx="928694" cy="4286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85786" y="2285992"/>
            <a:ext cx="1643074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3108" y="2571744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>
            <a:off x="714348" y="928670"/>
            <a:ext cx="1714512" cy="928694"/>
          </a:xfrm>
          <a:prstGeom prst="arc">
            <a:avLst>
              <a:gd name="adj1" fmla="val 10889130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эни\neznaika.jpg"/>
          <p:cNvPicPr>
            <a:picLocks noChangeAspect="1" noChangeArrowheads="1"/>
          </p:cNvPicPr>
          <p:nvPr/>
        </p:nvPicPr>
        <p:blipFill>
          <a:blip r:embed="rId2"/>
          <a:srcRect r="75460" b="70866"/>
          <a:stretch>
            <a:fillRect/>
          </a:stretch>
        </p:blipFill>
        <p:spPr bwMode="auto">
          <a:xfrm>
            <a:off x="142844" y="142852"/>
            <a:ext cx="3786214" cy="6585497"/>
          </a:xfrm>
          <a:prstGeom prst="flowChartAlternateProcess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143372" y="1428736"/>
            <a:ext cx="4786346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…</a:t>
            </a:r>
            <a:r>
              <a:rPr lang="ru-RU" sz="3600" b="1" i="1" dirty="0" err="1" smtClean="0"/>
              <a:t>енькой</a:t>
            </a:r>
            <a:r>
              <a:rPr lang="ru-RU" sz="3600" b="1" i="1" dirty="0" smtClean="0"/>
              <a:t>    ..очке  </a:t>
            </a:r>
          </a:p>
          <a:p>
            <a:r>
              <a:rPr lang="ru-RU" sz="3600" b="1" i="1" dirty="0" smtClean="0"/>
              <a:t>…..но   …ой.</a:t>
            </a:r>
          </a:p>
          <a:p>
            <a:r>
              <a:rPr lang="ru-RU" sz="3600" b="1" i="1" dirty="0" smtClean="0"/>
              <a:t>Из  …у    ..очку </a:t>
            </a:r>
          </a:p>
          <a:p>
            <a:r>
              <a:rPr lang="ru-RU" sz="3600" b="1" i="1" dirty="0" smtClean="0"/>
              <a:t> взяли мы    …ой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эни\neznaika.jpg"/>
          <p:cNvPicPr>
            <a:picLocks noChangeAspect="1" noChangeArrowheads="1"/>
          </p:cNvPicPr>
          <p:nvPr/>
        </p:nvPicPr>
        <p:blipFill>
          <a:blip r:embed="rId2"/>
          <a:srcRect r="75460" b="70866"/>
          <a:stretch>
            <a:fillRect/>
          </a:stretch>
        </p:blipFill>
        <p:spPr bwMode="auto">
          <a:xfrm>
            <a:off x="142844" y="142852"/>
            <a:ext cx="3786214" cy="6585497"/>
          </a:xfrm>
          <a:prstGeom prst="flowChartAlternateProcess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214810" y="1428736"/>
            <a:ext cx="471490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Маленькой ёлочке холодно зимой.</a:t>
            </a:r>
          </a:p>
          <a:p>
            <a:r>
              <a:rPr lang="ru-RU" sz="3600" b="1" i="1" dirty="0" smtClean="0"/>
              <a:t>Из лесу ёлочку</a:t>
            </a:r>
          </a:p>
          <a:p>
            <a:r>
              <a:rPr lang="ru-RU" sz="3600" b="1" i="1" dirty="0" smtClean="0"/>
              <a:t> взяли мы домой.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357298"/>
            <a:ext cx="5715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гусята</a:t>
            </a:r>
          </a:p>
          <a:p>
            <a:r>
              <a:rPr lang="ru-RU" sz="6600" dirty="0" smtClean="0"/>
              <a:t>гуськом</a:t>
            </a:r>
          </a:p>
          <a:p>
            <a:r>
              <a:rPr lang="ru-RU" sz="6600" dirty="0" smtClean="0"/>
              <a:t>гусак</a:t>
            </a:r>
            <a:endParaRPr lang="ru-RU" sz="6600" dirty="0"/>
          </a:p>
        </p:txBody>
      </p:sp>
      <p:sp>
        <p:nvSpPr>
          <p:cNvPr id="3" name="Дуга 2"/>
          <p:cNvSpPr/>
          <p:nvPr/>
        </p:nvSpPr>
        <p:spPr>
          <a:xfrm>
            <a:off x="2214546" y="2428868"/>
            <a:ext cx="1143008" cy="285752"/>
          </a:xfrm>
          <a:prstGeom prst="arc">
            <a:avLst>
              <a:gd name="adj1" fmla="val 10896297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>
            <a:off x="2285984" y="1428736"/>
            <a:ext cx="1143008" cy="285752"/>
          </a:xfrm>
          <a:prstGeom prst="arc">
            <a:avLst>
              <a:gd name="adj1" fmla="val 10896297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>
            <a:off x="2214546" y="3429000"/>
            <a:ext cx="1143008" cy="285752"/>
          </a:xfrm>
          <a:prstGeom prst="arc">
            <a:avLst>
              <a:gd name="adj1" fmla="val 10896297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146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МОУ СОШ с. Манзарас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 №3</dc:creator>
  <cp:lastModifiedBy>Admin</cp:lastModifiedBy>
  <cp:revision>23</cp:revision>
  <dcterms:created xsi:type="dcterms:W3CDTF">2009-10-19T09:40:22Z</dcterms:created>
  <dcterms:modified xsi:type="dcterms:W3CDTF">2009-11-30T16:54:08Z</dcterms:modified>
</cp:coreProperties>
</file>