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1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7E4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D3B4F1-0F8A-4091-A429-4ABBF4CCAA8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61BED6-CAF2-42C0-8A6E-D4EBEEDC8F85}">
      <dgm:prSet phldrT="[Текст]"/>
      <dgm:spPr/>
      <dgm:t>
        <a:bodyPr/>
        <a:lstStyle/>
        <a:p>
          <a:r>
            <a:rPr lang="ru-RU" dirty="0" smtClean="0"/>
            <a:t>Могут передвигаться</a:t>
          </a:r>
          <a:endParaRPr lang="ru-RU" dirty="0"/>
        </a:p>
      </dgm:t>
    </dgm:pt>
    <dgm:pt modelId="{9FFD62C5-46C3-4119-80C6-4CD14532C7A2}" type="parTrans" cxnId="{4BFDEB67-A105-4AAB-A023-567AB23E4454}">
      <dgm:prSet/>
      <dgm:spPr/>
      <dgm:t>
        <a:bodyPr/>
        <a:lstStyle/>
        <a:p>
          <a:endParaRPr lang="ru-RU"/>
        </a:p>
      </dgm:t>
    </dgm:pt>
    <dgm:pt modelId="{61947626-753B-4D9A-A970-16395FB0CB1B}" type="sibTrans" cxnId="{4BFDEB67-A105-4AAB-A023-567AB23E4454}">
      <dgm:prSet/>
      <dgm:spPr/>
      <dgm:t>
        <a:bodyPr/>
        <a:lstStyle/>
        <a:p>
          <a:endParaRPr lang="ru-RU"/>
        </a:p>
      </dgm:t>
    </dgm:pt>
    <dgm:pt modelId="{B5045A05-75E3-420C-A510-951146D413CA}">
      <dgm:prSet phldrT="[Текст]" custT="1"/>
      <dgm:spPr/>
      <dgm:t>
        <a:bodyPr/>
        <a:lstStyle/>
        <a:p>
          <a:r>
            <a:rPr lang="ru-RU" sz="1400" dirty="0" smtClean="0"/>
            <a:t>Могут самостоятельно и активно передвигаться</a:t>
          </a:r>
          <a:endParaRPr lang="ru-RU" sz="1400" dirty="0"/>
        </a:p>
      </dgm:t>
    </dgm:pt>
    <dgm:pt modelId="{F20DC860-F35B-474C-B533-31DAB07BDC74}" type="parTrans" cxnId="{6F00054A-E21E-47C6-A8DF-7FED0120AD8C}">
      <dgm:prSet/>
      <dgm:spPr/>
      <dgm:t>
        <a:bodyPr/>
        <a:lstStyle/>
        <a:p>
          <a:endParaRPr lang="ru-RU"/>
        </a:p>
      </dgm:t>
    </dgm:pt>
    <dgm:pt modelId="{101A421C-6D54-457D-9692-89993E6FED30}" type="sibTrans" cxnId="{6F00054A-E21E-47C6-A8DF-7FED0120AD8C}">
      <dgm:prSet/>
      <dgm:spPr/>
      <dgm:t>
        <a:bodyPr/>
        <a:lstStyle/>
        <a:p>
          <a:endParaRPr lang="ru-RU"/>
        </a:p>
      </dgm:t>
    </dgm:pt>
    <dgm:pt modelId="{5B44B6A7-B72F-4240-B34A-3A8532CB4E26}">
      <dgm:prSet phldrT="[Текст]"/>
      <dgm:spPr/>
      <dgm:t>
        <a:bodyPr/>
        <a:lstStyle/>
        <a:p>
          <a:r>
            <a:rPr lang="ru-RU" dirty="0" smtClean="0"/>
            <a:t>Могут питаться днем и ночью</a:t>
          </a:r>
          <a:endParaRPr lang="ru-RU" dirty="0"/>
        </a:p>
      </dgm:t>
    </dgm:pt>
    <dgm:pt modelId="{0C04C450-C044-4749-B073-CE64EF0F6328}" type="parTrans" cxnId="{E2CC3F42-709D-4B82-93F4-E0615A3BF399}">
      <dgm:prSet/>
      <dgm:spPr/>
      <dgm:t>
        <a:bodyPr/>
        <a:lstStyle/>
        <a:p>
          <a:endParaRPr lang="ru-RU"/>
        </a:p>
      </dgm:t>
    </dgm:pt>
    <dgm:pt modelId="{D06029AC-FBFA-4712-B830-A6FCF3A2892B}" type="sibTrans" cxnId="{E2CC3F42-709D-4B82-93F4-E0615A3BF399}">
      <dgm:prSet/>
      <dgm:spPr/>
      <dgm:t>
        <a:bodyPr/>
        <a:lstStyle/>
        <a:p>
          <a:endParaRPr lang="ru-RU"/>
        </a:p>
      </dgm:t>
    </dgm:pt>
    <dgm:pt modelId="{1D7783D6-3ADC-44DA-92EF-6A31918E4391}">
      <dgm:prSet phldrT="[Текст]"/>
      <dgm:spPr/>
      <dgm:t>
        <a:bodyPr/>
        <a:lstStyle/>
        <a:p>
          <a:r>
            <a:rPr lang="ru-RU" dirty="0" smtClean="0"/>
            <a:t>Могут питаться ночью и днем</a:t>
          </a:r>
          <a:endParaRPr lang="ru-RU" dirty="0"/>
        </a:p>
      </dgm:t>
    </dgm:pt>
    <dgm:pt modelId="{E350E8CC-7DC8-477C-8D17-E93C22FBB7FC}" type="parTrans" cxnId="{B69FBE10-8CB9-40B0-AD68-BF1C314B2A1B}">
      <dgm:prSet/>
      <dgm:spPr/>
      <dgm:t>
        <a:bodyPr/>
        <a:lstStyle/>
        <a:p>
          <a:endParaRPr lang="ru-RU"/>
        </a:p>
      </dgm:t>
    </dgm:pt>
    <dgm:pt modelId="{DBF9E362-0BE5-4AD5-86C8-8B4DD896F675}" type="sibTrans" cxnId="{B69FBE10-8CB9-40B0-AD68-BF1C314B2A1B}">
      <dgm:prSet/>
      <dgm:spPr/>
      <dgm:t>
        <a:bodyPr/>
        <a:lstStyle/>
        <a:p>
          <a:endParaRPr lang="ru-RU"/>
        </a:p>
      </dgm:t>
    </dgm:pt>
    <dgm:pt modelId="{868B1D79-64FA-4E9D-92B6-4DCA5C8BB6C3}">
      <dgm:prSet phldrT="[Текст]"/>
      <dgm:spPr/>
      <dgm:t>
        <a:bodyPr/>
        <a:lstStyle/>
        <a:p>
          <a:r>
            <a:rPr lang="ru-RU" dirty="0" smtClean="0"/>
            <a:t>Видят, слышат, издают звуки.</a:t>
          </a:r>
          <a:endParaRPr lang="ru-RU" dirty="0"/>
        </a:p>
      </dgm:t>
    </dgm:pt>
    <dgm:pt modelId="{BC18A4FF-1AF2-44D2-9115-1460E38718DF}" type="parTrans" cxnId="{193EB3B7-7438-460B-A7A2-6A1D44AB5CD8}">
      <dgm:prSet/>
      <dgm:spPr/>
      <dgm:t>
        <a:bodyPr/>
        <a:lstStyle/>
        <a:p>
          <a:endParaRPr lang="ru-RU"/>
        </a:p>
      </dgm:t>
    </dgm:pt>
    <dgm:pt modelId="{1F504FD0-F4DD-4DDA-BE35-79C13D98C13A}" type="sibTrans" cxnId="{193EB3B7-7438-460B-A7A2-6A1D44AB5CD8}">
      <dgm:prSet/>
      <dgm:spPr/>
      <dgm:t>
        <a:bodyPr/>
        <a:lstStyle/>
        <a:p>
          <a:endParaRPr lang="ru-RU"/>
        </a:p>
      </dgm:t>
    </dgm:pt>
    <dgm:pt modelId="{1F43DCB2-4774-43AC-BA81-D9520ED0FD6C}">
      <dgm:prSet phldrT="[Текст]"/>
      <dgm:spPr/>
      <dgm:t>
        <a:bodyPr/>
        <a:lstStyle/>
        <a:p>
          <a:r>
            <a:rPr lang="ru-RU" dirty="0" smtClean="0"/>
            <a:t>Видят и слышат, издают звуки</a:t>
          </a:r>
          <a:endParaRPr lang="ru-RU" dirty="0"/>
        </a:p>
      </dgm:t>
    </dgm:pt>
    <dgm:pt modelId="{B368F358-0E86-4240-AFB4-67D8F399F069}" type="parTrans" cxnId="{E5B24C26-16CD-4B0C-B62D-2A554E7F9258}">
      <dgm:prSet/>
      <dgm:spPr/>
      <dgm:t>
        <a:bodyPr/>
        <a:lstStyle/>
        <a:p>
          <a:endParaRPr lang="ru-RU"/>
        </a:p>
      </dgm:t>
    </dgm:pt>
    <dgm:pt modelId="{841A27A2-DCAD-42C4-B64E-400422933814}" type="sibTrans" cxnId="{E5B24C26-16CD-4B0C-B62D-2A554E7F9258}">
      <dgm:prSet/>
      <dgm:spPr/>
      <dgm:t>
        <a:bodyPr/>
        <a:lstStyle/>
        <a:p>
          <a:endParaRPr lang="ru-RU"/>
        </a:p>
      </dgm:t>
    </dgm:pt>
    <dgm:pt modelId="{2BA327AF-AB99-4423-99DC-5386F42E5629}" type="pres">
      <dgm:prSet presAssocID="{4FD3B4F1-0F8A-4091-A429-4ABBF4CCAA8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852973-69F5-4F95-B87D-056CBA07E702}" type="pres">
      <dgm:prSet presAssocID="{3461BED6-CAF2-42C0-8A6E-D4EBEEDC8F85}" presName="composite" presStyleCnt="0"/>
      <dgm:spPr/>
    </dgm:pt>
    <dgm:pt modelId="{C6A4CE82-03E5-406F-BD9B-E0751D442318}" type="pres">
      <dgm:prSet presAssocID="{3461BED6-CAF2-42C0-8A6E-D4EBEEDC8F8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0E87F-5D9E-42F5-8CFF-82468DDCD8F6}" type="pres">
      <dgm:prSet presAssocID="{3461BED6-CAF2-42C0-8A6E-D4EBEEDC8F85}" presName="descendantText" presStyleLbl="alignAcc1" presStyleIdx="0" presStyleCnt="3" custScaleY="130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FD4E67-E4E2-48FA-9E69-E53A567DE66C}" type="pres">
      <dgm:prSet presAssocID="{61947626-753B-4D9A-A970-16395FB0CB1B}" presName="sp" presStyleCnt="0"/>
      <dgm:spPr/>
    </dgm:pt>
    <dgm:pt modelId="{F3FE07EF-6EBC-46FD-94BC-B17909534B28}" type="pres">
      <dgm:prSet presAssocID="{5B44B6A7-B72F-4240-B34A-3A8532CB4E26}" presName="composite" presStyleCnt="0"/>
      <dgm:spPr/>
    </dgm:pt>
    <dgm:pt modelId="{1CD74995-F3D2-4446-8E4D-072C8E4C6614}" type="pres">
      <dgm:prSet presAssocID="{5B44B6A7-B72F-4240-B34A-3A8532CB4E2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16E741-CBB3-4FA1-B9F5-B6F0EFF4148F}" type="pres">
      <dgm:prSet presAssocID="{5B44B6A7-B72F-4240-B34A-3A8532CB4E2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7E498-40D3-47BF-AD65-E4F5C717B49F}" type="pres">
      <dgm:prSet presAssocID="{D06029AC-FBFA-4712-B830-A6FCF3A2892B}" presName="sp" presStyleCnt="0"/>
      <dgm:spPr/>
    </dgm:pt>
    <dgm:pt modelId="{0FE56472-6CB0-4EFC-AC34-A1AA1031E4EE}" type="pres">
      <dgm:prSet presAssocID="{868B1D79-64FA-4E9D-92B6-4DCA5C8BB6C3}" presName="composite" presStyleCnt="0"/>
      <dgm:spPr/>
    </dgm:pt>
    <dgm:pt modelId="{5302AADE-DC34-4FD6-AADC-F681353AA71E}" type="pres">
      <dgm:prSet presAssocID="{868B1D79-64FA-4E9D-92B6-4DCA5C8BB6C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697D2F-A44E-4D45-878E-B26730ED87FB}" type="pres">
      <dgm:prSet presAssocID="{868B1D79-64FA-4E9D-92B6-4DCA5C8BB6C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B24C26-16CD-4B0C-B62D-2A554E7F9258}" srcId="{868B1D79-64FA-4E9D-92B6-4DCA5C8BB6C3}" destId="{1F43DCB2-4774-43AC-BA81-D9520ED0FD6C}" srcOrd="0" destOrd="0" parTransId="{B368F358-0E86-4240-AFB4-67D8F399F069}" sibTransId="{841A27A2-DCAD-42C4-B64E-400422933814}"/>
    <dgm:cxn modelId="{4BFDEB67-A105-4AAB-A023-567AB23E4454}" srcId="{4FD3B4F1-0F8A-4091-A429-4ABBF4CCAA8F}" destId="{3461BED6-CAF2-42C0-8A6E-D4EBEEDC8F85}" srcOrd="0" destOrd="0" parTransId="{9FFD62C5-46C3-4119-80C6-4CD14532C7A2}" sibTransId="{61947626-753B-4D9A-A970-16395FB0CB1B}"/>
    <dgm:cxn modelId="{6F00054A-E21E-47C6-A8DF-7FED0120AD8C}" srcId="{3461BED6-CAF2-42C0-8A6E-D4EBEEDC8F85}" destId="{B5045A05-75E3-420C-A510-951146D413CA}" srcOrd="0" destOrd="0" parTransId="{F20DC860-F35B-474C-B533-31DAB07BDC74}" sibTransId="{101A421C-6D54-457D-9692-89993E6FED30}"/>
    <dgm:cxn modelId="{E2CC3F42-709D-4B82-93F4-E0615A3BF399}" srcId="{4FD3B4F1-0F8A-4091-A429-4ABBF4CCAA8F}" destId="{5B44B6A7-B72F-4240-B34A-3A8532CB4E26}" srcOrd="1" destOrd="0" parTransId="{0C04C450-C044-4749-B073-CE64EF0F6328}" sibTransId="{D06029AC-FBFA-4712-B830-A6FCF3A2892B}"/>
    <dgm:cxn modelId="{B69FBE10-8CB9-40B0-AD68-BF1C314B2A1B}" srcId="{5B44B6A7-B72F-4240-B34A-3A8532CB4E26}" destId="{1D7783D6-3ADC-44DA-92EF-6A31918E4391}" srcOrd="0" destOrd="0" parTransId="{E350E8CC-7DC8-477C-8D17-E93C22FBB7FC}" sibTransId="{DBF9E362-0BE5-4AD5-86C8-8B4DD896F675}"/>
    <dgm:cxn modelId="{17EA36CC-7268-4F42-B228-85CA942C8ED4}" type="presOf" srcId="{4FD3B4F1-0F8A-4091-A429-4ABBF4CCAA8F}" destId="{2BA327AF-AB99-4423-99DC-5386F42E5629}" srcOrd="0" destOrd="0" presId="urn:microsoft.com/office/officeart/2005/8/layout/chevron2"/>
    <dgm:cxn modelId="{27DB2C92-E287-4025-9BE9-5B935490C118}" type="presOf" srcId="{1D7783D6-3ADC-44DA-92EF-6A31918E4391}" destId="{9616E741-CBB3-4FA1-B9F5-B6F0EFF4148F}" srcOrd="0" destOrd="0" presId="urn:microsoft.com/office/officeart/2005/8/layout/chevron2"/>
    <dgm:cxn modelId="{C9CCF054-D386-42A7-8C9C-2FA33A1FC704}" type="presOf" srcId="{5B44B6A7-B72F-4240-B34A-3A8532CB4E26}" destId="{1CD74995-F3D2-4446-8E4D-072C8E4C6614}" srcOrd="0" destOrd="0" presId="urn:microsoft.com/office/officeart/2005/8/layout/chevron2"/>
    <dgm:cxn modelId="{6B4A49F6-837E-4960-8F81-A4CB29773E11}" type="presOf" srcId="{3461BED6-CAF2-42C0-8A6E-D4EBEEDC8F85}" destId="{C6A4CE82-03E5-406F-BD9B-E0751D442318}" srcOrd="0" destOrd="0" presId="urn:microsoft.com/office/officeart/2005/8/layout/chevron2"/>
    <dgm:cxn modelId="{18072FCA-8DB9-442E-947F-CD9085713C46}" type="presOf" srcId="{868B1D79-64FA-4E9D-92B6-4DCA5C8BB6C3}" destId="{5302AADE-DC34-4FD6-AADC-F681353AA71E}" srcOrd="0" destOrd="0" presId="urn:microsoft.com/office/officeart/2005/8/layout/chevron2"/>
    <dgm:cxn modelId="{D60175A1-D009-42AE-9E53-C72D0F96FA61}" type="presOf" srcId="{B5045A05-75E3-420C-A510-951146D413CA}" destId="{19C0E87F-5D9E-42F5-8CFF-82468DDCD8F6}" srcOrd="0" destOrd="0" presId="urn:microsoft.com/office/officeart/2005/8/layout/chevron2"/>
    <dgm:cxn modelId="{193EB3B7-7438-460B-A7A2-6A1D44AB5CD8}" srcId="{4FD3B4F1-0F8A-4091-A429-4ABBF4CCAA8F}" destId="{868B1D79-64FA-4E9D-92B6-4DCA5C8BB6C3}" srcOrd="2" destOrd="0" parTransId="{BC18A4FF-1AF2-44D2-9115-1460E38718DF}" sibTransId="{1F504FD0-F4DD-4DDA-BE35-79C13D98C13A}"/>
    <dgm:cxn modelId="{5465B367-4D1C-4982-92EF-F4AAE40DC339}" type="presOf" srcId="{1F43DCB2-4774-43AC-BA81-D9520ED0FD6C}" destId="{B5697D2F-A44E-4D45-878E-B26730ED87FB}" srcOrd="0" destOrd="0" presId="urn:microsoft.com/office/officeart/2005/8/layout/chevron2"/>
    <dgm:cxn modelId="{8ABB5C0B-DE71-43C9-985F-0E071B593262}" type="presParOf" srcId="{2BA327AF-AB99-4423-99DC-5386F42E5629}" destId="{BE852973-69F5-4F95-B87D-056CBA07E702}" srcOrd="0" destOrd="0" presId="urn:microsoft.com/office/officeart/2005/8/layout/chevron2"/>
    <dgm:cxn modelId="{BE5A5E56-6BF7-414D-BADA-3344038822C2}" type="presParOf" srcId="{BE852973-69F5-4F95-B87D-056CBA07E702}" destId="{C6A4CE82-03E5-406F-BD9B-E0751D442318}" srcOrd="0" destOrd="0" presId="urn:microsoft.com/office/officeart/2005/8/layout/chevron2"/>
    <dgm:cxn modelId="{855974B2-B0D0-4209-91EB-CE465182B890}" type="presParOf" srcId="{BE852973-69F5-4F95-B87D-056CBA07E702}" destId="{19C0E87F-5D9E-42F5-8CFF-82468DDCD8F6}" srcOrd="1" destOrd="0" presId="urn:microsoft.com/office/officeart/2005/8/layout/chevron2"/>
    <dgm:cxn modelId="{264DE549-A17D-441C-A7B8-9FBDEDFDEC13}" type="presParOf" srcId="{2BA327AF-AB99-4423-99DC-5386F42E5629}" destId="{7EFD4E67-E4E2-48FA-9E69-E53A567DE66C}" srcOrd="1" destOrd="0" presId="urn:microsoft.com/office/officeart/2005/8/layout/chevron2"/>
    <dgm:cxn modelId="{BAAB8271-A47E-4739-97E4-4F9FF1B30A2C}" type="presParOf" srcId="{2BA327AF-AB99-4423-99DC-5386F42E5629}" destId="{F3FE07EF-6EBC-46FD-94BC-B17909534B28}" srcOrd="2" destOrd="0" presId="urn:microsoft.com/office/officeart/2005/8/layout/chevron2"/>
    <dgm:cxn modelId="{EC003B43-F5D3-4A71-B531-E04909BCCA79}" type="presParOf" srcId="{F3FE07EF-6EBC-46FD-94BC-B17909534B28}" destId="{1CD74995-F3D2-4446-8E4D-072C8E4C6614}" srcOrd="0" destOrd="0" presId="urn:microsoft.com/office/officeart/2005/8/layout/chevron2"/>
    <dgm:cxn modelId="{7DACD8AB-403C-4314-9186-5421D0793C57}" type="presParOf" srcId="{F3FE07EF-6EBC-46FD-94BC-B17909534B28}" destId="{9616E741-CBB3-4FA1-B9F5-B6F0EFF4148F}" srcOrd="1" destOrd="0" presId="urn:microsoft.com/office/officeart/2005/8/layout/chevron2"/>
    <dgm:cxn modelId="{046A8823-0613-4CA1-9C09-1532B84C7AAB}" type="presParOf" srcId="{2BA327AF-AB99-4423-99DC-5386F42E5629}" destId="{9587E498-40D3-47BF-AD65-E4F5C717B49F}" srcOrd="3" destOrd="0" presId="urn:microsoft.com/office/officeart/2005/8/layout/chevron2"/>
    <dgm:cxn modelId="{992B2BA2-9FEE-4328-8413-4EDD5FFDAB4B}" type="presParOf" srcId="{2BA327AF-AB99-4423-99DC-5386F42E5629}" destId="{0FE56472-6CB0-4EFC-AC34-A1AA1031E4EE}" srcOrd="4" destOrd="0" presId="urn:microsoft.com/office/officeart/2005/8/layout/chevron2"/>
    <dgm:cxn modelId="{10FE6142-F582-404D-87AB-71A9D63BEAFE}" type="presParOf" srcId="{0FE56472-6CB0-4EFC-AC34-A1AA1031E4EE}" destId="{5302AADE-DC34-4FD6-AADC-F681353AA71E}" srcOrd="0" destOrd="0" presId="urn:microsoft.com/office/officeart/2005/8/layout/chevron2"/>
    <dgm:cxn modelId="{94028B9C-D0D3-4C6D-8C42-FCDA148F37E7}" type="presParOf" srcId="{0FE56472-6CB0-4EFC-AC34-A1AA1031E4EE}" destId="{B5697D2F-A44E-4D45-878E-B26730ED87FB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5B85AF-F361-41AC-BC64-9EF0147F842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555E8F-96EB-42B4-B70F-CE115C176693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Ведут неподвижный образ жизни</a:t>
          </a:r>
          <a:endParaRPr lang="ru-RU" dirty="0"/>
        </a:p>
      </dgm:t>
    </dgm:pt>
    <dgm:pt modelId="{24E15457-07AE-4794-87EC-9F0081A9A6FB}" type="parTrans" cxnId="{FA7BD98D-6F7E-47A3-B29E-0393C73058BC}">
      <dgm:prSet/>
      <dgm:spPr/>
      <dgm:t>
        <a:bodyPr/>
        <a:lstStyle/>
        <a:p>
          <a:endParaRPr lang="ru-RU"/>
        </a:p>
      </dgm:t>
    </dgm:pt>
    <dgm:pt modelId="{B942971B-81E0-46EF-A526-549FB2811F53}" type="sibTrans" cxnId="{FA7BD98D-6F7E-47A3-B29E-0393C73058BC}">
      <dgm:prSet/>
      <dgm:spPr/>
      <dgm:t>
        <a:bodyPr/>
        <a:lstStyle/>
        <a:p>
          <a:endParaRPr lang="ru-RU"/>
        </a:p>
      </dgm:t>
    </dgm:pt>
    <dgm:pt modelId="{DBFC635E-E102-47CB-B2A6-5321F84E0AA2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dirty="0" smtClean="0"/>
            <a:t>Ведут неподвижный образ жизни, прикрепляясь корнями к земле.</a:t>
          </a:r>
          <a:endParaRPr lang="ru-RU" dirty="0"/>
        </a:p>
      </dgm:t>
    </dgm:pt>
    <dgm:pt modelId="{AAD951AA-C60A-40A6-99F2-490528D4D0DF}" type="parTrans" cxnId="{0106D154-8079-4FEB-B4CC-530779D84088}">
      <dgm:prSet/>
      <dgm:spPr/>
      <dgm:t>
        <a:bodyPr/>
        <a:lstStyle/>
        <a:p>
          <a:endParaRPr lang="ru-RU"/>
        </a:p>
      </dgm:t>
    </dgm:pt>
    <dgm:pt modelId="{D812ABF9-90EA-42D2-9443-DC616FB014A7}" type="sibTrans" cxnId="{0106D154-8079-4FEB-B4CC-530779D84088}">
      <dgm:prSet/>
      <dgm:spPr/>
      <dgm:t>
        <a:bodyPr/>
        <a:lstStyle/>
        <a:p>
          <a:endParaRPr lang="ru-RU"/>
        </a:p>
      </dgm:t>
    </dgm:pt>
    <dgm:pt modelId="{74F34AED-668B-4059-8A34-136C054E7AB4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Питаются только днем, когда светит солнышко.</a:t>
          </a:r>
          <a:endParaRPr lang="ru-RU" dirty="0"/>
        </a:p>
      </dgm:t>
    </dgm:pt>
    <dgm:pt modelId="{B2FDFAA5-61E1-43DF-AF1A-6F936ECE1816}" type="parTrans" cxnId="{0845D6E6-7707-4037-A652-8EAB421075A2}">
      <dgm:prSet/>
      <dgm:spPr/>
      <dgm:t>
        <a:bodyPr/>
        <a:lstStyle/>
        <a:p>
          <a:endParaRPr lang="ru-RU"/>
        </a:p>
      </dgm:t>
    </dgm:pt>
    <dgm:pt modelId="{E904B91D-F8DA-401A-808C-3E583BAA2E66}" type="sibTrans" cxnId="{0845D6E6-7707-4037-A652-8EAB421075A2}">
      <dgm:prSet/>
      <dgm:spPr/>
      <dgm:t>
        <a:bodyPr/>
        <a:lstStyle/>
        <a:p>
          <a:endParaRPr lang="ru-RU"/>
        </a:p>
      </dgm:t>
    </dgm:pt>
    <dgm:pt modelId="{DA375D88-253E-40C9-A804-6B6BF91833A6}">
      <dgm:prSet phldrT="[Текст]"/>
      <dgm:spPr/>
      <dgm:t>
        <a:bodyPr/>
        <a:lstStyle/>
        <a:p>
          <a:r>
            <a:rPr lang="ru-RU" dirty="0" smtClean="0"/>
            <a:t>Питаются только днем, когда светит солнышко</a:t>
          </a:r>
          <a:endParaRPr lang="ru-RU" dirty="0"/>
        </a:p>
      </dgm:t>
    </dgm:pt>
    <dgm:pt modelId="{44DD4DDF-8924-4121-86BD-B6CEDFD7C2BC}" type="parTrans" cxnId="{A431E042-75A0-486B-B3CC-DE7E139CF94C}">
      <dgm:prSet/>
      <dgm:spPr/>
      <dgm:t>
        <a:bodyPr/>
        <a:lstStyle/>
        <a:p>
          <a:endParaRPr lang="ru-RU"/>
        </a:p>
      </dgm:t>
    </dgm:pt>
    <dgm:pt modelId="{1D0D6D6E-DED6-4FF6-81CB-1FD53256DC8B}" type="sibTrans" cxnId="{A431E042-75A0-486B-B3CC-DE7E139CF94C}">
      <dgm:prSet/>
      <dgm:spPr/>
      <dgm:t>
        <a:bodyPr/>
        <a:lstStyle/>
        <a:p>
          <a:endParaRPr lang="ru-RU"/>
        </a:p>
      </dgm:t>
    </dgm:pt>
    <dgm:pt modelId="{F10A530C-DCF4-47A4-A4F4-0AEA9A77254A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Не могут издавать звуков, не видят, не  слышат.</a:t>
          </a:r>
          <a:endParaRPr lang="ru-RU" dirty="0"/>
        </a:p>
      </dgm:t>
    </dgm:pt>
    <dgm:pt modelId="{1F1F2EE8-ECFD-495A-AFD6-1CB93239B4E5}" type="parTrans" cxnId="{6E02989C-9F50-4A7C-ADF7-3DBE51C3B983}">
      <dgm:prSet/>
      <dgm:spPr/>
      <dgm:t>
        <a:bodyPr/>
        <a:lstStyle/>
        <a:p>
          <a:endParaRPr lang="ru-RU"/>
        </a:p>
      </dgm:t>
    </dgm:pt>
    <dgm:pt modelId="{B03C7549-906B-48FE-A3B7-BB916B99BA38}" type="sibTrans" cxnId="{6E02989C-9F50-4A7C-ADF7-3DBE51C3B983}">
      <dgm:prSet/>
      <dgm:spPr/>
      <dgm:t>
        <a:bodyPr/>
        <a:lstStyle/>
        <a:p>
          <a:endParaRPr lang="ru-RU"/>
        </a:p>
      </dgm:t>
    </dgm:pt>
    <dgm:pt modelId="{797D16CD-0E98-4772-8D3D-6F4516DBB4AB}">
      <dgm:prSet phldrT="[Текст]"/>
      <dgm:spPr/>
      <dgm:t>
        <a:bodyPr/>
        <a:lstStyle/>
        <a:p>
          <a:r>
            <a:rPr lang="ru-RU" dirty="0" smtClean="0"/>
            <a:t>Не могут издавать звуков, не видят, не слышат.</a:t>
          </a:r>
          <a:endParaRPr lang="ru-RU" dirty="0"/>
        </a:p>
      </dgm:t>
    </dgm:pt>
    <dgm:pt modelId="{7AEB5244-D048-421F-B0EC-B9C41EAB7E70}" type="parTrans" cxnId="{D1F74D4E-9A1E-49A6-B79E-C2AEA726F433}">
      <dgm:prSet/>
      <dgm:spPr/>
      <dgm:t>
        <a:bodyPr/>
        <a:lstStyle/>
        <a:p>
          <a:endParaRPr lang="ru-RU"/>
        </a:p>
      </dgm:t>
    </dgm:pt>
    <dgm:pt modelId="{1B4A8CC4-9B5A-4723-8816-DC4AD8B027CB}" type="sibTrans" cxnId="{D1F74D4E-9A1E-49A6-B79E-C2AEA726F433}">
      <dgm:prSet/>
      <dgm:spPr/>
      <dgm:t>
        <a:bodyPr/>
        <a:lstStyle/>
        <a:p>
          <a:endParaRPr lang="ru-RU"/>
        </a:p>
      </dgm:t>
    </dgm:pt>
    <dgm:pt modelId="{DB2D98B4-6659-436C-B543-600EC7A149C9}" type="pres">
      <dgm:prSet presAssocID="{D75B85AF-F361-41AC-BC64-9EF0147F842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841550-95EF-4A3A-B0AD-B0BEA62A3096}" type="pres">
      <dgm:prSet presAssocID="{90555E8F-96EB-42B4-B70F-CE115C176693}" presName="composite" presStyleCnt="0"/>
      <dgm:spPr/>
    </dgm:pt>
    <dgm:pt modelId="{F34A3196-1FB6-4F3F-8011-57B79E141941}" type="pres">
      <dgm:prSet presAssocID="{90555E8F-96EB-42B4-B70F-CE115C17669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16758-D8E8-485F-9822-EF9956775202}" type="pres">
      <dgm:prSet presAssocID="{90555E8F-96EB-42B4-B70F-CE115C17669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89EB57-64DB-434E-A06F-A1CB253EB5C9}" type="pres">
      <dgm:prSet presAssocID="{B942971B-81E0-46EF-A526-549FB2811F53}" presName="sp" presStyleCnt="0"/>
      <dgm:spPr/>
    </dgm:pt>
    <dgm:pt modelId="{1B6640A8-17F0-4790-BBFF-B364F5167F0E}" type="pres">
      <dgm:prSet presAssocID="{74F34AED-668B-4059-8A34-136C054E7AB4}" presName="composite" presStyleCnt="0"/>
      <dgm:spPr/>
    </dgm:pt>
    <dgm:pt modelId="{4A6DBE31-523B-4F54-94F5-29D271BDB217}" type="pres">
      <dgm:prSet presAssocID="{74F34AED-668B-4059-8A34-136C054E7AB4}" presName="parentText" presStyleLbl="alignNode1" presStyleIdx="1" presStyleCnt="3" custLinFactNeighborX="0" custLinFactNeighborY="-3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7FC83-8093-4E8E-B4C0-FD69CABA4BBC}" type="pres">
      <dgm:prSet presAssocID="{74F34AED-668B-4059-8A34-136C054E7AB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786A12-3568-4B90-B6B4-0BF204A6AE5F}" type="pres">
      <dgm:prSet presAssocID="{E904B91D-F8DA-401A-808C-3E583BAA2E66}" presName="sp" presStyleCnt="0"/>
      <dgm:spPr/>
    </dgm:pt>
    <dgm:pt modelId="{8D462E8F-6021-4C5A-B326-A82160DC588C}" type="pres">
      <dgm:prSet presAssocID="{F10A530C-DCF4-47A4-A4F4-0AEA9A77254A}" presName="composite" presStyleCnt="0"/>
      <dgm:spPr/>
    </dgm:pt>
    <dgm:pt modelId="{4473CC64-3FF7-470A-AB71-11423C0DAB33}" type="pres">
      <dgm:prSet presAssocID="{F10A530C-DCF4-47A4-A4F4-0AEA9A77254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AE13E-7199-4723-8D9B-71C361D1A910}" type="pres">
      <dgm:prSet presAssocID="{F10A530C-DCF4-47A4-A4F4-0AEA9A77254A}" presName="descendantText" presStyleLbl="alignAcc1" presStyleIdx="2" presStyleCnt="3" custLinFactNeighborX="21028" custLinFactNeighborY="3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B1CF56-4AFE-4405-9E66-DA7C1A7298BC}" type="presOf" srcId="{DBFC635E-E102-47CB-B2A6-5321F84E0AA2}" destId="{84316758-D8E8-485F-9822-EF9956775202}" srcOrd="0" destOrd="0" presId="urn:microsoft.com/office/officeart/2005/8/layout/chevron2"/>
    <dgm:cxn modelId="{FA7BD98D-6F7E-47A3-B29E-0393C73058BC}" srcId="{D75B85AF-F361-41AC-BC64-9EF0147F8424}" destId="{90555E8F-96EB-42B4-B70F-CE115C176693}" srcOrd="0" destOrd="0" parTransId="{24E15457-07AE-4794-87EC-9F0081A9A6FB}" sibTransId="{B942971B-81E0-46EF-A526-549FB2811F53}"/>
    <dgm:cxn modelId="{CD8632C4-456D-4EA0-9BAF-0323A074EB94}" type="presOf" srcId="{DA375D88-253E-40C9-A804-6B6BF91833A6}" destId="{7667FC83-8093-4E8E-B4C0-FD69CABA4BBC}" srcOrd="0" destOrd="0" presId="urn:microsoft.com/office/officeart/2005/8/layout/chevron2"/>
    <dgm:cxn modelId="{5516D8C6-6AA3-442D-A0F3-4F326945CE92}" type="presOf" srcId="{F10A530C-DCF4-47A4-A4F4-0AEA9A77254A}" destId="{4473CC64-3FF7-470A-AB71-11423C0DAB33}" srcOrd="0" destOrd="0" presId="urn:microsoft.com/office/officeart/2005/8/layout/chevron2"/>
    <dgm:cxn modelId="{883454ED-2924-4DBF-94AE-9D17AD9CF548}" type="presOf" srcId="{90555E8F-96EB-42B4-B70F-CE115C176693}" destId="{F34A3196-1FB6-4F3F-8011-57B79E141941}" srcOrd="0" destOrd="0" presId="urn:microsoft.com/office/officeart/2005/8/layout/chevron2"/>
    <dgm:cxn modelId="{0845D6E6-7707-4037-A652-8EAB421075A2}" srcId="{D75B85AF-F361-41AC-BC64-9EF0147F8424}" destId="{74F34AED-668B-4059-8A34-136C054E7AB4}" srcOrd="1" destOrd="0" parTransId="{B2FDFAA5-61E1-43DF-AF1A-6F936ECE1816}" sibTransId="{E904B91D-F8DA-401A-808C-3E583BAA2E66}"/>
    <dgm:cxn modelId="{E44A7C0D-4206-400A-8DF8-C5BA5F0C9BE7}" type="presOf" srcId="{D75B85AF-F361-41AC-BC64-9EF0147F8424}" destId="{DB2D98B4-6659-436C-B543-600EC7A149C9}" srcOrd="0" destOrd="0" presId="urn:microsoft.com/office/officeart/2005/8/layout/chevron2"/>
    <dgm:cxn modelId="{D1F74D4E-9A1E-49A6-B79E-C2AEA726F433}" srcId="{F10A530C-DCF4-47A4-A4F4-0AEA9A77254A}" destId="{797D16CD-0E98-4772-8D3D-6F4516DBB4AB}" srcOrd="0" destOrd="0" parTransId="{7AEB5244-D048-421F-B0EC-B9C41EAB7E70}" sibTransId="{1B4A8CC4-9B5A-4723-8816-DC4AD8B027CB}"/>
    <dgm:cxn modelId="{0106D154-8079-4FEB-B4CC-530779D84088}" srcId="{90555E8F-96EB-42B4-B70F-CE115C176693}" destId="{DBFC635E-E102-47CB-B2A6-5321F84E0AA2}" srcOrd="0" destOrd="0" parTransId="{AAD951AA-C60A-40A6-99F2-490528D4D0DF}" sibTransId="{D812ABF9-90EA-42D2-9443-DC616FB014A7}"/>
    <dgm:cxn modelId="{6E02989C-9F50-4A7C-ADF7-3DBE51C3B983}" srcId="{D75B85AF-F361-41AC-BC64-9EF0147F8424}" destId="{F10A530C-DCF4-47A4-A4F4-0AEA9A77254A}" srcOrd="2" destOrd="0" parTransId="{1F1F2EE8-ECFD-495A-AFD6-1CB93239B4E5}" sibTransId="{B03C7549-906B-48FE-A3B7-BB916B99BA38}"/>
    <dgm:cxn modelId="{A431E042-75A0-486B-B3CC-DE7E139CF94C}" srcId="{74F34AED-668B-4059-8A34-136C054E7AB4}" destId="{DA375D88-253E-40C9-A804-6B6BF91833A6}" srcOrd="0" destOrd="0" parTransId="{44DD4DDF-8924-4121-86BD-B6CEDFD7C2BC}" sibTransId="{1D0D6D6E-DED6-4FF6-81CB-1FD53256DC8B}"/>
    <dgm:cxn modelId="{49BE266F-8762-452C-825F-576BB197C691}" type="presOf" srcId="{74F34AED-668B-4059-8A34-136C054E7AB4}" destId="{4A6DBE31-523B-4F54-94F5-29D271BDB217}" srcOrd="0" destOrd="0" presId="urn:microsoft.com/office/officeart/2005/8/layout/chevron2"/>
    <dgm:cxn modelId="{82C2C7C1-D253-4D55-8976-4004DA369248}" type="presOf" srcId="{797D16CD-0E98-4772-8D3D-6F4516DBB4AB}" destId="{F51AE13E-7199-4723-8D9B-71C361D1A910}" srcOrd="0" destOrd="0" presId="urn:microsoft.com/office/officeart/2005/8/layout/chevron2"/>
    <dgm:cxn modelId="{330DB2CF-C87A-4BD5-9EBD-E343CA0FA18E}" type="presParOf" srcId="{DB2D98B4-6659-436C-B543-600EC7A149C9}" destId="{26841550-95EF-4A3A-B0AD-B0BEA62A3096}" srcOrd="0" destOrd="0" presId="urn:microsoft.com/office/officeart/2005/8/layout/chevron2"/>
    <dgm:cxn modelId="{ADB3813B-3131-41AF-989C-0BC1093478DF}" type="presParOf" srcId="{26841550-95EF-4A3A-B0AD-B0BEA62A3096}" destId="{F34A3196-1FB6-4F3F-8011-57B79E141941}" srcOrd="0" destOrd="0" presId="urn:microsoft.com/office/officeart/2005/8/layout/chevron2"/>
    <dgm:cxn modelId="{9D400EB3-5A2F-472F-912B-8381D8AAA3C9}" type="presParOf" srcId="{26841550-95EF-4A3A-B0AD-B0BEA62A3096}" destId="{84316758-D8E8-485F-9822-EF9956775202}" srcOrd="1" destOrd="0" presId="urn:microsoft.com/office/officeart/2005/8/layout/chevron2"/>
    <dgm:cxn modelId="{EE07F691-0755-47FB-A16F-291143271205}" type="presParOf" srcId="{DB2D98B4-6659-436C-B543-600EC7A149C9}" destId="{6A89EB57-64DB-434E-A06F-A1CB253EB5C9}" srcOrd="1" destOrd="0" presId="urn:microsoft.com/office/officeart/2005/8/layout/chevron2"/>
    <dgm:cxn modelId="{801B0BC1-04BB-4479-89AA-586E38A41B1F}" type="presParOf" srcId="{DB2D98B4-6659-436C-B543-600EC7A149C9}" destId="{1B6640A8-17F0-4790-BBFF-B364F5167F0E}" srcOrd="2" destOrd="0" presId="urn:microsoft.com/office/officeart/2005/8/layout/chevron2"/>
    <dgm:cxn modelId="{2DDEA947-43ED-479E-9344-A4EA73838E4C}" type="presParOf" srcId="{1B6640A8-17F0-4790-BBFF-B364F5167F0E}" destId="{4A6DBE31-523B-4F54-94F5-29D271BDB217}" srcOrd="0" destOrd="0" presId="urn:microsoft.com/office/officeart/2005/8/layout/chevron2"/>
    <dgm:cxn modelId="{7B130DF3-F2CC-490F-B5D8-F86E12DB1614}" type="presParOf" srcId="{1B6640A8-17F0-4790-BBFF-B364F5167F0E}" destId="{7667FC83-8093-4E8E-B4C0-FD69CABA4BBC}" srcOrd="1" destOrd="0" presId="urn:microsoft.com/office/officeart/2005/8/layout/chevron2"/>
    <dgm:cxn modelId="{CF49B396-D153-4CCD-92F6-F97500CFF03B}" type="presParOf" srcId="{DB2D98B4-6659-436C-B543-600EC7A149C9}" destId="{1D786A12-3568-4B90-B6B4-0BF204A6AE5F}" srcOrd="3" destOrd="0" presId="urn:microsoft.com/office/officeart/2005/8/layout/chevron2"/>
    <dgm:cxn modelId="{ED1EF4CF-D30F-4A84-ADB0-697D35168EA3}" type="presParOf" srcId="{DB2D98B4-6659-436C-B543-600EC7A149C9}" destId="{8D462E8F-6021-4C5A-B326-A82160DC588C}" srcOrd="4" destOrd="0" presId="urn:microsoft.com/office/officeart/2005/8/layout/chevron2"/>
    <dgm:cxn modelId="{23BAB9A6-713F-44E9-81D2-3D87562E9676}" type="presParOf" srcId="{8D462E8F-6021-4C5A-B326-A82160DC588C}" destId="{4473CC64-3FF7-470A-AB71-11423C0DAB33}" srcOrd="0" destOrd="0" presId="urn:microsoft.com/office/officeart/2005/8/layout/chevron2"/>
    <dgm:cxn modelId="{BCE2C18F-1E21-47E0-8013-C375F8FB23C2}" type="presParOf" srcId="{8D462E8F-6021-4C5A-B326-A82160DC588C}" destId="{F51AE13E-7199-4723-8D9B-71C361D1A910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09E7C-7B3D-488B-9D02-787EF4E7E61F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6566C-0B97-4859-B094-AB3F3C875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6566C-0B97-4859-B094-AB3F3C875F7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3">
            <a:alphaModFix amt="5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78;&#1080;&#1079;&#1085;&#1100;%20&#1083;&#1077;&#1089;&#1072;%20&#1086;&#1090;&#1082;&#1088;.%20&#1091;&#1088;&#1086;&#1082;\2.wma" TargetMode="Externa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0.jpeg"/><Relationship Id="rId1" Type="http://schemas.openxmlformats.org/officeDocument/2006/relationships/audio" Target="file:///D:\&#1078;&#1080;&#1079;&#1085;&#1100;%20&#1083;&#1077;&#1089;&#1072;%20&#1086;&#1090;&#1082;&#1088;.%20&#1091;&#1088;&#1086;&#1082;\2.wma" TargetMode="Externa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19" Type="http://schemas.openxmlformats.org/officeDocument/2006/relationships/image" Target="../media/image23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23  апреля.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Тема урока: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500306"/>
            <a:ext cx="6400800" cy="17526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Животные леса.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928670"/>
            <a:ext cx="8258204" cy="321471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</a:rPr>
              <a:t>Наука, которая занимается изучением животных, называется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84" y="3786190"/>
            <a:ext cx="42210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ЗООЛОГИЕЙ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Игра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B050"/>
                </a:solidFill>
              </a:rPr>
              <a:t>«Отгадай, кто я?»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" name="Содержимое 5" descr="белка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571612"/>
            <a:ext cx="5214974" cy="507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857884" y="2000240"/>
            <a:ext cx="1592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БЕЛКА</a:t>
            </a:r>
            <a:endParaRPr lang="ru-RU" sz="4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заяц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357166"/>
            <a:ext cx="6215106" cy="5214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357554" y="5643578"/>
            <a:ext cx="2643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B050"/>
                </a:solidFill>
              </a:rPr>
              <a:t>заяц</a:t>
            </a:r>
            <a:endParaRPr lang="ru-RU" sz="6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B57E41"/>
                </a:solidFill>
              </a:rPr>
              <a:t>Медведь</a:t>
            </a:r>
            <a:endParaRPr lang="ru-RU" sz="5400" dirty="0">
              <a:solidFill>
                <a:srgbClr val="B57E41"/>
              </a:solidFill>
            </a:endParaRPr>
          </a:p>
        </p:txBody>
      </p:sp>
      <p:pic>
        <p:nvPicPr>
          <p:cNvPr id="4" name="Содержимое 3" descr="104551_prev_4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571612"/>
            <a:ext cx="7000923" cy="492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5" descr="заяц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488"/>
            <a:ext cx="3000396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Как назвать всех этих животных одним словом?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" name="Содержимое 5" descr="белка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72198" y="1500174"/>
            <a:ext cx="3214678" cy="3500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3" descr="104551_prev_4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3071786"/>
            <a:ext cx="4357686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357554" y="1785926"/>
            <a:ext cx="22333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ЗВЕРИ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8177a16743ccdf83a13e62875ae1c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3571836" y="0"/>
            <a:ext cx="5572164" cy="3857652"/>
          </a:xfrm>
        </p:spPr>
      </p:pic>
      <p:pic>
        <p:nvPicPr>
          <p:cNvPr id="5" name="Содержимое 3" descr="вол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928934"/>
            <a:ext cx="5143503" cy="39290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86" y="1214422"/>
            <a:ext cx="16232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>
                    <a:lumMod val="65000"/>
                  </a:schemeClr>
                </a:solidFill>
              </a:rPr>
              <a:t>ВОЛК</a:t>
            </a:r>
            <a:endParaRPr lang="ru-RU" sz="4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ost-19-119592910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6248" y="0"/>
            <a:ext cx="4714876" cy="3714752"/>
          </a:xfrm>
        </p:spPr>
      </p:pic>
      <p:pic>
        <p:nvPicPr>
          <p:cNvPr id="9" name="Содержимое 8" descr="1184363601_das7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2500306"/>
            <a:ext cx="4786314" cy="4357694"/>
          </a:xfrm>
        </p:spPr>
      </p:pic>
      <p:sp>
        <p:nvSpPr>
          <p:cNvPr id="10" name="TextBox 9"/>
          <p:cNvSpPr txBox="1"/>
          <p:nvPr/>
        </p:nvSpPr>
        <p:spPr>
          <a:xfrm>
            <a:off x="5357818" y="4857760"/>
            <a:ext cx="3000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     ЛИСА </a:t>
            </a:r>
          </a:p>
          <a:p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   на охоте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357166"/>
            <a:ext cx="3114668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Вывод: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500174"/>
            <a:ext cx="4043362" cy="5143536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Звери</a:t>
            </a:r>
            <a:r>
              <a:rPr lang="ru-RU" sz="4400" dirty="0" smtClean="0">
                <a:solidFill>
                  <a:srgbClr val="00B050"/>
                </a:solidFill>
              </a:rPr>
              <a:t> –</a:t>
            </a:r>
          </a:p>
          <a:p>
            <a:pPr>
              <a:buNone/>
            </a:pPr>
            <a:r>
              <a:rPr lang="ru-RU" sz="4400" dirty="0" smtClean="0">
                <a:solidFill>
                  <a:srgbClr val="00B050"/>
                </a:solidFill>
              </a:rPr>
              <a:t>  это животные тело которых покрыто </a:t>
            </a:r>
            <a:r>
              <a:rPr lang="ru-RU" sz="4400" dirty="0" smtClean="0">
                <a:solidFill>
                  <a:srgbClr val="C00000"/>
                </a:solidFill>
              </a:rPr>
              <a:t>шерстью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6" descr="thum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29124" cy="68580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dsc_577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643438" cy="414338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8" y="1600201"/>
            <a:ext cx="3686172" cy="971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    </a:t>
            </a:r>
            <a:r>
              <a:rPr lang="ru-RU" sz="4000" dirty="0" smtClean="0">
                <a:solidFill>
                  <a:srgbClr val="C00000"/>
                </a:solidFill>
              </a:rPr>
              <a:t>Дятел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10" name="Содержимое 4" descr="dyatel_grey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2857496"/>
            <a:ext cx="4929190" cy="40005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scf474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7290" y="142852"/>
            <a:ext cx="6357950" cy="514353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71802" y="5572140"/>
            <a:ext cx="3543296" cy="97154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Ворона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Задачи урока: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Познакомить учащихся с животным миром леса;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Знать по 5 представителей трех групп: звери, птицы, насекомые; их внешние признаки;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Научить учащихся определять группу животного по имеющимся признакам.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3712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643438" cy="3643314"/>
          </a:xfrm>
        </p:spPr>
      </p:pic>
      <p:pic>
        <p:nvPicPr>
          <p:cNvPr id="6" name="Содержимое 4" descr="сова89.bmp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190" y="357166"/>
            <a:ext cx="3929090" cy="5357826"/>
          </a:xfrm>
        </p:spPr>
      </p:pic>
      <p:pic>
        <p:nvPicPr>
          <p:cNvPr id="7" name="Содержимое 6" descr="совят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86190"/>
            <a:ext cx="4643438" cy="30718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43636" y="5786454"/>
            <a:ext cx="1369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СОВА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сова89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572000" cy="3667578"/>
          </a:xfrm>
        </p:spPr>
      </p:pic>
      <p:pic>
        <p:nvPicPr>
          <p:cNvPr id="10" name="Содержимое 9" descr="сова6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190" y="3286124"/>
            <a:ext cx="4038600" cy="3357586"/>
          </a:xfrm>
        </p:spPr>
      </p:pic>
      <p:sp>
        <p:nvSpPr>
          <p:cNvPr id="11" name="TextBox 10"/>
          <p:cNvSpPr txBox="1"/>
          <p:nvPr/>
        </p:nvSpPr>
        <p:spPr>
          <a:xfrm>
            <a:off x="1571604" y="4643446"/>
            <a:ext cx="13593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solidFill>
                  <a:srgbClr val="C00000"/>
                </a:solidFill>
              </a:rPr>
              <a:t>СОВА</a:t>
            </a:r>
            <a:endParaRPr lang="ru-RU" sz="40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822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357166"/>
            <a:ext cx="4357718" cy="5054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Содержимое 9" descr="78170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357166"/>
            <a:ext cx="4286248" cy="521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857620" y="5715016"/>
            <a:ext cx="1345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rgbClr val="C00000"/>
                </a:solidFill>
              </a:rPr>
              <a:t>ОРЕЛ</a:t>
            </a:r>
            <a:endParaRPr lang="ru-RU" sz="40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сой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876" y="0"/>
            <a:ext cx="4071934" cy="3500463"/>
          </a:xfrm>
        </p:spPr>
      </p:pic>
      <p:pic>
        <p:nvPicPr>
          <p:cNvPr id="10" name="Содержимое 3" descr="соро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0"/>
            <a:ext cx="4143404" cy="3500463"/>
          </a:xfrm>
          <a:prstGeom prst="rect">
            <a:avLst/>
          </a:prstGeom>
        </p:spPr>
      </p:pic>
      <p:pic>
        <p:nvPicPr>
          <p:cNvPr id="11" name="Содержимое 7" descr="13712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3643314"/>
            <a:ext cx="4357718" cy="32146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57752" y="4000504"/>
            <a:ext cx="3406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Как назвать этих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 животных 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одним словом?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274638"/>
            <a:ext cx="3614734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Вывод: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429256" y="1357298"/>
            <a:ext cx="3328982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   Птицы – животные, тело которых покрыто перьями, и они имеют крылья.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10" name="Содержимое 3" descr="ястре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714356"/>
            <a:ext cx="5214941" cy="52871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ж-олен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357158" y="5357826"/>
            <a:ext cx="1928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ЖУК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slide0006_image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5143504" cy="3929066"/>
          </a:xfrm>
          <a:prstGeom prst="rect">
            <a:avLst/>
          </a:prstGeom>
        </p:spPr>
      </p:pic>
      <p:pic>
        <p:nvPicPr>
          <p:cNvPr id="6" name="Содержимое 5" descr="d58bc31a0fc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71934" y="3040118"/>
            <a:ext cx="5072066" cy="3817882"/>
          </a:xfrm>
        </p:spPr>
      </p:pic>
      <p:sp>
        <p:nvSpPr>
          <p:cNvPr id="9" name="TextBox 8"/>
          <p:cNvSpPr txBox="1"/>
          <p:nvPr/>
        </p:nvSpPr>
        <p:spPr>
          <a:xfrm>
            <a:off x="642910" y="4786322"/>
            <a:ext cx="2287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solidFill>
                  <a:srgbClr val="C00000"/>
                </a:solidFill>
              </a:rPr>
              <a:t>МУРАВЕЙ</a:t>
            </a:r>
            <a:endParaRPr lang="ru-RU" sz="40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2458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42852"/>
            <a:ext cx="6215074" cy="4857760"/>
          </a:xfrm>
        </p:spPr>
      </p:pic>
      <p:sp>
        <p:nvSpPr>
          <p:cNvPr id="7" name="TextBox 6"/>
          <p:cNvSpPr txBox="1"/>
          <p:nvPr/>
        </p:nvSpPr>
        <p:spPr>
          <a:xfrm>
            <a:off x="6143636" y="5500702"/>
            <a:ext cx="2510015" cy="7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БАБОЧКА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66536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0"/>
            <a:ext cx="6786610" cy="5214950"/>
          </a:xfrm>
        </p:spPr>
      </p:pic>
      <p:sp>
        <p:nvSpPr>
          <p:cNvPr id="5" name="TextBox 4"/>
          <p:cNvSpPr txBox="1"/>
          <p:nvPr/>
        </p:nvSpPr>
        <p:spPr>
          <a:xfrm>
            <a:off x="2000232" y="5643578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БАБОЧКА-КАПУСТНИЦА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09495871_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3438" y="0"/>
            <a:ext cx="4500562" cy="3786214"/>
          </a:xfrm>
        </p:spPr>
      </p:pic>
      <p:pic>
        <p:nvPicPr>
          <p:cNvPr id="5" name="Содержимое 3" descr="1220682634_babochki0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929190" cy="3571876"/>
          </a:xfrm>
          <a:prstGeom prst="rect">
            <a:avLst/>
          </a:prstGeom>
        </p:spPr>
      </p:pic>
      <p:pic>
        <p:nvPicPr>
          <p:cNvPr id="6" name="Содержимое 5" descr="Nasekomie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3429001"/>
            <a:ext cx="4357686" cy="3429000"/>
          </a:xfrm>
          <a:prstGeom prst="rect">
            <a:avLst/>
          </a:prstGeom>
        </p:spPr>
      </p:pic>
      <p:pic>
        <p:nvPicPr>
          <p:cNvPr id="7" name="Содержимое 7" descr="IMG_35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0" y="3571876"/>
            <a:ext cx="4786314" cy="32861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e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Как называется эта группа животных?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928794" y="2143116"/>
            <a:ext cx="4929222" cy="2000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>
                <a:solidFill>
                  <a:srgbClr val="00B050"/>
                </a:solidFill>
              </a:rPr>
              <a:t>  НАСЕКОМЫЕ</a:t>
            </a:r>
            <a:endParaRPr lang="ru-RU" sz="6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асе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215074" cy="6858000"/>
          </a:xfrm>
        </p:spPr>
      </p:pic>
      <p:sp>
        <p:nvSpPr>
          <p:cNvPr id="5" name="TextBox 4"/>
          <p:cNvSpPr txBox="1"/>
          <p:nvPr/>
        </p:nvSpPr>
        <p:spPr>
          <a:xfrm>
            <a:off x="6858016" y="2357430"/>
            <a:ext cx="2149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6 НОЖЕК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3000396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ВЫВОД: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solidFill>
                  <a:srgbClr val="C00000"/>
                </a:solidFill>
              </a:rPr>
              <a:t>   Насекомые – животные, у которых 6 ног (три пары) и еще могут быть крылья.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Сходство и различия животного и растительного мира.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4298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Чем животные отличаются от растений?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2928934"/>
            <a:ext cx="1548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Животные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3504" y="2857496"/>
            <a:ext cx="1368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Растения</a:t>
            </a:r>
            <a:endParaRPr lang="ru-RU" sz="2400" dirty="0">
              <a:solidFill>
                <a:srgbClr val="00B050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14282" y="3500438"/>
          <a:ext cx="3071834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5072066" y="3500438"/>
          <a:ext cx="3690942" cy="2746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Graphic spid="6" grpId="0">
        <p:bldAsOne/>
      </p:bldGraphic>
      <p:bldGraphic spid="7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Адаптация животных. Биологическая сказка.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мед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9383" y="2332037"/>
            <a:ext cx="6034617" cy="4525963"/>
          </a:xfrm>
        </p:spPr>
      </p:pic>
      <p:sp>
        <p:nvSpPr>
          <p:cNvPr id="5" name="TextBox 4"/>
          <p:cNvSpPr txBox="1"/>
          <p:nvPr/>
        </p:nvSpPr>
        <p:spPr>
          <a:xfrm rot="21071168">
            <a:off x="471068" y="1316493"/>
            <a:ext cx="4269625" cy="18158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Объявление</a:t>
            </a:r>
          </a:p>
          <a:p>
            <a:r>
              <a:rPr lang="ru-RU" sz="1600" dirty="0" smtClean="0"/>
              <a:t>Бюро добрых медвежьих  услуг</a:t>
            </a:r>
          </a:p>
          <a:p>
            <a:r>
              <a:rPr lang="ru-RU" sz="1600" dirty="0" smtClean="0"/>
              <a:t>Предлагает птице и зверью</a:t>
            </a:r>
          </a:p>
          <a:p>
            <a:r>
              <a:rPr lang="ru-RU" sz="1600" dirty="0" smtClean="0"/>
              <a:t>Менять свое жилье.</a:t>
            </a:r>
          </a:p>
          <a:p>
            <a:r>
              <a:rPr lang="ru-RU" sz="1600" dirty="0" smtClean="0"/>
              <a:t>Кому слишком жарко, кому слишком сыро, </a:t>
            </a:r>
          </a:p>
          <a:p>
            <a:r>
              <a:rPr lang="ru-RU" sz="1600" dirty="0" smtClean="0"/>
              <a:t>Бюро подыщет другую квартиру,</a:t>
            </a:r>
          </a:p>
          <a:p>
            <a:r>
              <a:rPr lang="ru-RU" sz="1600" dirty="0" smtClean="0"/>
              <a:t>Чтоб каждому жить удобнее было.</a:t>
            </a:r>
          </a:p>
        </p:txBody>
      </p:sp>
      <p:pic>
        <p:nvPicPr>
          <p:cNvPr id="8" name="Содержимое 3" descr="1009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42844" y="3571875"/>
            <a:ext cx="4714876" cy="3286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8кро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9383" y="2332037"/>
            <a:ext cx="6034617" cy="4525963"/>
          </a:xfrm>
        </p:spPr>
      </p:pic>
      <p:pic>
        <p:nvPicPr>
          <p:cNvPr id="7" name="Содержимое 3" descr="dsc_577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43306" cy="37147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белка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1934" y="1142984"/>
            <a:ext cx="5072066" cy="4668815"/>
          </a:xfrm>
        </p:spPr>
      </p:pic>
      <p:pic>
        <p:nvPicPr>
          <p:cNvPr id="7" name="Содержимое 3" descr="берлог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32"/>
            <a:ext cx="5072098" cy="54292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8кро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42852"/>
            <a:ext cx="6643734" cy="5268931"/>
          </a:xfrm>
        </p:spPr>
      </p:pic>
      <p:sp>
        <p:nvSpPr>
          <p:cNvPr id="7" name="TextBox 6"/>
          <p:cNvSpPr txBox="1"/>
          <p:nvPr/>
        </p:nvSpPr>
        <p:spPr>
          <a:xfrm>
            <a:off x="2714612" y="5786454"/>
            <a:ext cx="3512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Лучше к себе в норку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Почему же услуга оказалась «медвежья»?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portfolio_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71546"/>
            <a:ext cx="5214910" cy="5786454"/>
          </a:xfrm>
        </p:spPr>
      </p:pic>
      <p:sp>
        <p:nvSpPr>
          <p:cNvPr id="5" name="TextBox 4"/>
          <p:cNvSpPr txBox="1"/>
          <p:nvPr/>
        </p:nvSpPr>
        <p:spPr>
          <a:xfrm>
            <a:off x="6143636" y="1928802"/>
            <a:ext cx="22145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Вывод: Каждому животному 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в лесу есть свое место, которое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определила ему  сама природа.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Итог урока: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 лесу живут звери, птицы, насекомые.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Звери – это животные.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Все насекомые живут в лесу.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Растения и животные взаимосвязаны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Этажи леса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1-we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00108"/>
            <a:ext cx="6572264" cy="5857892"/>
          </a:xfrm>
        </p:spPr>
      </p:pic>
      <p:sp>
        <p:nvSpPr>
          <p:cNvPr id="6" name="Двойная стрелка влево/вправо 5"/>
          <p:cNvSpPr/>
          <p:nvPr/>
        </p:nvSpPr>
        <p:spPr>
          <a:xfrm>
            <a:off x="3500430" y="1500174"/>
            <a:ext cx="3286148" cy="2857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786578" y="1428736"/>
            <a:ext cx="22935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</a:t>
            </a:r>
            <a:r>
              <a:rPr lang="ru-RU" dirty="0" smtClean="0">
                <a:solidFill>
                  <a:srgbClr val="C00000"/>
                </a:solidFill>
              </a:rPr>
              <a:t>3 этаж - </a:t>
            </a:r>
            <a:r>
              <a:rPr lang="ru-RU" dirty="0" smtClean="0"/>
              <a:t>это деревья:</a:t>
            </a:r>
          </a:p>
          <a:p>
            <a:r>
              <a:rPr lang="ru-RU" dirty="0" smtClean="0"/>
              <a:t>сосны, ели, дубы, </a:t>
            </a:r>
          </a:p>
          <a:p>
            <a:r>
              <a:rPr lang="ru-RU" dirty="0" smtClean="0"/>
              <a:t>березы, рябины</a:t>
            </a:r>
            <a:endParaRPr lang="ru-RU" dirty="0"/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5572132" y="5000636"/>
            <a:ext cx="1428760" cy="2857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072330" y="4786322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2 этаж-</a:t>
            </a:r>
          </a:p>
          <a:p>
            <a:r>
              <a:rPr lang="ru-RU" dirty="0" smtClean="0"/>
              <a:t> это кустарники</a:t>
            </a:r>
            <a:endParaRPr lang="ru-RU" dirty="0"/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5000628" y="6215082"/>
            <a:ext cx="1785950" cy="2143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929455" y="5929330"/>
            <a:ext cx="2071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1этаж</a:t>
            </a:r>
            <a:r>
              <a:rPr lang="ru-RU" dirty="0" smtClean="0"/>
              <a:t> – это</a:t>
            </a:r>
          </a:p>
          <a:p>
            <a:r>
              <a:rPr lang="ru-RU" dirty="0" smtClean="0"/>
              <a:t>трава, цветы, мхи.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1" grpId="0"/>
      <p:bldP spid="13" grpId="0" animBg="1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Домашнее задание.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7161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Учебник страница 110-112 читать. пересказывать, отвечать на вопросы.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Спасибо!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Молодцы!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1220682634_babochki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2428868"/>
            <a:ext cx="5572128" cy="42862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8737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142984"/>
            <a:ext cx="6786610" cy="4500594"/>
          </a:xfrm>
        </p:spPr>
      </p:pic>
      <p:sp>
        <p:nvSpPr>
          <p:cNvPr id="5" name="TextBox 4"/>
          <p:cNvSpPr txBox="1"/>
          <p:nvPr/>
        </p:nvSpPr>
        <p:spPr>
          <a:xfrm>
            <a:off x="1785918" y="5929330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sz="2400" dirty="0" smtClean="0"/>
              <a:t>Подвал» - где прячутся корни растений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6786610" cy="868346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Подлесок. Кустарник.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ena_10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olovej_0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4282" y="5929330"/>
            <a:ext cx="2500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соловей</a:t>
            </a:r>
            <a:endParaRPr lang="ru-RU" sz="4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xr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4714876" cy="6858000"/>
          </a:xfrm>
        </p:spPr>
      </p:pic>
      <p:pic>
        <p:nvPicPr>
          <p:cNvPr id="9" name="Содержимое 8" descr="foto68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00034" y="2928934"/>
            <a:ext cx="3500462" cy="3357586"/>
          </a:xfrm>
        </p:spPr>
      </p:pic>
      <p:pic>
        <p:nvPicPr>
          <p:cNvPr id="18" name="Содержимое 5" descr="x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857620" y="0"/>
            <a:ext cx="5286380" cy="6858000"/>
          </a:xfrm>
          <a:prstGeom prst="rect">
            <a:avLst/>
          </a:prstGeom>
        </p:spPr>
      </p:pic>
      <p:pic>
        <p:nvPicPr>
          <p:cNvPr id="13" name="Содержимое 9" descr="kosulja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562" y="3143248"/>
            <a:ext cx="4429156" cy="3714752"/>
          </a:xfrm>
          <a:prstGeom prst="rect">
            <a:avLst/>
          </a:prstGeom>
        </p:spPr>
      </p:pic>
      <p:pic>
        <p:nvPicPr>
          <p:cNvPr id="15" name="Содержимое 14" descr="еж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9190" y="3643314"/>
            <a:ext cx="4000528" cy="3214686"/>
          </a:xfrm>
          <a:prstGeom prst="rect">
            <a:avLst/>
          </a:prstGeom>
        </p:spPr>
      </p:pic>
      <p:pic>
        <p:nvPicPr>
          <p:cNvPr id="14" name="Содержимое 12" descr="b_7284rabbit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3504" y="3357562"/>
            <a:ext cx="3786214" cy="3500438"/>
          </a:xfrm>
          <a:prstGeom prst="rect">
            <a:avLst/>
          </a:prstGeom>
        </p:spPr>
      </p:pic>
      <p:pic>
        <p:nvPicPr>
          <p:cNvPr id="12" name="Содержимое 8" descr="kaban_3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6314" y="3571876"/>
            <a:ext cx="4143404" cy="3286124"/>
          </a:xfrm>
          <a:prstGeom prst="rect">
            <a:avLst/>
          </a:prstGeom>
        </p:spPr>
      </p:pic>
      <p:pic>
        <p:nvPicPr>
          <p:cNvPr id="16" name="Содержимое 16" descr="олень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29124" y="3286124"/>
            <a:ext cx="4572032" cy="3571876"/>
          </a:xfrm>
          <a:prstGeom prst="rect">
            <a:avLst/>
          </a:prstGeom>
        </p:spPr>
      </p:pic>
      <p:pic>
        <p:nvPicPr>
          <p:cNvPr id="10" name="Содержимое 4" descr="geography_big_04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472" y="3500438"/>
            <a:ext cx="3429024" cy="3071810"/>
          </a:xfrm>
          <a:prstGeom prst="rect">
            <a:avLst/>
          </a:prstGeom>
        </p:spPr>
      </p:pic>
      <p:pic>
        <p:nvPicPr>
          <p:cNvPr id="11" name="Содержимое 6" descr="gluhar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2910" y="3000372"/>
            <a:ext cx="3857652" cy="3571900"/>
          </a:xfrm>
          <a:prstGeom prst="rect">
            <a:avLst/>
          </a:prstGeom>
        </p:spPr>
      </p:pic>
      <p:pic>
        <p:nvPicPr>
          <p:cNvPr id="17" name="Содержимое 20" descr="лось7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1968" y="3143248"/>
            <a:ext cx="4572032" cy="3571876"/>
          </a:xfrm>
          <a:prstGeom prst="rect">
            <a:avLst/>
          </a:prstGeom>
        </p:spPr>
      </p:pic>
      <p:pic>
        <p:nvPicPr>
          <p:cNvPr id="23" name="Содержимое 22" descr="dsc_5774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00232" y="0"/>
            <a:ext cx="3571900" cy="3357562"/>
          </a:xfrm>
          <a:prstGeom prst="rect">
            <a:avLst/>
          </a:prstGeom>
        </p:spPr>
      </p:pic>
      <p:pic>
        <p:nvPicPr>
          <p:cNvPr id="24" name="Содержимое 26" descr="сойка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14480" y="0"/>
            <a:ext cx="4038600" cy="2928934"/>
          </a:xfrm>
          <a:prstGeom prst="rect">
            <a:avLst/>
          </a:prstGeom>
        </p:spPr>
      </p:pic>
      <p:pic>
        <p:nvPicPr>
          <p:cNvPr id="25" name="Содержимое 28" descr="сорока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28728" y="0"/>
            <a:ext cx="4000528" cy="3214710"/>
          </a:xfrm>
          <a:prstGeom prst="rect">
            <a:avLst/>
          </a:prstGeom>
        </p:spPr>
      </p:pic>
      <p:pic>
        <p:nvPicPr>
          <p:cNvPr id="26" name="Содержимое 30" descr="белый ястреб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28728" y="0"/>
            <a:ext cx="4395790" cy="3286148"/>
          </a:xfrm>
          <a:prstGeom prst="rect">
            <a:avLst/>
          </a:prstGeom>
        </p:spPr>
      </p:pic>
      <p:pic>
        <p:nvPicPr>
          <p:cNvPr id="21" name="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8"/>
          <a:stretch>
            <a:fillRect/>
          </a:stretch>
        </p:blipFill>
        <p:spPr>
          <a:xfrm>
            <a:off x="142844" y="6215082"/>
            <a:ext cx="304800" cy="304800"/>
          </a:xfrm>
          <a:prstGeom prst="rect">
            <a:avLst/>
          </a:prstGeom>
        </p:spPr>
      </p:pic>
      <p:pic>
        <p:nvPicPr>
          <p:cNvPr id="27" name="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9"/>
          <a:stretch>
            <a:fillRect/>
          </a:stretch>
        </p:blipFill>
        <p:spPr>
          <a:xfrm>
            <a:off x="142844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numSld="20">
                <p:cTn id="16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Кто они, жители лесного дома?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4857760"/>
            <a:ext cx="3614734" cy="97154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400" b="1" dirty="0" smtClean="0"/>
              <a:t> </a:t>
            </a:r>
            <a:r>
              <a:rPr lang="ru-RU" sz="6000" b="1" dirty="0" smtClean="0">
                <a:solidFill>
                  <a:srgbClr val="C00000"/>
                </a:solidFill>
              </a:rPr>
              <a:t>Растения</a:t>
            </a:r>
            <a:r>
              <a:rPr lang="ru-RU" sz="5400" b="1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ru-RU" sz="5400" b="1" dirty="0" smtClean="0"/>
              <a:t> </a:t>
            </a:r>
            <a:endParaRPr lang="ru-RU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86380" y="4857760"/>
            <a:ext cx="3699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Животные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571736" y="1500174"/>
            <a:ext cx="3857652" cy="157163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Лесной </a:t>
            </a:r>
          </a:p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дом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Стрелка вверх 9"/>
          <p:cNvSpPr/>
          <p:nvPr/>
        </p:nvSpPr>
        <p:spPr>
          <a:xfrm rot="8992697">
            <a:off x="5732417" y="2921708"/>
            <a:ext cx="484632" cy="1908019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154848">
            <a:off x="2660606" y="2955107"/>
            <a:ext cx="484632" cy="1921615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/>
      <p:bldP spid="8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</TotalTime>
  <Words>422</Words>
  <PresentationFormat>Экран (4:3)</PresentationFormat>
  <Paragraphs>95</Paragraphs>
  <Slides>41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23  апреля. Тема урока:</vt:lpstr>
      <vt:lpstr>Задачи урока:</vt:lpstr>
      <vt:lpstr>Слайд 3</vt:lpstr>
      <vt:lpstr>Этажи леса</vt:lpstr>
      <vt:lpstr>Слайд 5</vt:lpstr>
      <vt:lpstr>Подлесок. Кустарник. </vt:lpstr>
      <vt:lpstr>Слайд 7</vt:lpstr>
      <vt:lpstr>Слайд 8</vt:lpstr>
      <vt:lpstr>Кто они, жители лесного дома?</vt:lpstr>
      <vt:lpstr>Слайд 10</vt:lpstr>
      <vt:lpstr>Игра «Отгадай, кто я?»</vt:lpstr>
      <vt:lpstr>Слайд 12</vt:lpstr>
      <vt:lpstr>Медведь</vt:lpstr>
      <vt:lpstr>Как назвать всех этих животных одним словом?</vt:lpstr>
      <vt:lpstr>Слайд 15</vt:lpstr>
      <vt:lpstr>Слайд 16</vt:lpstr>
      <vt:lpstr>Вывод:</vt:lpstr>
      <vt:lpstr>Слайд 18</vt:lpstr>
      <vt:lpstr>Слайд 19</vt:lpstr>
      <vt:lpstr>Слайд 20</vt:lpstr>
      <vt:lpstr>Слайд 21</vt:lpstr>
      <vt:lpstr>Слайд 22</vt:lpstr>
      <vt:lpstr>Слайд 23</vt:lpstr>
      <vt:lpstr>Вывод:</vt:lpstr>
      <vt:lpstr>Слайд 25</vt:lpstr>
      <vt:lpstr>Слайд 26</vt:lpstr>
      <vt:lpstr>Слайд 27</vt:lpstr>
      <vt:lpstr>Слайд 28</vt:lpstr>
      <vt:lpstr>Слайд 29</vt:lpstr>
      <vt:lpstr>Как называется эта группа животных?</vt:lpstr>
      <vt:lpstr>Слайд 31</vt:lpstr>
      <vt:lpstr>ВЫВОД:</vt:lpstr>
      <vt:lpstr>Сходство и различия животного и растительного мира.</vt:lpstr>
      <vt:lpstr>Адаптация животных. Биологическая сказка.</vt:lpstr>
      <vt:lpstr>Слайд 35</vt:lpstr>
      <vt:lpstr>Слайд 36</vt:lpstr>
      <vt:lpstr>Слайд 37</vt:lpstr>
      <vt:lpstr>Почему же услуга оказалась «медвежья»?</vt:lpstr>
      <vt:lpstr>Итог урока:</vt:lpstr>
      <vt:lpstr>Домашнее задание.</vt:lpstr>
      <vt:lpstr>Спасибо!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  апреля. Тема урока:</dc:title>
  <cp:lastModifiedBy>SPARK</cp:lastModifiedBy>
  <cp:revision>87</cp:revision>
  <dcterms:modified xsi:type="dcterms:W3CDTF">2009-11-24T21:50:10Z</dcterms:modified>
</cp:coreProperties>
</file>