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DA243-7667-478C-AE6E-F2B6A8DDFFBC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BC1FC-32AD-4921-A7A7-8206816B7B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Алгоритмический турнир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000241"/>
            <a:ext cx="2836195" cy="271464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2071678"/>
            <a:ext cx="2890836" cy="2890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2357430"/>
            <a:ext cx="642942" cy="65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975800"/>
            <a:ext cx="2786082" cy="27390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4509065"/>
            <a:ext cx="3374002" cy="21155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Найди ошибку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57356" y="1500174"/>
            <a:ext cx="392909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program 3;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s,i,N,x,a,b:integer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begin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indent="2206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s:=0;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indent="2206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a:=8;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indent="2206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read(N);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whale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a&lt;20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do begin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indent="2206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b:=a-5;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5" indent="2206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a:=a*a;</a:t>
            </a:r>
            <a:endParaRPr lang="ru-RU" sz="24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5" indent="-460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end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writeln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(b);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end.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35729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</a:t>
            </a:r>
            <a:r>
              <a:rPr lang="en-US" sz="3600" dirty="0" smtClean="0"/>
              <a:t>)</a:t>
            </a:r>
            <a:endParaRPr lang="ru-RU" sz="36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929058" y="2143116"/>
            <a:ext cx="5000660" cy="1500198"/>
            <a:chOff x="3929058" y="2143116"/>
            <a:chExt cx="5000660" cy="150019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3929058" y="2357430"/>
              <a:ext cx="2786082" cy="5000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4357686" y="2357430"/>
              <a:ext cx="2357454" cy="128588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715140" y="2143116"/>
              <a:ext cx="22145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FF0000"/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Лишние операторы</a:t>
              </a:r>
            </a:p>
          </p:txBody>
        </p:sp>
      </p:grpSp>
      <p:cxnSp>
        <p:nvCxnSpPr>
          <p:cNvPr id="12" name="Прямая соединительная линия 11"/>
          <p:cNvCxnSpPr/>
          <p:nvPr/>
        </p:nvCxnSpPr>
        <p:spPr>
          <a:xfrm rot="10800000">
            <a:off x="1000100" y="3429000"/>
            <a:ext cx="1643074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2571744"/>
            <a:ext cx="2571736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Грамматическая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ошибка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while</a:t>
            </a:r>
            <a:endParaRPr lang="ru-RU" sz="2400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485776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2400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428992" y="1428736"/>
            <a:ext cx="500066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14" idx="6"/>
          </p:cNvCxnSpPr>
          <p:nvPr/>
        </p:nvCxnSpPr>
        <p:spPr>
          <a:xfrm flipV="1">
            <a:off x="3929058" y="1428736"/>
            <a:ext cx="928694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57752" y="1142984"/>
            <a:ext cx="28575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Имя программы – латинские буквы</a:t>
            </a:r>
            <a:endParaRPr lang="ru-RU" sz="2400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4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67866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Составить программу и блок-схему:</a:t>
            </a:r>
          </a:p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sz="2400" dirty="0" smtClean="0"/>
              <a:t>Найти у, если 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sz="2400" dirty="0" smtClean="0"/>
              <a:t>Составить алгоритм вывода на экран всех чисел на отрезке </a:t>
            </a:r>
            <a:r>
              <a:rPr lang="en-US" sz="2400" dirty="0" smtClean="0"/>
              <a:t>[</a:t>
            </a:r>
            <a:r>
              <a:rPr lang="ru-RU" sz="2400" dirty="0" smtClean="0"/>
              <a:t>12;36</a:t>
            </a:r>
            <a:r>
              <a:rPr lang="en-US" sz="2400" dirty="0" smtClean="0"/>
              <a:t>]</a:t>
            </a:r>
            <a:r>
              <a:rPr lang="ru-RU" sz="2400" dirty="0" smtClean="0"/>
              <a:t> делящихся нацело на 3</a:t>
            </a:r>
          </a:p>
          <a:p>
            <a:pPr marL="342900" indent="-342900">
              <a:buAutoNum type="arabicParenR"/>
            </a:pPr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smtClean="0"/>
              <a:t>Найти </a:t>
            </a:r>
            <a:r>
              <a:rPr lang="en-US" sz="2400" dirty="0" smtClean="0"/>
              <a:t>max{min(</a:t>
            </a:r>
            <a:r>
              <a:rPr lang="en-US" sz="2400" dirty="0" err="1" smtClean="0"/>
              <a:t>a,b</a:t>
            </a:r>
            <a:r>
              <a:rPr lang="en-US" sz="2400" dirty="0" smtClean="0"/>
              <a:t>),min(</a:t>
            </a:r>
            <a:r>
              <a:rPr lang="en-US" sz="2400" dirty="0" err="1" smtClean="0"/>
              <a:t>c,d</a:t>
            </a:r>
            <a:r>
              <a:rPr lang="en-US" sz="2400" dirty="0" smtClean="0"/>
              <a:t>)}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428868"/>
            <a:ext cx="1462495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0"/>
            <a:ext cx="8943975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42878" y="6215082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Ключевое слово              </a:t>
            </a:r>
            <a:r>
              <a:rPr lang="ru-RU" sz="3200" dirty="0" smtClean="0">
                <a:solidFill>
                  <a:srgbClr val="FF0000"/>
                </a:solidFill>
              </a:rPr>
              <a:t>АЛГОРИТМ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В вихре задач</a:t>
            </a:r>
            <a:endParaRPr lang="ru-RU" dirty="0">
              <a:latin typeface="Comic Sans MS" pitchFamily="66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28662" y="1571612"/>
            <a:ext cx="2686050" cy="3667125"/>
            <a:chOff x="735" y="1110"/>
            <a:chExt cx="4230" cy="5775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2430" y="1110"/>
              <a:ext cx="1380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нач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430" y="1935"/>
              <a:ext cx="1380" cy="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S:=0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1965" y="3030"/>
              <a:ext cx="2100" cy="780"/>
            </a:xfrm>
            <a:prstGeom prst="parallelogram">
              <a:avLst>
                <a:gd name="adj" fmla="val 6730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ввод 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2250" y="4200"/>
              <a:ext cx="1748" cy="117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dirty="0" smtClean="0">
                  <a:latin typeface="Calibri" pitchFamily="34" charset="0"/>
                </a:rPr>
                <a:t>а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&gt;</a:t>
              </a: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930" y="5565"/>
              <a:ext cx="1380" cy="7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S:=S+a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3585" y="6375"/>
              <a:ext cx="1380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кон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3105" y="1620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3105" y="2535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>
              <a:off x="3045" y="3810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4275" y="4770"/>
              <a:ext cx="0" cy="16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3810" y="4770"/>
              <a:ext cx="4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H="1">
              <a:off x="1515" y="4770"/>
              <a:ext cx="7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1515" y="4770"/>
              <a:ext cx="0" cy="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1515" y="6270"/>
              <a:ext cx="0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 flipH="1">
              <a:off x="735" y="6705"/>
              <a:ext cx="7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 flipV="1">
              <a:off x="735" y="2715"/>
              <a:ext cx="1" cy="39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735" y="2715"/>
              <a:ext cx="237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1515" y="4200"/>
              <a:ext cx="45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3840" y="4200"/>
              <a:ext cx="61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–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3714744" y="1428736"/>
            <a:ext cx="4873619" cy="4214841"/>
            <a:chOff x="691" y="7230"/>
            <a:chExt cx="9023" cy="6345"/>
          </a:xfrm>
        </p:grpSpPr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4719" y="7230"/>
              <a:ext cx="1380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нач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8" name="AutoShape 24"/>
            <p:cNvSpPr>
              <a:spLocks noChangeArrowheads="1"/>
            </p:cNvSpPr>
            <p:nvPr/>
          </p:nvSpPr>
          <p:spPr bwMode="auto">
            <a:xfrm>
              <a:off x="3468" y="8055"/>
              <a:ext cx="3703" cy="780"/>
            </a:xfrm>
            <a:prstGeom prst="parallelogram">
              <a:avLst>
                <a:gd name="adj" fmla="val 9769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ввод 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a,b,c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9" name="AutoShape 25"/>
            <p:cNvSpPr>
              <a:spLocks noChangeArrowheads="1"/>
            </p:cNvSpPr>
            <p:nvPr/>
          </p:nvSpPr>
          <p:spPr bwMode="auto">
            <a:xfrm>
              <a:off x="2902" y="9225"/>
              <a:ext cx="5011" cy="1035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a=b and a=c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4629" y="13065"/>
              <a:ext cx="1380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кон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>
              <a:off x="5394" y="7740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>
              <a:off x="5334" y="8835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>
              <a:off x="8362" y="9792"/>
              <a:ext cx="0" cy="7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4" name="AutoShape 30"/>
            <p:cNvCxnSpPr>
              <a:cxnSpLocks noChangeShapeType="1"/>
            </p:cNvCxnSpPr>
            <p:nvPr/>
          </p:nvCxnSpPr>
          <p:spPr bwMode="auto">
            <a:xfrm>
              <a:off x="7897" y="9732"/>
              <a:ext cx="4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 flipH="1">
              <a:off x="2204" y="9732"/>
              <a:ext cx="7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2146" y="9732"/>
              <a:ext cx="0" cy="7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57" name="Text Box 33"/>
            <p:cNvSpPr txBox="1">
              <a:spLocks noChangeArrowheads="1"/>
            </p:cNvSpPr>
            <p:nvPr/>
          </p:nvSpPr>
          <p:spPr bwMode="auto">
            <a:xfrm>
              <a:off x="2664" y="8952"/>
              <a:ext cx="45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7254" y="9090"/>
              <a:ext cx="615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–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9" name="AutoShape 35"/>
            <p:cNvSpPr>
              <a:spLocks noChangeArrowheads="1"/>
            </p:cNvSpPr>
            <p:nvPr/>
          </p:nvSpPr>
          <p:spPr bwMode="auto">
            <a:xfrm>
              <a:off x="691" y="10527"/>
              <a:ext cx="3885" cy="1653"/>
            </a:xfrm>
            <a:prstGeom prst="parallelogram">
              <a:avLst>
                <a:gd name="adj" fmla="val 587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вывод «числа равны»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0" name="AutoShape 36"/>
            <p:cNvSpPr>
              <a:spLocks noChangeArrowheads="1"/>
            </p:cNvSpPr>
            <p:nvPr/>
          </p:nvSpPr>
          <p:spPr bwMode="auto">
            <a:xfrm>
              <a:off x="5829" y="10527"/>
              <a:ext cx="3885" cy="1653"/>
            </a:xfrm>
            <a:prstGeom prst="parallelogram">
              <a:avLst>
                <a:gd name="adj" fmla="val 587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вывод «числа не равны»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61" name="AutoShape 37"/>
            <p:cNvCxnSpPr>
              <a:cxnSpLocks noChangeShapeType="1"/>
            </p:cNvCxnSpPr>
            <p:nvPr/>
          </p:nvCxnSpPr>
          <p:spPr bwMode="auto">
            <a:xfrm flipV="1">
              <a:off x="2637" y="12570"/>
              <a:ext cx="5151" cy="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2" name="AutoShape 38"/>
            <p:cNvCxnSpPr>
              <a:cxnSpLocks noChangeShapeType="1"/>
            </p:cNvCxnSpPr>
            <p:nvPr/>
          </p:nvCxnSpPr>
          <p:spPr bwMode="auto">
            <a:xfrm>
              <a:off x="2637" y="12180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3" name="AutoShape 39"/>
            <p:cNvCxnSpPr>
              <a:cxnSpLocks noChangeShapeType="1"/>
            </p:cNvCxnSpPr>
            <p:nvPr/>
          </p:nvCxnSpPr>
          <p:spPr bwMode="auto">
            <a:xfrm>
              <a:off x="7788" y="12165"/>
              <a:ext cx="0" cy="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>
              <a:off x="5334" y="12570"/>
              <a:ext cx="0" cy="4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2" name="TextBox 41"/>
          <p:cNvSpPr txBox="1"/>
          <p:nvPr/>
        </p:nvSpPr>
        <p:spPr>
          <a:xfrm>
            <a:off x="500034" y="578645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Цикл с предусловием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20" y="121442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1)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714876" y="128586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2)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4857752" y="5857892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Полное ветвление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09600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В вихре задач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42910" y="2214554"/>
            <a:ext cx="2989262" cy="3006725"/>
            <a:chOff x="1103" y="993"/>
            <a:chExt cx="4708" cy="4737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2076" y="993"/>
              <a:ext cx="1380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нач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076" y="1818"/>
              <a:ext cx="1380" cy="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S:=0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061" y="4020"/>
              <a:ext cx="1380" cy="7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S:=S+N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Oval 6"/>
            <p:cNvSpPr>
              <a:spLocks noChangeArrowheads="1"/>
            </p:cNvSpPr>
            <p:nvPr/>
          </p:nvSpPr>
          <p:spPr bwMode="auto">
            <a:xfrm>
              <a:off x="3771" y="5220"/>
              <a:ext cx="1380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кон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>
              <a:off x="2751" y="1503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>
              <a:off x="2751" y="2418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>
              <a:off x="4455" y="3241"/>
              <a:ext cx="0" cy="7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>
              <a:off x="3990" y="3241"/>
              <a:ext cx="4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 flipH="1">
              <a:off x="1103" y="4380"/>
              <a:ext cx="95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0" name="AutoShape 12"/>
            <p:cNvCxnSpPr>
              <a:cxnSpLocks noChangeShapeType="1"/>
            </p:cNvCxnSpPr>
            <p:nvPr/>
          </p:nvCxnSpPr>
          <p:spPr bwMode="auto">
            <a:xfrm>
              <a:off x="2751" y="3570"/>
              <a:ext cx="0" cy="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1" name="AutoShape 13"/>
            <p:cNvCxnSpPr>
              <a:cxnSpLocks noChangeShapeType="1"/>
            </p:cNvCxnSpPr>
            <p:nvPr/>
          </p:nvCxnSpPr>
          <p:spPr bwMode="auto">
            <a:xfrm flipV="1">
              <a:off x="1103" y="3240"/>
              <a:ext cx="0" cy="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>
              <a:off x="1103" y="3240"/>
              <a:ext cx="39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1500" y="2913"/>
              <a:ext cx="2490" cy="657"/>
            </a:xfrm>
            <a:prstGeom prst="flowChartPrepa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N=6,10,1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AutoShape 16"/>
            <p:cNvSpPr>
              <a:spLocks noChangeArrowheads="1"/>
            </p:cNvSpPr>
            <p:nvPr/>
          </p:nvSpPr>
          <p:spPr bwMode="auto">
            <a:xfrm>
              <a:off x="3456" y="4005"/>
              <a:ext cx="2355" cy="825"/>
            </a:xfrm>
            <a:prstGeom prst="parallelogram">
              <a:avLst>
                <a:gd name="adj" fmla="val 7136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вывод 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>
              <a:off x="4455" y="4830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4071934" y="2143116"/>
            <a:ext cx="4357690" cy="4143375"/>
            <a:chOff x="3240" y="4416"/>
            <a:chExt cx="6414" cy="6525"/>
          </a:xfrm>
        </p:grpSpPr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5136" y="4416"/>
              <a:ext cx="23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начало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5481" y="5316"/>
              <a:ext cx="1479" cy="54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X, Y, Z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AutoShape 21"/>
            <p:cNvSpPr>
              <a:spLocks noChangeArrowheads="1"/>
            </p:cNvSpPr>
            <p:nvPr/>
          </p:nvSpPr>
          <p:spPr bwMode="auto">
            <a:xfrm>
              <a:off x="4933" y="6216"/>
              <a:ext cx="2700" cy="1779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X&gt;</a:t>
              </a: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</a:t>
              </a: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 AND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Y&gt;</a:t>
              </a: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</a:t>
              </a: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0AND Z&gt;</a:t>
              </a:r>
              <a:r>
                <a:rPr kumimoji="0" lang="ru-RU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</a:t>
              </a: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6216" y="495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6307" y="585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4416" y="7095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7674" y="7095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3747" y="7635"/>
              <a:ext cx="1209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X=X+5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Y=Y-</a:t>
              </a: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Z=Z*5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4416" y="7095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4268" y="9029"/>
              <a:ext cx="67" cy="2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H="1">
              <a:off x="3240" y="9255"/>
              <a:ext cx="10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 flipV="1">
              <a:off x="3240" y="5985"/>
              <a:ext cx="0" cy="3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3240" y="5985"/>
              <a:ext cx="30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>
              <a:off x="7887" y="7635"/>
              <a:ext cx="1029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X=X*2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Y=Y/2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Z=Z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8394" y="7095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8490" y="9090"/>
              <a:ext cx="0" cy="2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3" name="AutoShape 35"/>
            <p:cNvSpPr>
              <a:spLocks noChangeArrowheads="1"/>
            </p:cNvSpPr>
            <p:nvPr/>
          </p:nvSpPr>
          <p:spPr bwMode="auto">
            <a:xfrm>
              <a:off x="7455" y="9389"/>
              <a:ext cx="2199" cy="540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Вывод 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x,y,z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8490" y="9906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7674" y="10221"/>
              <a:ext cx="1545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конец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57158" y="150017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3)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071934" y="153857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4)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428596" y="6000768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Цикл с параметром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71934" y="5967731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Цикл с предусловием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571472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В вихре задач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1073150" y="5794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285720" y="1071546"/>
            <a:ext cx="392909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program test;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var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N: integer;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S,A: real;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begin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S:=0;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for N:=1 to 5 do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begin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	A:=1/N;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	S:=S+A*A;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end;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writeln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(S:6:4);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readln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4714876" y="1285860"/>
            <a:ext cx="4429124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program operation;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var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a,b,c,d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: real;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begin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read(a);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read(b);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c:=a*b;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d:=a/b;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writeln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‘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a*b=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’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,c);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writeln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‘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a/b=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Courier New" pitchFamily="49" charset="0"/>
              </a:rPr>
              <a:t>’</a:t>
            </a: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,d);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end.</a:t>
            </a:r>
            <a:endParaRPr kumimoji="0" lang="en-US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34" y="614364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Цикл с параметром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57752" y="6072206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Линейный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20" y="64291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5)</a:t>
            </a:r>
            <a:endParaRPr lang="ru-RU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6786578" y="64291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71472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В вихре задач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-285784" y="948690"/>
            <a:ext cx="492919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program 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otriz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var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a,b,c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: integer;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begin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read(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a,b,c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);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if a&lt;0 then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begin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	S:=S+1;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end;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if b&lt;0 then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begin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	S:=S+1;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end;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if c&lt;0 then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begin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	S:=S+1;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end;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writeln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(S);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end.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572000" y="1278657"/>
            <a:ext cx="45720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Program p;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Var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A,B,C,D: integer;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X, Y: real;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Begin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A:=2;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B:=3;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C:=3;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D:=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sqr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(B*A+C);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X:=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sqrt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(d+9) mod 4;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Y:=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sqrt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(d+9) div 4;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Writeln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(X:5:2,Y:5:2)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End.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0004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7)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000892" y="50004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8)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71736" y="6215082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Неполное ветвление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5572140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Линейный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Ответы к заданию №3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785926"/>
            <a:ext cx="35004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Program p1: 	</a:t>
            </a:r>
            <a:r>
              <a:rPr lang="en-US" sz="2400" b="1" dirty="0" smtClean="0"/>
              <a:t>0    10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Program p2: 	</a:t>
            </a:r>
            <a:r>
              <a:rPr lang="en-US" sz="2400" b="1" dirty="0" smtClean="0"/>
              <a:t>0.0000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smtClean="0"/>
              <a:t>108.00000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Program p3:	</a:t>
            </a:r>
            <a:r>
              <a:rPr lang="en-US" sz="2400" b="1" dirty="0" smtClean="0"/>
              <a:t>3      2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Program p4:	</a:t>
            </a:r>
            <a:r>
              <a:rPr lang="en-US" sz="2400" b="1" dirty="0" smtClean="0"/>
              <a:t>14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Program p5:	</a:t>
            </a:r>
            <a:r>
              <a:rPr lang="en-US" sz="2400" b="1" dirty="0" smtClean="0"/>
              <a:t>9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071678"/>
            <a:ext cx="4071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Блок-схема №</a:t>
            </a:r>
            <a:r>
              <a:rPr lang="ru-RU" sz="2400" dirty="0" smtClean="0"/>
              <a:t>1</a:t>
            </a:r>
            <a:r>
              <a:rPr lang="ru-RU" sz="2400" dirty="0"/>
              <a:t>	</a:t>
            </a:r>
            <a:r>
              <a:rPr lang="ru-RU" sz="2400" b="1" dirty="0"/>
              <a:t>А=4</a:t>
            </a:r>
          </a:p>
          <a:p>
            <a:endParaRPr lang="ru-RU" sz="2400" dirty="0"/>
          </a:p>
          <a:p>
            <a:r>
              <a:rPr lang="ru-RU" sz="2400" dirty="0"/>
              <a:t>Блок-схема №</a:t>
            </a:r>
            <a:r>
              <a:rPr lang="ru-RU" sz="2400" dirty="0" smtClean="0"/>
              <a:t>2</a:t>
            </a:r>
            <a:r>
              <a:rPr lang="ru-RU" sz="2400" dirty="0"/>
              <a:t>	</a:t>
            </a:r>
            <a:r>
              <a:rPr lang="en-US" sz="2400" b="1" dirty="0"/>
              <a:t>Max</a:t>
            </a:r>
            <a:r>
              <a:rPr lang="ru-RU" sz="2400" b="1" dirty="0"/>
              <a:t>=20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Блок-схема </a:t>
            </a:r>
            <a:r>
              <a:rPr lang="ru-RU" sz="2400" dirty="0"/>
              <a:t>№</a:t>
            </a:r>
            <a:r>
              <a:rPr lang="ru-RU" sz="2400" dirty="0" smtClean="0"/>
              <a:t>3</a:t>
            </a:r>
            <a:r>
              <a:rPr lang="ru-RU" sz="2400" dirty="0"/>
              <a:t>	</a:t>
            </a:r>
            <a:r>
              <a:rPr lang="en-US" sz="2400" b="1" dirty="0"/>
              <a:t>S=6</a:t>
            </a:r>
            <a:endParaRPr lang="ru-RU" sz="2400" b="1" dirty="0"/>
          </a:p>
          <a:p>
            <a:endParaRPr lang="ru-RU" sz="2400" dirty="0"/>
          </a:p>
          <a:p>
            <a:r>
              <a:rPr lang="ru-RU" sz="2400" dirty="0"/>
              <a:t>Блок-схема №</a:t>
            </a:r>
            <a:r>
              <a:rPr lang="ru-RU" sz="2400" dirty="0" smtClean="0"/>
              <a:t>4</a:t>
            </a:r>
            <a:r>
              <a:rPr lang="ru-RU" sz="2400" dirty="0"/>
              <a:t>	</a:t>
            </a:r>
            <a:r>
              <a:rPr lang="ru-RU" sz="2400" b="1" dirty="0"/>
              <a:t>С=6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Найди ошибку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1500174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Program p1;</a:t>
            </a:r>
          </a:p>
          <a:p>
            <a:r>
              <a:rPr lang="en-US" sz="2400" b="1" dirty="0" err="1"/>
              <a:t>var</a:t>
            </a:r>
            <a:r>
              <a:rPr lang="en-US" sz="2400" b="1" dirty="0"/>
              <a:t> </a:t>
            </a:r>
            <a:r>
              <a:rPr lang="en-US" sz="2400" b="1" dirty="0" err="1" smtClean="0"/>
              <a:t>a,b,c</a:t>
            </a:r>
            <a:r>
              <a:rPr lang="en-US" sz="2400" b="1" dirty="0" smtClean="0"/>
              <a:t>      :integer;</a:t>
            </a:r>
            <a:endParaRPr lang="en-US" sz="2400" b="1" dirty="0"/>
          </a:p>
          <a:p>
            <a:r>
              <a:rPr lang="en-US" sz="2400" b="1" dirty="0"/>
              <a:t>begin</a:t>
            </a:r>
          </a:p>
          <a:p>
            <a:pPr lvl="2"/>
            <a:r>
              <a:rPr lang="en-US" sz="2400" dirty="0" smtClean="0"/>
              <a:t>a=-</a:t>
            </a:r>
            <a:r>
              <a:rPr lang="en-US" sz="2400" dirty="0"/>
              <a:t>3;</a:t>
            </a:r>
          </a:p>
          <a:p>
            <a:pPr lvl="2"/>
            <a:r>
              <a:rPr lang="en-US" sz="2400" dirty="0"/>
              <a:t>b:=4;</a:t>
            </a:r>
          </a:p>
          <a:p>
            <a:pPr lvl="2"/>
            <a:r>
              <a:rPr lang="en-US" sz="2400" dirty="0"/>
              <a:t>d:=</a:t>
            </a:r>
            <a:r>
              <a:rPr lang="en-US" sz="2400" dirty="0" err="1"/>
              <a:t>a+b</a:t>
            </a:r>
            <a:endParaRPr lang="en-US" sz="2400" dirty="0"/>
          </a:p>
          <a:p>
            <a:r>
              <a:rPr lang="en-US" sz="2400" b="1" dirty="0"/>
              <a:t>if d&lt;=4 then  begin</a:t>
            </a:r>
          </a:p>
          <a:p>
            <a:r>
              <a:rPr lang="en-US" sz="2400" dirty="0"/>
              <a:t>            </a:t>
            </a:r>
            <a:r>
              <a:rPr lang="en-US" sz="2400" dirty="0" smtClean="0"/>
              <a:t>                 d</a:t>
            </a:r>
            <a:r>
              <a:rPr lang="en-US" sz="2400" dirty="0"/>
              <a:t>:=</a:t>
            </a:r>
            <a:r>
              <a:rPr lang="en-US" sz="2400" dirty="0" err="1"/>
              <a:t>sqrt</a:t>
            </a:r>
            <a:r>
              <a:rPr lang="en-US" sz="2400" dirty="0"/>
              <a:t>(b)+d;</a:t>
            </a:r>
          </a:p>
          <a:p>
            <a:r>
              <a:rPr lang="en-US" sz="2400" dirty="0"/>
              <a:t>            </a:t>
            </a:r>
            <a:r>
              <a:rPr lang="ru-RU" sz="2400" dirty="0" smtClean="0"/>
              <a:t>  </a:t>
            </a:r>
            <a:endParaRPr lang="ru-RU" sz="2400" dirty="0"/>
          </a:p>
          <a:p>
            <a:r>
              <a:rPr lang="en-US" sz="2400" dirty="0" err="1" smtClean="0"/>
              <a:t>writeln</a:t>
            </a:r>
            <a:r>
              <a:rPr lang="en-US" sz="2400" dirty="0" smtClean="0"/>
              <a:t>(d);</a:t>
            </a:r>
            <a:endParaRPr lang="en-US" sz="2400" dirty="0"/>
          </a:p>
          <a:p>
            <a:r>
              <a:rPr lang="en-US" sz="2400" b="1" dirty="0"/>
              <a:t>end.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57161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1)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185736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, d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328612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;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442913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End;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0" y="2500306"/>
            <a:ext cx="3428992" cy="954107"/>
            <a:chOff x="0" y="2500306"/>
            <a:chExt cx="3428992" cy="954107"/>
          </a:xfrm>
        </p:grpSpPr>
        <p:sp>
          <p:nvSpPr>
            <p:cNvPr id="8" name="TextBox 7"/>
            <p:cNvSpPr txBox="1"/>
            <p:nvPr/>
          </p:nvSpPr>
          <p:spPr>
            <a:xfrm>
              <a:off x="0" y="2500306"/>
              <a:ext cx="28574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</a:rPr>
                <a:t>Оператор присваивания  :=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2786050" y="2928934"/>
              <a:ext cx="642942" cy="2143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Найди ошибку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57161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2</a:t>
            </a:r>
            <a:r>
              <a:rPr lang="en-US" sz="3600" dirty="0" smtClean="0"/>
              <a:t>)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64305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program d;</a:t>
            </a:r>
          </a:p>
          <a:p>
            <a:r>
              <a:rPr lang="en-US" sz="2400" b="1" dirty="0" err="1"/>
              <a:t>var</a:t>
            </a:r>
            <a:r>
              <a:rPr lang="en-US" sz="2400" b="1" dirty="0"/>
              <a:t> </a:t>
            </a:r>
            <a:r>
              <a:rPr lang="en-US" sz="2400" b="1" dirty="0" err="1" smtClean="0"/>
              <a:t>s,i,N,x</a:t>
            </a:r>
            <a:r>
              <a:rPr lang="ru-RU" sz="2400" b="1" dirty="0" smtClean="0"/>
              <a:t>    </a:t>
            </a:r>
            <a:r>
              <a:rPr lang="en-US" sz="2400" b="1" dirty="0" smtClean="0"/>
              <a:t>:</a:t>
            </a:r>
            <a:r>
              <a:rPr lang="en-US" sz="2400" b="1" dirty="0"/>
              <a:t>integer;</a:t>
            </a:r>
          </a:p>
          <a:p>
            <a:r>
              <a:rPr lang="en-US" sz="2400" b="1" dirty="0"/>
              <a:t>begin</a:t>
            </a:r>
          </a:p>
          <a:p>
            <a:pPr marL="808038" lvl="3"/>
            <a:r>
              <a:rPr lang="en-US" sz="2400" dirty="0" smtClean="0"/>
              <a:t>s:=0;</a:t>
            </a:r>
          </a:p>
          <a:p>
            <a:pPr marL="808038" lvl="3"/>
            <a:r>
              <a:rPr lang="en-US" sz="2400" dirty="0" smtClean="0"/>
              <a:t>a:=8;</a:t>
            </a:r>
          </a:p>
          <a:p>
            <a:pPr marL="808038" lvl="3"/>
            <a:r>
              <a:rPr lang="en-US" sz="2400" dirty="0" smtClean="0"/>
              <a:t>read(N);</a:t>
            </a:r>
          </a:p>
          <a:p>
            <a:r>
              <a:rPr lang="pt-BR" sz="2400" b="1" dirty="0" smtClean="0"/>
              <a:t>for i=1 </a:t>
            </a:r>
            <a:r>
              <a:rPr lang="pt-BR" sz="2400" b="1" dirty="0"/>
              <a:t>to N do </a:t>
            </a:r>
            <a:r>
              <a:rPr lang="en-US" sz="2400" b="1" dirty="0" smtClean="0"/>
              <a:t>begin</a:t>
            </a:r>
            <a:endParaRPr lang="en-US" sz="2400" b="1" dirty="0"/>
          </a:p>
          <a:p>
            <a:r>
              <a:rPr lang="en-US" sz="2400" b="1" dirty="0"/>
              <a:t>  </a:t>
            </a:r>
            <a:r>
              <a:rPr lang="ru-RU" sz="2400" b="1" dirty="0" smtClean="0"/>
              <a:t>			</a:t>
            </a:r>
            <a:r>
              <a:rPr lang="en-US" sz="2400" b="1" dirty="0" smtClean="0"/>
              <a:t>s</a:t>
            </a:r>
            <a:r>
              <a:rPr lang="en-US" sz="2400" b="1" dirty="0"/>
              <a:t>:=</a:t>
            </a:r>
            <a:r>
              <a:rPr lang="en-US" sz="2400" b="1" dirty="0" err="1"/>
              <a:t>s+a</a:t>
            </a:r>
            <a:r>
              <a:rPr lang="en-US" sz="2400" b="1" dirty="0"/>
              <a:t>/2; </a:t>
            </a:r>
          </a:p>
          <a:p>
            <a:r>
              <a:rPr lang="ru-RU" sz="2400" b="1" dirty="0" smtClean="0"/>
              <a:t>		</a:t>
            </a:r>
            <a:r>
              <a:rPr lang="en-US" sz="2400" b="1" dirty="0" smtClean="0"/>
              <a:t>end</a:t>
            </a:r>
            <a:r>
              <a:rPr lang="en-US" sz="2400" b="1" dirty="0"/>
              <a:t>;               </a:t>
            </a:r>
          </a:p>
          <a:p>
            <a:r>
              <a:rPr lang="en-US" sz="2400" dirty="0" err="1"/>
              <a:t>writeln</a:t>
            </a:r>
            <a:r>
              <a:rPr lang="en-US" sz="2400" dirty="0"/>
              <a:t>('s=',s);</a:t>
            </a:r>
          </a:p>
          <a:p>
            <a:r>
              <a:rPr lang="en-US" sz="2400" b="1" dirty="0"/>
              <a:t>end.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200024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,</a:t>
            </a:r>
            <a:r>
              <a:rPr lang="en-US" sz="2400" b="1" dirty="0" err="1">
                <a:solidFill>
                  <a:srgbClr val="FF0000"/>
                </a:solidFill>
              </a:rPr>
              <a:t>a</a:t>
            </a:r>
            <a:endParaRPr lang="ru-RU" sz="2400" b="1" dirty="0" err="1">
              <a:solidFill>
                <a:srgbClr val="FF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786182" y="1857364"/>
            <a:ext cx="3786214" cy="2928958"/>
            <a:chOff x="3786182" y="1857364"/>
            <a:chExt cx="3786214" cy="2928958"/>
          </a:xfrm>
        </p:grpSpPr>
        <p:sp>
          <p:nvSpPr>
            <p:cNvPr id="6" name="Овал 5"/>
            <p:cNvSpPr/>
            <p:nvPr/>
          </p:nvSpPr>
          <p:spPr>
            <a:xfrm>
              <a:off x="5572132" y="4143380"/>
              <a:ext cx="642942" cy="64294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786182" y="1857364"/>
              <a:ext cx="1214446" cy="78581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5072066" y="2214554"/>
              <a:ext cx="1571636" cy="5000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6" idx="7"/>
            </p:cNvCxnSpPr>
            <p:nvPr/>
          </p:nvCxnSpPr>
          <p:spPr>
            <a:xfrm rot="5400000" flipH="1" flipV="1">
              <a:off x="5620851" y="3214687"/>
              <a:ext cx="1522917" cy="52278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643702" y="2357430"/>
              <a:ext cx="928694" cy="4616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real</a:t>
              </a:r>
              <a:endParaRPr lang="ru-RU" sz="2400" b="1" dirty="0"/>
            </a:p>
          </p:txBody>
        </p:sp>
      </p:grpSp>
      <p:cxnSp>
        <p:nvCxnSpPr>
          <p:cNvPr id="15" name="Прямая соединительная линия 14"/>
          <p:cNvCxnSpPr/>
          <p:nvPr/>
        </p:nvCxnSpPr>
        <p:spPr>
          <a:xfrm rot="10800000">
            <a:off x="1500166" y="3571876"/>
            <a:ext cx="1285884" cy="357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2714620"/>
            <a:ext cx="2857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Оператор присваивания  :=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320</Words>
  <Application>Microsoft Office PowerPoint</Application>
  <PresentationFormat>Экран (4:3)</PresentationFormat>
  <Paragraphs>189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Алгоритмический турнир</vt:lpstr>
      <vt:lpstr>Слайд 2</vt:lpstr>
      <vt:lpstr>В вихре задач</vt:lpstr>
      <vt:lpstr>Слайд 4</vt:lpstr>
      <vt:lpstr>Слайд 5</vt:lpstr>
      <vt:lpstr>Слайд 6</vt:lpstr>
      <vt:lpstr>Ответы к заданию №3</vt:lpstr>
      <vt:lpstr>Найди ошибку</vt:lpstr>
      <vt:lpstr>Найди ошибку</vt:lpstr>
      <vt:lpstr>Найди ошибку</vt:lpstr>
      <vt:lpstr>Домашнее задание</vt:lpstr>
    </vt:vector>
  </TitlesOfParts>
  <Company>дом родной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Алгоритмический турнир</dc:title>
  <dc:creator>надюша</dc:creator>
  <cp:lastModifiedBy>надюша</cp:lastModifiedBy>
  <cp:revision>26</cp:revision>
  <dcterms:created xsi:type="dcterms:W3CDTF">2009-11-08T10:05:17Z</dcterms:created>
  <dcterms:modified xsi:type="dcterms:W3CDTF">2009-11-22T12:51:59Z</dcterms:modified>
</cp:coreProperties>
</file>