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90" r:id="rId2"/>
    <p:sldId id="293" r:id="rId3"/>
    <p:sldId id="318" r:id="rId4"/>
    <p:sldId id="273" r:id="rId5"/>
    <p:sldId id="275" r:id="rId6"/>
    <p:sldId id="315" r:id="rId7"/>
    <p:sldId id="289" r:id="rId8"/>
    <p:sldId id="272" r:id="rId9"/>
    <p:sldId id="276" r:id="rId10"/>
    <p:sldId id="307" r:id="rId11"/>
    <p:sldId id="305" r:id="rId12"/>
    <p:sldId id="284" r:id="rId13"/>
    <p:sldId id="312" r:id="rId14"/>
    <p:sldId id="278" r:id="rId15"/>
    <p:sldId id="301" r:id="rId16"/>
    <p:sldId id="270" r:id="rId17"/>
    <p:sldId id="317" r:id="rId18"/>
    <p:sldId id="267" r:id="rId19"/>
    <p:sldId id="256" r:id="rId20"/>
    <p:sldId id="271" r:id="rId21"/>
    <p:sldId id="314" r:id="rId22"/>
    <p:sldId id="295" r:id="rId23"/>
    <p:sldId id="316" r:id="rId2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019" autoAdjust="0"/>
  </p:normalViewPr>
  <p:slideViewPr>
    <p:cSldViewPr>
      <p:cViewPr varScale="1">
        <p:scale>
          <a:sx n="100" d="100"/>
          <a:sy n="100" d="100"/>
        </p:scale>
        <p:origin x="-2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30203-A79D-4652-98E1-83E529FFDEC7}" type="datetimeFigureOut">
              <a:rPr lang="ru-RU" smtClean="0"/>
              <a:pPr/>
              <a:t>08.10.2009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52906-F158-4A33-B178-3EB93286A6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ru-RU" sz="1600" dirty="0" smtClean="0"/>
              <a:t>Роль методической работы значительно возрастает в современных условиях. В связи с модернизацией образования, требования к педагогу повышаются. Все мы понимаем необходимость  самообразования и совершенствования педагогического мастерства, необходимость анализа и обобщения опыта методической работы. Я хочу рассказать о работе ШМО учителей иностранного языка. Вот основные  направления работы нашего ШМО: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81000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1600" dirty="0" smtClean="0"/>
              <a:t>Совершенствовать образовательный уровень и повышать профессиональную компетенцию учителей</a:t>
            </a:r>
          </a:p>
          <a:p>
            <a:r>
              <a:rPr lang="ru-RU" sz="1600" dirty="0" smtClean="0"/>
              <a:t>Работать над усилением мотивации к изучению иностранных языков, развивать и стимулировать интерес к предмету.</a:t>
            </a:r>
          </a:p>
          <a:p>
            <a:r>
              <a:rPr lang="ru-RU" sz="1600" dirty="0" smtClean="0"/>
              <a:t>Формировать творческие межличностные отношения между учителями и учащимися с целью создания атмосферы сотрудничества.</a:t>
            </a:r>
          </a:p>
          <a:p>
            <a:r>
              <a:rPr lang="ru-RU" sz="1600" dirty="0" smtClean="0"/>
              <a:t> Обсудить систему подготовки учащихся к ЕГЭ и выработать общие стратегии подготовки учащихся к ЕГЭ.</a:t>
            </a:r>
          </a:p>
          <a:p>
            <a:r>
              <a:rPr lang="ru-RU" sz="1600" dirty="0" smtClean="0"/>
              <a:t>Опираясь на проектную технологию, использовать презентацию, как один из видов контроля знаний учащихся. Продолжить сбор материалов по английскому языку на цифровых носителях. </a:t>
            </a:r>
          </a:p>
          <a:p>
            <a:r>
              <a:rPr lang="ru-RU" sz="1600" dirty="0" smtClean="0"/>
              <a:t>Систематически обновлять оформление кабинетов иностранного языка, пополнять фонд учебно-наглядных, аудиовизуальных и компьютерных видов ТСО. 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ru-RU" sz="1600" dirty="0" smtClean="0"/>
              <a:t>В этом учебном году мы впервые решили принять участие в фестивале исследовательских и творческих работ учащихся «Портфолио» 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ru-RU" sz="1800" dirty="0" smtClean="0"/>
              <a:t>Цель фестиваля – организация единого информационного пространства для публикации работ учащихся учреждений начального, среднего и дополнительного образования, выполненных под руководством педагогов.</a:t>
            </a:r>
          </a:p>
          <a:p>
            <a:endParaRPr lang="ru-RU" sz="1800" dirty="0" smtClean="0"/>
          </a:p>
          <a:p>
            <a:r>
              <a:rPr lang="ru-RU" sz="1800" dirty="0" smtClean="0"/>
              <a:t>Руководители: Бузданова Е. В., Силкина Е. Б. Авторы: Луговая Юля, Белова Мирослава – 9 «А», </a:t>
            </a:r>
            <a:r>
              <a:rPr lang="ru-RU" sz="1800" dirty="0" err="1" smtClean="0"/>
              <a:t>Цыбуняев</a:t>
            </a:r>
            <a:r>
              <a:rPr lang="ru-RU" sz="1800" dirty="0" smtClean="0"/>
              <a:t> Николай, 9 «Б»</a:t>
            </a:r>
          </a:p>
          <a:p>
            <a:r>
              <a:rPr lang="ru-RU" sz="1800" dirty="0" smtClean="0"/>
              <a:t>Работа  по теме «Россия и англо-говорящие страны» выполнена в виде презентации, которая может быть использована на уроках английского языка с 5 по 11 класс. </a:t>
            </a:r>
          </a:p>
          <a:p>
            <a:r>
              <a:rPr lang="ru-RU" sz="1800" dirty="0" smtClean="0"/>
              <a:t>В презентации представлены 5 стран: Россия, Великобритания, Америка, Австралия и Канада. </a:t>
            </a:r>
          </a:p>
          <a:p>
            <a:r>
              <a:rPr lang="ru-RU" sz="1800" dirty="0" smtClean="0"/>
              <a:t>Наличие таблиц, географических карт, красочных фотографий и ярких картин поможет сделать урок интересным и зрелищным, расширить кругозор учащихся. Презентация содержит задания, которые позволяют проконтролировать знания учащихся и способствуют развитию логического и креативного (творческого) мышления. </a:t>
            </a:r>
          </a:p>
          <a:p>
            <a:r>
              <a:rPr lang="ru-RU" sz="1800" dirty="0" smtClean="0"/>
              <a:t>Презентацию можно использовать целиком, или отдельными слайдами при изучении определенной страны.</a:t>
            </a:r>
          </a:p>
          <a:p>
            <a:pPr>
              <a:buNone/>
            </a:pPr>
            <a:r>
              <a:rPr lang="ru-RU" sz="1800" dirty="0" smtClean="0"/>
              <a:t> </a:t>
            </a:r>
          </a:p>
          <a:p>
            <a:endParaRPr lang="ru-RU" sz="18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Учитель\Рабочий стол\ЕБ\2008\презентации\000н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895600"/>
            <a:ext cx="3124200" cy="2667000"/>
          </a:xfrm>
          <a:prstGeom prst="rect">
            <a:avLst/>
          </a:prstGeom>
          <a:noFill/>
        </p:spPr>
      </p:pic>
      <p:pic>
        <p:nvPicPr>
          <p:cNvPr id="5123" name="Picture 3" descr="C:\Documents and Settings\Учитель\Рабочий стол\ЕБ\2008\презентации\001н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362200"/>
            <a:ext cx="2667000" cy="36115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1000" y="228600"/>
            <a:ext cx="8153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Мир новейших информационных технологий занимает всё большее место в нашей жизни. Использование их на уроках иностранного языка повышает мотивацию и познавательную активность учащихся, расширяет их кругозор. Информационные технологии являются как средством подачи материала, так и контролирующим средством. Подобные технологии обеспечивают высокое качество подачи материала и используют различные коммуникативные каналы (текстовый, звуковой, графический, сенсорный и т.д.). Всё это позволяет увеличить мотивацию учащихся и сформировать их коммуникативную компетенцию. Школьная научно-практическая конференция </a:t>
            </a:r>
            <a:br>
              <a:rPr lang="ru-RU" sz="1400" dirty="0" smtClean="0"/>
            </a:br>
            <a:r>
              <a:rPr lang="ru-RU" sz="1400" dirty="0" smtClean="0"/>
              <a:t>«Шаг в будущее»</a:t>
            </a:r>
            <a:br>
              <a:rPr lang="ru-RU" sz="1400" dirty="0" smtClean="0"/>
            </a:br>
            <a:r>
              <a:rPr lang="ru-RU" sz="1400" dirty="0" smtClean="0"/>
              <a:t>Наши участники и научный руководитель Кожуханова Н. Н.</a:t>
            </a:r>
            <a:endParaRPr lang="ru-RU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4800" y="381000"/>
            <a:ext cx="8534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2007-2008</a:t>
            </a:r>
            <a:br>
              <a:rPr lang="ru-RU" dirty="0" smtClean="0"/>
            </a:br>
            <a:r>
              <a:rPr lang="ru-RU" dirty="0" smtClean="0"/>
              <a:t> Участвуя в конкурсах с применением информационных технологий, учителя нашего ШМО получили признание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Бузданова Е. В. и Демидова Е. А. были руководителями тематических презентаций и приняли участие в районном конкурсе тематических презентаций и Веб-сайтов, где презентация «Провинции Франции» (руководитель Демидова Е. А.) заняла 1 место.</a:t>
            </a:r>
          </a:p>
          <a:p>
            <a:r>
              <a:rPr lang="ru-RU" dirty="0" smtClean="0"/>
              <a:t>В школьной научно-практической конференции «Шаг в будущее» презентация «Приметы и суеверия Великобритании и России» (руководитель Бузданова Е. В.) победила в номинации «За оптимальное использование графических и анимационных технологий».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Учитель\Рабочий стол\ЕБ\2008\конференция 11 а студенты\Изображение 0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71600"/>
            <a:ext cx="3581400" cy="3276600"/>
          </a:xfrm>
          <a:prstGeom prst="rect">
            <a:avLst/>
          </a:prstGeom>
          <a:noFill/>
        </p:spPr>
      </p:pic>
      <p:pic>
        <p:nvPicPr>
          <p:cNvPr id="6147" name="Picture 3" descr="C:\Documents and Settings\Учитель\Рабочий стол\ЕБ\2008\конференция 11 а студенты\Изображение 0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95400"/>
            <a:ext cx="3733800" cy="32766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09600" y="457200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Ежегодно в нашей школе проходят практику студенты МГГУ им. Шолохова </a:t>
            </a:r>
            <a:br>
              <a:rPr lang="ru-RU" dirty="0" smtClean="0"/>
            </a:br>
            <a:r>
              <a:rPr lang="ru-RU" dirty="0" smtClean="0"/>
              <a:t>Руководителями педагогической практики  были все учителя ШМО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81200" y="5029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dirty="0" smtClean="0"/>
              <a:t>Необходимо отметить, положительные отзывы о практике, не только студентов, но и их руководителя кандидата педагогических наук Марковой Т. В.</a:t>
            </a:r>
            <a:endParaRPr lang="ru-RU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1600" dirty="0" smtClean="0"/>
              <a:t>В нашей школе стало традиционным проведение  Дня открытых дверей, и мы ежегодно принимаем участие в них. Ясно осознавая возрастающую конкуренцию между школами города, мы стараемся показать что-то яркое, что-то такое, что произведет незабываемое впечатление и поможет родителям сделать правильный выбор и привести своих детей именно в нашу школу.</a:t>
            </a: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2286000"/>
            <a:ext cx="4038600" cy="105568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pPr algn="ctr"/>
            <a:r>
              <a:rPr lang="ru-RU" sz="5600" b="0" dirty="0" smtClean="0"/>
              <a:t>2006-2007 </a:t>
            </a:r>
          </a:p>
          <a:p>
            <a:pPr algn="ctr"/>
            <a:r>
              <a:rPr lang="ru-RU" sz="5600" b="0" dirty="0" smtClean="0"/>
              <a:t>Бузданова Е. В., Силкина Е. Б. </a:t>
            </a:r>
          </a:p>
          <a:p>
            <a:pPr algn="ctr"/>
            <a:r>
              <a:rPr lang="ru-RU" sz="5600" b="0" dirty="0" smtClean="0"/>
              <a:t>Театрализованное представление</a:t>
            </a:r>
          </a:p>
          <a:p>
            <a:pPr algn="ctr"/>
            <a:r>
              <a:rPr lang="ru-RU" sz="5600" b="0" dirty="0" smtClean="0"/>
              <a:t> «Британия. 20 век.»</a:t>
            </a:r>
          </a:p>
          <a:p>
            <a:pPr algn="ctr"/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24400" y="2133600"/>
            <a:ext cx="3733800" cy="4191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b="0" dirty="0" smtClean="0"/>
              <a:t>2007-2008 На День открытых дверей Силкина Е. Б. провела открытый урок в 5 «А» классе для родителей и гостей, где продемонстрировала широкие возможности интерактивной доски и компьютерных технологий. </a:t>
            </a:r>
          </a:p>
          <a:p>
            <a:pPr algn="ctr"/>
            <a:endParaRPr lang="ru-RU" dirty="0"/>
          </a:p>
        </p:txBody>
      </p:sp>
      <p:pic>
        <p:nvPicPr>
          <p:cNvPr id="6" name="Picture 2" descr="C:\Documents and Settings\Учитель\Рабочий стол\ЕБ\2007\британия 2007\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429000"/>
            <a:ext cx="3430486" cy="29106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Учитель\Рабочий стол\ЕБ\2007\британия 2007\P42000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733800"/>
            <a:ext cx="3442958" cy="2718926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143000"/>
            <a:ext cx="3429000" cy="2462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 descr="C:\Documents and Settings\Учитель\Рабочий стол\ЕБ\2007\британия 2007\P42000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733800"/>
            <a:ext cx="3657600" cy="264881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09600" y="381000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«Британия. 20 век»</a:t>
            </a:r>
            <a:br>
              <a:rPr lang="ru-RU" dirty="0" smtClean="0"/>
            </a:br>
            <a:r>
              <a:rPr lang="ru-RU" dirty="0" smtClean="0"/>
              <a:t>Балы начала века, какие наряды, танцы, манеры…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Администратор\Рабочий стол\DSC009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09800"/>
            <a:ext cx="2971800" cy="2514600"/>
          </a:xfrm>
          <a:prstGeom prst="rect">
            <a:avLst/>
          </a:prstGeom>
          <a:noFill/>
        </p:spPr>
      </p:pic>
      <p:pic>
        <p:nvPicPr>
          <p:cNvPr id="8195" name="Picture 3" descr="C:\Documents and Settings\Администратор\Рабочий стол\S63018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209800"/>
            <a:ext cx="3124200" cy="28956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62000" y="228600"/>
            <a:ext cx="739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Кабинет №28 </a:t>
            </a:r>
            <a:br>
              <a:rPr lang="ru-RU" dirty="0" smtClean="0"/>
            </a:br>
            <a:r>
              <a:rPr lang="ru-RU" dirty="0" smtClean="0"/>
              <a:t>Как меняются наши кабинеты. С такой современной, умной техникой любому учителю приятно работать.</a:t>
            </a:r>
            <a:br>
              <a:rPr lang="ru-RU" dirty="0" smtClean="0"/>
            </a:br>
            <a:r>
              <a:rPr lang="ru-RU" dirty="0" smtClean="0"/>
              <a:t>Каждый урок можно сделать интересным  и содержательным. 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Autofit/>
          </a:bodyPr>
          <a:lstStyle/>
          <a:p>
            <a:r>
              <a:rPr lang="ru-RU" sz="1400" dirty="0" smtClean="0"/>
              <a:t>Проблема повышения мотивации обучения требует от учителя нового подхода к её решению, в частности, разработки более совершенных организационных форм и методических приёмов обучения. Надо помнить, что в процессе обучения важны не только знания, но и впечатления, с которыми ребёнок уходит с урока. Урок должен нести не только определённые знания, но и радость каждому ученику. В этой таблице представлены открытые уроки, все они имели свои “изюминки”, которые сделали их интересными, живыми, весёлыми, и мы, учителя, имели возможность многому научиться друг у друга.</a:t>
            </a: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3601"/>
            <a:ext cx="4572000" cy="914400"/>
          </a:xfrm>
        </p:spPr>
        <p:txBody>
          <a:bodyPr>
            <a:normAutofit fontScale="92500" lnSpcReduction="10000"/>
          </a:bodyPr>
          <a:lstStyle/>
          <a:p>
            <a:r>
              <a:rPr lang="ru-RU" sz="1600" dirty="0" smtClean="0"/>
              <a:t>Урок с использованием компьютерных технологий и интерактивной доски</a:t>
            </a:r>
            <a:br>
              <a:rPr lang="ru-RU" sz="1600" dirty="0" smtClean="0"/>
            </a:br>
            <a:r>
              <a:rPr lang="ru-RU" sz="1600" dirty="0" smtClean="0"/>
              <a:t>  2008-2009 </a:t>
            </a:r>
            <a:r>
              <a:rPr lang="ru-RU" sz="1600" dirty="0" err="1" smtClean="0"/>
              <a:t>уч.год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(в рамках смотра педагогического мастерства)</a:t>
            </a:r>
          </a:p>
          <a:p>
            <a:endParaRPr lang="ru-RU" dirty="0"/>
          </a:p>
        </p:txBody>
      </p:sp>
      <p:pic>
        <p:nvPicPr>
          <p:cNvPr id="4" name="Picture 3" descr="C:\Documents and Settings\Администратор\Рабочий стол\ЕБС\уроки\Части тела 2008\Части тела фото\S63014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276600"/>
            <a:ext cx="2819400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Администратор\Рабочий стол\P21400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4800" y="4191000"/>
            <a:ext cx="2667000" cy="2438400"/>
          </a:xfrm>
          <a:prstGeom prst="rect">
            <a:avLst/>
          </a:prstGeom>
          <a:noFill/>
        </p:spPr>
      </p:pic>
      <p:pic>
        <p:nvPicPr>
          <p:cNvPr id="6148" name="Picture 4" descr="C:\Documents and Settings\Администратор\Рабочий стол\00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04800" y="1676400"/>
            <a:ext cx="2683126" cy="2438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48000" y="1066800"/>
            <a:ext cx="2895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2006-2007 День Святого Валентина</a:t>
            </a:r>
            <a:br>
              <a:rPr lang="ru-RU" sz="1600" dirty="0" smtClean="0"/>
            </a:br>
            <a:r>
              <a:rPr lang="ru-RU" sz="1600" dirty="0" smtClean="0"/>
              <a:t>Театрализованное представление для учащихся 4-5 классов об истории праздника и тематическая выставка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67200" y="556260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/>
              <a:t>Наши ученики талантливы и артистичны, стоит только пробудить в них интерес.</a:t>
            </a:r>
            <a:br>
              <a:rPr lang="ru-RU" sz="1600" dirty="0" smtClean="0"/>
            </a:br>
            <a:r>
              <a:rPr lang="ru-RU" sz="1600" dirty="0" smtClean="0"/>
              <a:t>И тогда ни зрителям, ни участникам скучно не будет.</a:t>
            </a:r>
            <a:endParaRPr lang="ru-RU" sz="1600" dirty="0"/>
          </a:p>
        </p:txBody>
      </p:sp>
      <p:pic>
        <p:nvPicPr>
          <p:cNvPr id="8" name="Picture 3" descr="C:\Documents and Settings\Администратор\Рабочий стол\-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1143000"/>
            <a:ext cx="2590800" cy="2133600"/>
          </a:xfrm>
          <a:prstGeom prst="rect">
            <a:avLst/>
          </a:prstGeom>
          <a:noFill/>
        </p:spPr>
      </p:pic>
      <p:pic>
        <p:nvPicPr>
          <p:cNvPr id="9" name="Picture 2" descr="C:\Documents and Settings\Учитель\Рабочий стол\ЕБ\2007\валентинки\конкурс Валентинок 20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3352800"/>
            <a:ext cx="2362200" cy="2209800"/>
          </a:xfrm>
          <a:prstGeom prst="rect">
            <a:avLst/>
          </a:prstGeom>
          <a:noFill/>
        </p:spPr>
      </p:pic>
      <p:pic>
        <p:nvPicPr>
          <p:cNvPr id="10" name="Picture 2" descr="C:\Documents and Settings\Администратор\Рабочий стол\0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3124200"/>
            <a:ext cx="2362200" cy="22098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81000" y="152400"/>
            <a:ext cx="830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 доброй традиции в нашей школе каждый год 14 февраля проходит празднование Дня Святого Валентина. И нет предела полету фантазии наших учителей и учеников. Каждый год что-то новое, запоминающееся.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ЕБС\Мероприятия\Валентин 2008\Изображение 0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752600"/>
            <a:ext cx="3352800" cy="2362200"/>
          </a:xfrm>
          <a:prstGeom prst="rect">
            <a:avLst/>
          </a:prstGeom>
          <a:noFill/>
        </p:spPr>
      </p:pic>
      <p:pic>
        <p:nvPicPr>
          <p:cNvPr id="3" name="Picture 2" descr="C:\Documents and Settings\Администратор\Рабочий стол\ЕБС\Мероприятия\Валентин 2008\Изображение 0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267200"/>
            <a:ext cx="2895600" cy="22098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2400" y="152400"/>
            <a:ext cx="8458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2007- 2008 День Святого Валентина</a:t>
            </a:r>
            <a:br>
              <a:rPr lang="ru-RU" dirty="0" smtClean="0"/>
            </a:br>
            <a:r>
              <a:rPr lang="ru-RU" dirty="0" smtClean="0"/>
              <a:t> Конкурсная программа на лучшее инсценированное объяснение в любви на английском языке</a:t>
            </a:r>
            <a:br>
              <a:rPr lang="ru-RU" dirty="0" smtClean="0"/>
            </a:br>
            <a:r>
              <a:rPr lang="ru-RU" dirty="0" smtClean="0"/>
              <a:t>(принимают участие пары из 5-9 классов)</a:t>
            </a:r>
            <a:br>
              <a:rPr lang="ru-RU" dirty="0" smtClean="0"/>
            </a:br>
            <a:r>
              <a:rPr lang="ru-RU" dirty="0" smtClean="0"/>
              <a:t>Ведь любви все возрасты покорны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95800" y="5105400"/>
            <a:ext cx="4113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Победителям награды и фотосессия ….</a:t>
            </a:r>
            <a:endParaRPr lang="ru-RU" dirty="0"/>
          </a:p>
        </p:txBody>
      </p:sp>
      <p:pic>
        <p:nvPicPr>
          <p:cNvPr id="7" name="Picture 2" descr="C:\Documents and Settings\Администратор\Рабочий стол\Изображение 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2362200"/>
            <a:ext cx="31242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/>
              <a:t>Заседания ШМО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  <a:solidFill>
            <a:schemeClr val="bg2">
              <a:lumMod val="9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ru-RU" sz="2600" dirty="0" smtClean="0"/>
              <a:t>В каждом учебном году проходит 5 заседаний ШМО согласно плану работы. </a:t>
            </a:r>
          </a:p>
          <a:p>
            <a:r>
              <a:rPr lang="ru-RU" sz="2600" dirty="0" smtClean="0"/>
              <a:t>Все учителя выступают с докладами по выбранным темам.</a:t>
            </a:r>
          </a:p>
          <a:p>
            <a:r>
              <a:rPr lang="ru-RU" sz="2600" dirty="0" smtClean="0"/>
              <a:t> Обсуждаются текущие дела и планы, проводится обзор публикаций в журнале «Иностранные языки в школе», в газете «1 сентября».</a:t>
            </a:r>
          </a:p>
          <a:p>
            <a:r>
              <a:rPr lang="ru-RU" sz="2600" dirty="0" smtClean="0"/>
              <a:t>Обсуждаются открытые уроки и итоги успеваемости по английскому языку. </a:t>
            </a:r>
          </a:p>
          <a:p>
            <a:r>
              <a:rPr lang="ru-RU" sz="2400" dirty="0" smtClean="0"/>
              <a:t>Обмениваясь опытом по проблеме организации подготовки учащихся к ЕГЭ, разрабатывается система подготовки учащихся к ЕГЭ. </a:t>
            </a:r>
          </a:p>
          <a:p>
            <a:r>
              <a:rPr lang="ru-RU" sz="2600" dirty="0" smtClean="0"/>
              <a:t> Регулярно проводятся проверка соблюдения орфографического режима, тестирование по всем аспектам языка,</a:t>
            </a:r>
            <a:r>
              <a:rPr lang="ru-RU" sz="2400" dirty="0" smtClean="0"/>
              <a:t> взаимопроверка домашних тетрадей учащихся.</a:t>
            </a:r>
            <a:endParaRPr lang="ru-RU" sz="2600" dirty="0" smtClean="0"/>
          </a:p>
          <a:p>
            <a:endParaRPr lang="ru-RU" sz="2600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Администратор\Рабочий стол\0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47800"/>
            <a:ext cx="2359742" cy="18288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81000" y="228600"/>
            <a:ext cx="8001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2008-2009 День Святого Валентина для 5-7 классов</a:t>
            </a:r>
            <a:br>
              <a:rPr lang="ru-RU" sz="1600" dirty="0" smtClean="0"/>
            </a:br>
            <a:r>
              <a:rPr lang="ru-RU" sz="1600" dirty="0" smtClean="0"/>
              <a:t>КВН между мальчиками и девочками, выбор лучшей пары, игры со зрителями</a:t>
            </a:r>
            <a:br>
              <a:rPr lang="ru-RU" sz="1600" dirty="0" smtClean="0"/>
            </a:br>
            <a:r>
              <a:rPr lang="ru-RU" sz="1600" dirty="0" smtClean="0"/>
              <a:t>развитие лексических навыков говорения (умение быстро реагировать на реплику собеседника); знакомство с историей и традициями праздника англичан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57800" y="3505200"/>
            <a:ext cx="3276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We speak English </a:t>
            </a:r>
            <a:br>
              <a:rPr lang="en-US" sz="1600" dirty="0" smtClean="0"/>
            </a:br>
            <a:r>
              <a:rPr lang="ru-RU" sz="1600" dirty="0" smtClean="0"/>
              <a:t>Ведущие праздника  за работой</a:t>
            </a:r>
            <a:endParaRPr lang="ru-RU" sz="1600" dirty="0"/>
          </a:p>
        </p:txBody>
      </p:sp>
      <p:pic>
        <p:nvPicPr>
          <p:cNvPr id="6" name="Picture 2" descr="C:\Documents and Settings\Администратор\Рабочий стол\ЕБС\Мероприятия\Валентин для нач. школы 2009\S630187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447800"/>
            <a:ext cx="2165568" cy="19812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00400" y="3505200"/>
            <a:ext cx="18787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Сколько зрителей…</a:t>
            </a:r>
            <a:endParaRPr lang="ru-RU" sz="1600" dirty="0"/>
          </a:p>
        </p:txBody>
      </p:sp>
      <p:pic>
        <p:nvPicPr>
          <p:cNvPr id="8" name="Picture 4" descr="C:\Documents and Settings\Администратор\Рабочий стол\1302200905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1524000"/>
            <a:ext cx="2590800" cy="187723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52400" y="44196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2008-2009 День Святого Валентина</a:t>
            </a:r>
            <a:br>
              <a:rPr lang="ru-RU" dirty="0" smtClean="0"/>
            </a:br>
            <a:r>
              <a:rPr lang="ru-RU" dirty="0" smtClean="0"/>
              <a:t>ученицы 7 «А» класса и Силкина Е. Б. провели открытые уроки - конкурсы для учащихся начальной школы и познакомили с работой интерактивной доски</a:t>
            </a:r>
            <a:endParaRPr lang="ru-RU" dirty="0"/>
          </a:p>
        </p:txBody>
      </p:sp>
      <p:pic>
        <p:nvPicPr>
          <p:cNvPr id="10" name="Picture 2" descr="C:\Documents and Settings\Администратор\Рабочий стол\ЕБС\Мероприятия\Валентин для нач. школы 2009\S630179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 bwMode="auto">
          <a:xfrm>
            <a:off x="5410200" y="4419600"/>
            <a:ext cx="27432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400" dirty="0" smtClean="0"/>
              <a:t>Внеклассная работа способствует более прочному усвоению языкового материала, развивает творческую активность, самостоятельность, воспитывает интерес к изучению английского языка, даёт выход творческой энергии, фантазии и инициативе учеников. Эффективно организованная внеклассная работа в различных формах должна стать логическим продолжением учебной работы.</a:t>
            </a:r>
            <a:br>
              <a:rPr lang="ru-RU" sz="1400" dirty="0" smtClean="0"/>
            </a:br>
            <a:r>
              <a:rPr lang="ru-RU" sz="1400" dirty="0" smtClean="0"/>
              <a:t>Любое внеклассное мероприятие – это испытание с целью проверки эрудиции, знания языка, внимания и других способностей.</a:t>
            </a:r>
            <a:br>
              <a:rPr lang="ru-RU" sz="1400" dirty="0" smtClean="0"/>
            </a:br>
            <a:r>
              <a:rPr lang="ru-RU" sz="1400" dirty="0" smtClean="0"/>
              <a:t>Каждый год в рамках недели иностранного языка проходят внеклассные мероприятия. Вот некоторые из них.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4800" y="2133600"/>
            <a:ext cx="2667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2007-2008 Конкурс на лучшее </a:t>
            </a:r>
            <a:br>
              <a:rPr lang="ru-RU" sz="1400" dirty="0" smtClean="0"/>
            </a:br>
            <a:r>
              <a:rPr lang="ru-RU" sz="1400" dirty="0" smtClean="0"/>
              <a:t>произношение для учащихся 5-7 и 8-11 классов. Наша гордость – наши победители.</a:t>
            </a:r>
            <a:endParaRPr lang="ru-RU" sz="1400" dirty="0"/>
          </a:p>
        </p:txBody>
      </p:sp>
      <p:pic>
        <p:nvPicPr>
          <p:cNvPr id="7" name="Picture 3" descr="C:\Documents and Settings\Учитель\Рабочий стол\ЕБ\2007\чтецы\P3200034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276600"/>
            <a:ext cx="2057400" cy="31242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200400" y="2057400"/>
            <a:ext cx="5562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2007-2008 Поэтический альманах  или праздник поэтического перевода</a:t>
            </a:r>
            <a:br>
              <a:rPr lang="ru-RU" sz="1400" dirty="0" smtClean="0"/>
            </a:br>
            <a:r>
              <a:rPr lang="ru-RU" sz="1400" dirty="0" smtClean="0"/>
              <a:t> (участвуют 5 «А», 6 «А», 7 «А», 8 «А», 11 «А»)</a:t>
            </a:r>
            <a:br>
              <a:rPr lang="ru-RU" sz="1400" dirty="0" smtClean="0"/>
            </a:br>
            <a:r>
              <a:rPr lang="ru-RU" sz="1400" dirty="0" smtClean="0"/>
              <a:t>Ведущие Силкина Е. Б. и </a:t>
            </a:r>
            <a:r>
              <a:rPr lang="ru-RU" sz="1400" dirty="0" err="1" smtClean="0"/>
              <a:t>Упман</a:t>
            </a:r>
            <a:r>
              <a:rPr lang="ru-RU" sz="1400" dirty="0" smtClean="0"/>
              <a:t> Андрей</a:t>
            </a:r>
            <a:endParaRPr lang="ru-RU" sz="1400" dirty="0"/>
          </a:p>
        </p:txBody>
      </p:sp>
      <p:pic>
        <p:nvPicPr>
          <p:cNvPr id="9" name="Picture 3" descr="C:\Documents and Settings\Администратор\Рабочий стол\ЕБС\Мероприятия\ФОТО 2007-08\Открытый урок\DSC0098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971800"/>
            <a:ext cx="3124200" cy="2357887"/>
          </a:xfrm>
          <a:prstGeom prst="rect">
            <a:avLst/>
          </a:prstGeom>
          <a:noFill/>
        </p:spPr>
      </p:pic>
      <p:pic>
        <p:nvPicPr>
          <p:cNvPr id="10" name="Picture 2" descr="C:\Documents and Settings\Администратор\Рабочий стол\ЕБС\Мероприятия\ФОТО 2007-08\Открытый урок\DSC0098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4495800"/>
            <a:ext cx="1905000" cy="2209800"/>
          </a:xfrm>
          <a:prstGeom prst="rect">
            <a:avLst/>
          </a:prstGeom>
          <a:noFill/>
        </p:spPr>
      </p:pic>
      <p:pic>
        <p:nvPicPr>
          <p:cNvPr id="11" name="Picture 3" descr="C:\Documents and Settings\Администратор\Рабочий стол\ЕБС\Мероприятия\ФОТО 2007-08\Открытый урок\DSC009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4876800"/>
            <a:ext cx="2362200" cy="1828800"/>
          </a:xfrm>
          <a:prstGeom prst="rect">
            <a:avLst/>
          </a:prstGeom>
          <a:noFill/>
        </p:spPr>
      </p:pic>
      <p:pic>
        <p:nvPicPr>
          <p:cNvPr id="12" name="Picture 2" descr="C:\Documents and Settings\Администратор\Рабочий стол\DSC0095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4495800"/>
            <a:ext cx="3048000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\Рабочий стол\DSC009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90600"/>
            <a:ext cx="2971800" cy="22098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2400" y="152400"/>
            <a:ext cx="3276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5 «А» исполняет английские детские стихи с переводом, сделанным учениками 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05200" y="228600"/>
            <a:ext cx="2514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6 «А» читает стихотворение </a:t>
            </a:r>
            <a:r>
              <a:rPr lang="en-US" sz="1400" dirty="0" smtClean="0"/>
              <a:t>Robin the Bobbin </a:t>
            </a:r>
            <a:r>
              <a:rPr lang="ru-RU" sz="1400" dirty="0" smtClean="0"/>
              <a:t>с переводом С. Я. Маршака</a:t>
            </a:r>
            <a:endParaRPr lang="ru-RU" sz="1400" dirty="0"/>
          </a:p>
        </p:txBody>
      </p:sp>
      <p:pic>
        <p:nvPicPr>
          <p:cNvPr id="7" name="Picture 2" descr="C:\Documents and Settings\Администратор\Рабочий стол\DSC009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143000"/>
            <a:ext cx="2438400" cy="20574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04800" y="3352800"/>
            <a:ext cx="297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7 «А» инсценирует стихотворение </a:t>
            </a:r>
            <a:br>
              <a:rPr lang="ru-RU" sz="1400" dirty="0" smtClean="0"/>
            </a:br>
            <a:r>
              <a:rPr lang="ru-RU" sz="1400" dirty="0" smtClean="0"/>
              <a:t>«</a:t>
            </a:r>
            <a:r>
              <a:rPr lang="en-US" sz="1400" dirty="0" smtClean="0"/>
              <a:t>Three Little Kittens</a:t>
            </a:r>
            <a:r>
              <a:rPr lang="ru-RU" sz="1400" dirty="0" smtClean="0"/>
              <a:t>»</a:t>
            </a:r>
            <a:endParaRPr lang="ru-RU" sz="1400" dirty="0"/>
          </a:p>
        </p:txBody>
      </p:sp>
      <p:pic>
        <p:nvPicPr>
          <p:cNvPr id="9" name="Picture 4" descr="C:\Documents and Settings\Администратор\Рабочий стол\ЕБС\Мероприятия\ФОТО 2007-08\Открытый урок\DSC009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114800"/>
            <a:ext cx="2667000" cy="22098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038600" y="32766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 smtClean="0"/>
              <a:t>8 «А» исполняет песни «Подмосковные вечера» и «Катюша» на английском языке</a:t>
            </a:r>
            <a:endParaRPr lang="ru-RU" sz="1400" dirty="0"/>
          </a:p>
        </p:txBody>
      </p:sp>
      <p:pic>
        <p:nvPicPr>
          <p:cNvPr id="11" name="Picture 2" descr="C:\Documents and Settings\Администратор\Рабочий стол\DSC009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962401"/>
            <a:ext cx="2819400" cy="22098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019800" y="152400"/>
            <a:ext cx="2743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11 «А» </a:t>
            </a:r>
            <a:r>
              <a:rPr lang="ru-RU" sz="1400" dirty="0" err="1" smtClean="0"/>
              <a:t>Размерица</a:t>
            </a:r>
            <a:r>
              <a:rPr lang="ru-RU" sz="1400" dirty="0" smtClean="0"/>
              <a:t> Андрей  декламирует 130 сонет Шекспира</a:t>
            </a:r>
            <a:endParaRPr lang="ru-RU" sz="1400" dirty="0"/>
          </a:p>
        </p:txBody>
      </p:sp>
      <p:pic>
        <p:nvPicPr>
          <p:cNvPr id="13" name="Picture 2" descr="C:\Documents and Settings\Администратор\Рабочий стол\DSC009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1143000"/>
            <a:ext cx="1905000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447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600" dirty="0" smtClean="0"/>
              <a:t>Проанализировав работу нашего ШМО за последние три года, хочу отметить, что мы старались организовать ее так, чтобы постоянно делиться опытом, обогащать друг друга знаниями, расширять и поддерживать творческие идеи каждого из нас. </a:t>
            </a:r>
            <a:br>
              <a:rPr lang="ru-RU" sz="1600" dirty="0" smtClean="0"/>
            </a:br>
            <a:r>
              <a:rPr lang="ru-RU" sz="1600" dirty="0" smtClean="0"/>
              <a:t>И здесь важно заметить, что только добрые отношения, уважение и сотрудничество между коллегами могут сделать атмосферу в школе комфортной, а наш учительский труд плодотворным.</a:t>
            </a:r>
            <a:br>
              <a:rPr lang="ru-RU" sz="1600" dirty="0" smtClean="0"/>
            </a:br>
            <a:r>
              <a:rPr lang="ru-RU" sz="1600" dirty="0" smtClean="0"/>
              <a:t>В конце моего выступления я еще раз хочу обратить внимание на большой творческий потенциал и высокое профессиональное мастерство учителей иностранного языка и поблагодарить за успешную и плодотворную работу.</a:t>
            </a:r>
            <a:endParaRPr lang="ru-RU" sz="1600" dirty="0"/>
          </a:p>
        </p:txBody>
      </p:sp>
      <p:pic>
        <p:nvPicPr>
          <p:cNvPr id="5" name="Picture 3" descr="C:\Documents and Settings\Администратор\Рабочий стол\юбилей Е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048000"/>
            <a:ext cx="33528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304801"/>
            <a:ext cx="86106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Каждый год учителя работают над  научно-методическими темами, которые выбирают самостоятельно, а потом выступают с докладами на заседаниях ШМО. Приятно отметить, что выбранные темы близки нашим педагогам и работают они над ними не формально, а вдумчиво, с неподдельным интересом. И при их обсуждении на заседаниях ШМО мы узнаем что-то новое и учимся друг у друга.  Так Бузданова Е. В., наш компьютерный гений, всегда в курсе новинок </a:t>
            </a:r>
            <a:r>
              <a:rPr lang="ru-RU" sz="1400" dirty="0" smtClean="0">
                <a:solidFill>
                  <a:schemeClr val="dk1"/>
                </a:solidFill>
              </a:rPr>
              <a:t>информационных технологий , Демидова Е. А. всегда готова поделиться своим богатейшим опытом по методике преподавания и. я., а меня интересует все, что позволяет поддерживать  интерес учащихся к английскому языку.</a:t>
            </a:r>
            <a:endParaRPr lang="ru-RU" sz="1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04800" y="2133600"/>
          <a:ext cx="8229600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3515"/>
                <a:gridCol w="2221685"/>
                <a:gridCol w="2383871"/>
                <a:gridCol w="2340529"/>
              </a:tblGrid>
              <a:tr h="35269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2006-2007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2007-2008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2008-2009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116874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Бузданова </a:t>
                      </a:r>
                    </a:p>
                    <a:p>
                      <a:pPr algn="ctr"/>
                      <a:r>
                        <a:rPr lang="ru-RU" b="0" dirty="0" smtClean="0"/>
                        <a:t>Е. В.</a:t>
                      </a:r>
                      <a:endParaRPr lang="ru-RU" b="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Интернет во внеклассной работе по</a:t>
                      </a:r>
                      <a:r>
                        <a:rPr lang="ru-RU" sz="1400" b="0" baseline="0" dirty="0" smtClean="0"/>
                        <a:t> иностранному языку</a:t>
                      </a:r>
                      <a:endParaRPr lang="ru-RU" sz="1400" b="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Использование информационных технологий на уроках английского языка</a:t>
                      </a:r>
                    </a:p>
                    <a:p>
                      <a:endParaRPr lang="ru-RU" sz="1400" b="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Интерактивное обучение учащихся старших классов с использованием компьютерных технологий</a:t>
                      </a:r>
                    </a:p>
                    <a:p>
                      <a:endParaRPr lang="ru-RU" sz="1400" b="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322614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Демидова </a:t>
                      </a:r>
                    </a:p>
                    <a:p>
                      <a:pPr algn="ctr"/>
                      <a:r>
                        <a:rPr lang="ru-RU" b="0" dirty="0" smtClean="0"/>
                        <a:t>Е. А.</a:t>
                      </a:r>
                      <a:endParaRPr lang="ru-RU" b="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Роль дискурса в межкультурной коммуникации и методика формирования дискурсивной компетенции</a:t>
                      </a:r>
                      <a:endParaRPr lang="ru-RU" sz="1400" b="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Методическое мастерство учителя на уроках иностранного языка</a:t>
                      </a:r>
                      <a:endParaRPr lang="ru-RU" sz="1400" b="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Коммуникативный подход в обучении грамматике (на примере рифмованных текстов)</a:t>
                      </a:r>
                    </a:p>
                    <a:p>
                      <a:endParaRPr lang="ru-RU" sz="1400" b="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322614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Силкина </a:t>
                      </a:r>
                    </a:p>
                    <a:p>
                      <a:pPr algn="ctr"/>
                      <a:r>
                        <a:rPr lang="ru-RU" b="0" dirty="0" smtClean="0"/>
                        <a:t>Е. Б.</a:t>
                      </a:r>
                      <a:endParaRPr lang="ru-RU" b="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Проектные формы работы на уроке английского языка</a:t>
                      </a:r>
                      <a:endParaRPr lang="ru-RU" sz="1400" b="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Эмоциональный фактор: понятие, роль и формы интеграции в целостном обучении иностранным языкам</a:t>
                      </a:r>
                    </a:p>
                    <a:p>
                      <a:endParaRPr lang="ru-RU" sz="1400" b="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Использование технологии обучения в сотрудничестве на уроках и. я. как средство гуманизации образовательного процесса</a:t>
                      </a:r>
                    </a:p>
                    <a:p>
                      <a:endParaRPr lang="ru-RU" sz="1400" b="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600" dirty="0" smtClean="0"/>
              <a:t>На педагогических советах учителя нашего ШМО регулярно выступают с докладами.  Хочу лишь сказать, что я всегда слушаю их с интересом.</a:t>
            </a:r>
            <a:endParaRPr lang="ru-RU" sz="1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600200"/>
          <a:ext cx="8382000" cy="439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2209800"/>
                <a:gridCol w="2781300"/>
                <a:gridCol w="2095500"/>
              </a:tblGrid>
              <a:tr h="4572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2006-2007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2007-2008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2008-2009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98552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Бузданова</a:t>
                      </a:r>
                    </a:p>
                    <a:p>
                      <a:pPr algn="ctr"/>
                      <a:r>
                        <a:rPr lang="ru-RU" b="0" dirty="0" smtClean="0"/>
                        <a:t> Е. В.</a:t>
                      </a:r>
                      <a:endParaRPr lang="ru-RU" b="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1. Модели и технологии обучения интеллектуально-одаренных детей</a:t>
                      </a:r>
                    </a:p>
                    <a:p>
                      <a:r>
                        <a:rPr lang="ru-RU" sz="1400" b="0" dirty="0" smtClean="0"/>
                        <a:t>2. Развитие познавательной активности учащихся с помощью информационных технологий</a:t>
                      </a:r>
                      <a:endParaRPr lang="ru-RU" sz="1400" b="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1. Система организации и проведение контроля на уроках иностранного языка</a:t>
                      </a:r>
                      <a:endParaRPr lang="ru-RU" sz="1400" b="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98552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Демидова </a:t>
                      </a:r>
                    </a:p>
                    <a:p>
                      <a:pPr algn="ctr"/>
                      <a:r>
                        <a:rPr lang="ru-RU" b="0" dirty="0" smtClean="0"/>
                        <a:t>Е. А.</a:t>
                      </a:r>
                      <a:endParaRPr lang="ru-RU" b="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 dirty="0" smtClean="0"/>
                    </a:p>
                    <a:p>
                      <a:r>
                        <a:rPr lang="ru-RU" sz="1400" b="0" dirty="0" smtClean="0"/>
                        <a:t>1. Ведущие мотивы учебной деятельности школьников</a:t>
                      </a:r>
                      <a:endParaRPr lang="ru-RU" sz="1400" b="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52908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Силкина </a:t>
                      </a:r>
                    </a:p>
                    <a:p>
                      <a:pPr algn="ctr"/>
                      <a:r>
                        <a:rPr lang="ru-RU" b="0" dirty="0" smtClean="0"/>
                        <a:t>Е. Б.</a:t>
                      </a:r>
                      <a:endParaRPr lang="ru-RU" b="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/>
                        <a:t>1. 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Тестовая технология на уроках английского языка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(март)</a:t>
                      </a:r>
                    </a:p>
                    <a:p>
                      <a:r>
                        <a:rPr lang="ru-RU" sz="1400" b="0" dirty="0" smtClean="0"/>
                        <a:t>2. Подведение итогов работы ШМО учителей английского языка (сентябрь)</a:t>
                      </a:r>
                      <a:endParaRPr lang="ru-RU" sz="1400" b="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 1. Из опыта работы ШМО учителей иностранного языка</a:t>
                      </a:r>
                      <a:endParaRPr lang="ru-RU" sz="1600" b="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305801" cy="4437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2362200"/>
                <a:gridCol w="2667000"/>
                <a:gridCol w="1905001"/>
              </a:tblGrid>
              <a:tr h="56755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2006-2007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2007-2008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2008-2009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851338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Бузданова </a:t>
                      </a:r>
                    </a:p>
                    <a:p>
                      <a:pPr algn="ctr"/>
                      <a:r>
                        <a:rPr lang="ru-RU" sz="1600" b="0" dirty="0" smtClean="0"/>
                        <a:t>Е. В.</a:t>
                      </a:r>
                      <a:endParaRPr lang="ru-RU" sz="1600" b="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 заседания РМО мы тоже не редко выступаем с докладами и сообщениями</a:t>
                      </a:r>
                      <a:endParaRPr lang="ru-RU" sz="1600" b="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9 областная олимпиада. Формы проведения и результаты.</a:t>
                      </a:r>
                      <a:endParaRPr lang="ru-RU" sz="1600" b="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447274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Демидова</a:t>
                      </a:r>
                      <a:r>
                        <a:rPr lang="ru-RU" sz="1600" b="0" baseline="0" dirty="0" smtClean="0"/>
                        <a:t> </a:t>
                      </a:r>
                    </a:p>
                    <a:p>
                      <a:pPr algn="ctr"/>
                      <a:r>
                        <a:rPr lang="ru-RU" sz="1600" b="0" baseline="0" dirty="0" smtClean="0"/>
                        <a:t>Е. А.</a:t>
                      </a:r>
                      <a:endParaRPr lang="ru-RU" sz="1600" b="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Просмотр видеозаписи и обсуждение</a:t>
                      </a:r>
                      <a:r>
                        <a:rPr lang="ru-RU" sz="1600" b="0" baseline="0" dirty="0" smtClean="0"/>
                        <a:t> интегрированного мероприятия «Здравствуй, Франция»</a:t>
                      </a:r>
                      <a:endParaRPr lang="ru-RU" sz="1600" b="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Язык и культура: в поисках нового направления в преподавании культуры страны</a:t>
                      </a:r>
                      <a:r>
                        <a:rPr lang="ru-RU" sz="1600" b="0" baseline="0" dirty="0" smtClean="0"/>
                        <a:t> изучаемого языка</a:t>
                      </a:r>
                      <a:endParaRPr lang="ru-RU" sz="1600" b="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Компьютерная презентация. Из опыта работы учителя французского языка</a:t>
                      </a:r>
                      <a:endParaRPr lang="ru-RU" sz="1600" b="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248629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Силкина </a:t>
                      </a:r>
                    </a:p>
                    <a:p>
                      <a:pPr algn="ctr"/>
                      <a:r>
                        <a:rPr lang="ru-RU" sz="1600" b="0" dirty="0" smtClean="0"/>
                        <a:t>Е.</a:t>
                      </a:r>
                      <a:r>
                        <a:rPr lang="ru-RU" sz="1600" b="0" baseline="0" dirty="0" smtClean="0"/>
                        <a:t> Б.</a:t>
                      </a:r>
                      <a:endParaRPr lang="ru-RU" sz="1600" b="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Применение тестовых технологий на уроках английского языка</a:t>
                      </a:r>
                      <a:endParaRPr lang="ru-RU" sz="1600" b="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Педагогическая ассамблея.</a:t>
                      </a:r>
                    </a:p>
                    <a:p>
                      <a:r>
                        <a:rPr lang="ru-RU" sz="1600" b="0" dirty="0" smtClean="0"/>
                        <a:t>Впечатления и итоги.</a:t>
                      </a:r>
                      <a:endParaRPr lang="ru-RU" sz="1600" b="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057400" y="609600"/>
            <a:ext cx="441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 smtClean="0">
                <a:solidFill>
                  <a:prstClr val="black"/>
                </a:solidFill>
              </a:rPr>
              <a:t>На заседания РМО мы тоже не редко выступаем с докладами и сообщениями</a:t>
            </a:r>
            <a:endParaRPr lang="ru-RU" sz="16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E:\Е.Б\S1032308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4038600" cy="2530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Е.Б\S10323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191000"/>
            <a:ext cx="3886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E:\Е.Б\S1032313.JPG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600201"/>
            <a:ext cx="4038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E:\Е.Б\S103229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4038600"/>
            <a:ext cx="3505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57200" y="228600"/>
            <a:ext cx="838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На мой взгляд, проводить и посещать такие ассамблеи очень интересно и полезно. Все мы должны учиться и знать к чему стремиться в своей работе, а кто как ни лауреаты, финалисты и победители могут показать класс и высокий уровень педагогического мастерства, что может быть полезнее и ярче, чем личное присутствие на уроке.</a:t>
            </a:r>
            <a:endParaRPr lang="ru-RU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1600" dirty="0" smtClean="0"/>
              <a:t>Результаты тестирования за год в классах с углубленным изучением иностранных языков, представлены в этой таблице. Видно, что процент успеваемости по предмету достаточно высокий, и мы стараемся делать все, чтобы у наших учеников не пропадало желание овладеть иностранным языком и стараемся всячески поддерживать стремление учиться не а бы как, а хорошо, так как в современном мире, чтобы быть успешным это важно (знать ин. Яз. И престижно быть умным)</a:t>
            </a:r>
            <a:endParaRPr lang="ru-RU" sz="1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62000" y="2057400"/>
          <a:ext cx="7467602" cy="4559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4895"/>
                <a:gridCol w="1789791"/>
                <a:gridCol w="972915"/>
                <a:gridCol w="914401"/>
                <a:gridCol w="1752600"/>
                <a:gridCol w="1143000"/>
              </a:tblGrid>
              <a:tr h="347704">
                <a:tc>
                  <a:txBody>
                    <a:bodyPr/>
                    <a:lstStyle/>
                    <a:p>
                      <a:r>
                        <a:rPr lang="ru-RU" dirty="0" smtClean="0"/>
                        <a:t>Класс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Учитель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2006-07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Класс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Учитель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2007-08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47704"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5 «А»</a:t>
                      </a:r>
                      <a:endParaRPr lang="ru-RU" b="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Силкина Е. Б.</a:t>
                      </a:r>
                      <a:endParaRPr lang="ru-RU" b="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61,5 %</a:t>
                      </a:r>
                      <a:endParaRPr lang="ru-RU" b="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47704">
                <a:tc>
                  <a:txBody>
                    <a:bodyPr/>
                    <a:lstStyle/>
                    <a:p>
                      <a:endParaRPr lang="ru-RU" b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5 «А»</a:t>
                      </a:r>
                      <a:endParaRPr lang="ru-RU" b="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/>
                        <a:t>Силкина Е. Б.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84,6 %</a:t>
                      </a:r>
                      <a:endParaRPr lang="ru-RU" b="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47704">
                <a:tc>
                  <a:txBody>
                    <a:bodyPr/>
                    <a:lstStyle/>
                    <a:p>
                      <a:r>
                        <a:rPr lang="ru-RU" b="0" dirty="0" smtClean="0"/>
                        <a:t>5 «А»</a:t>
                      </a:r>
                      <a:endParaRPr lang="ru-RU" b="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/>
                        <a:t>Силкина Е. Б.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80 %</a:t>
                      </a:r>
                      <a:endParaRPr lang="ru-RU" b="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6 «А»</a:t>
                      </a:r>
                      <a:endParaRPr lang="ru-RU" b="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Силкина Е. Б.</a:t>
                      </a:r>
                      <a:endParaRPr lang="ru-RU" b="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80,9 %</a:t>
                      </a:r>
                      <a:endParaRPr lang="ru-RU" b="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47704">
                <a:tc>
                  <a:txBody>
                    <a:bodyPr/>
                    <a:lstStyle/>
                    <a:p>
                      <a:r>
                        <a:rPr lang="ru-RU" b="0" dirty="0" smtClean="0"/>
                        <a:t>6 «А»</a:t>
                      </a:r>
                      <a:endParaRPr lang="ru-RU" b="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/>
                        <a:t>Силкина Е. Б.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78 %</a:t>
                      </a:r>
                      <a:endParaRPr lang="ru-RU" b="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7 «А»</a:t>
                      </a:r>
                      <a:endParaRPr lang="ru-RU" b="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/>
                        <a:t>Силкина Е. Б.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80 %</a:t>
                      </a:r>
                      <a:endParaRPr lang="ru-RU" b="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74965">
                <a:tc>
                  <a:txBody>
                    <a:bodyPr/>
                    <a:lstStyle/>
                    <a:p>
                      <a:r>
                        <a:rPr lang="ru-RU" b="0" dirty="0" smtClean="0"/>
                        <a:t>6 «А»</a:t>
                      </a:r>
                      <a:endParaRPr lang="ru-RU" b="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/>
                        <a:t>Демидова Е. А.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46 %</a:t>
                      </a:r>
                      <a:endParaRPr lang="ru-RU" b="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7 «А»</a:t>
                      </a:r>
                      <a:endParaRPr lang="ru-RU" b="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/>
                        <a:t>Демидова Е. А.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50 %</a:t>
                      </a:r>
                      <a:endParaRPr lang="ru-RU" b="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7704">
                <a:tc>
                  <a:txBody>
                    <a:bodyPr/>
                    <a:lstStyle/>
                    <a:p>
                      <a:r>
                        <a:rPr lang="ru-RU" b="0" dirty="0" smtClean="0"/>
                        <a:t>7 «А»</a:t>
                      </a:r>
                      <a:endParaRPr lang="ru-RU" b="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/>
                        <a:t>Силкина Е. Б.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60 %</a:t>
                      </a:r>
                      <a:endParaRPr lang="ru-RU" b="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8 «А»</a:t>
                      </a:r>
                      <a:endParaRPr lang="ru-RU" b="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/>
                        <a:t>Силкина Е. Б.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60 %</a:t>
                      </a:r>
                      <a:endParaRPr lang="ru-RU" b="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084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/>
                        <a:t>7 «А» (Ф. Я.)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/>
                        <a:t>Демидова Е. А.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59 %</a:t>
                      </a:r>
                      <a:endParaRPr lang="ru-RU" b="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/>
                        <a:t>8 «А»</a:t>
                      </a:r>
                    </a:p>
                    <a:p>
                      <a:r>
                        <a:rPr lang="ru-RU" b="0" dirty="0" smtClean="0"/>
                        <a:t> (Ф. Я.)</a:t>
                      </a:r>
                      <a:endParaRPr lang="ru-RU" b="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Демидова Е. А.</a:t>
                      </a:r>
                      <a:endParaRPr lang="ru-RU" b="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60 %</a:t>
                      </a:r>
                      <a:endParaRPr lang="ru-RU" b="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74965">
                <a:tc>
                  <a:txBody>
                    <a:bodyPr/>
                    <a:lstStyle/>
                    <a:p>
                      <a:r>
                        <a:rPr lang="ru-RU" b="0" dirty="0" smtClean="0"/>
                        <a:t>10 «Б»</a:t>
                      </a:r>
                      <a:endParaRPr lang="ru-RU" b="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/>
                        <a:t>Бузданова Е. В.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70 %</a:t>
                      </a:r>
                      <a:endParaRPr lang="ru-RU" b="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10 «А»</a:t>
                      </a:r>
                      <a:endParaRPr lang="ru-RU" b="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/>
                        <a:t>Бузданова Е. В.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71 %</a:t>
                      </a:r>
                      <a:endParaRPr lang="ru-RU" b="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74965"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10 «А»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Бузданова Е. В.</a:t>
                      </a:r>
                      <a:endParaRPr lang="ru-RU" b="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64 %</a:t>
                      </a:r>
                      <a:endParaRPr lang="ru-RU" b="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5800" cy="1524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600" dirty="0" smtClean="0"/>
              <a:t>Достижения наших учеников – показатель успешности нашего учительского труда. И наши лучшие ученики за последние три года демонстрируют прочные и глубокие знания на  Районных и областных олимпиадах. </a:t>
            </a:r>
            <a:endParaRPr lang="ru-RU" sz="1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057400"/>
          <a:ext cx="8229600" cy="4313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9858"/>
                <a:gridCol w="2365049"/>
                <a:gridCol w="2467598"/>
                <a:gridCol w="2397095"/>
              </a:tblGrid>
              <a:tr h="52345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2006-2007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2007-2008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2008-2009</a:t>
                      </a:r>
                      <a:endParaRPr lang="ru-RU" dirty="0"/>
                    </a:p>
                  </a:txBody>
                  <a:tcPr/>
                </a:tc>
              </a:tr>
              <a:tr h="903495">
                <a:tc>
                  <a:txBody>
                    <a:bodyPr/>
                    <a:lstStyle/>
                    <a:p>
                      <a:r>
                        <a:rPr lang="ru-RU" b="0" dirty="0" smtClean="0"/>
                        <a:t>1 место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Назаров Никита 11 класс (англ.</a:t>
                      </a:r>
                      <a:r>
                        <a:rPr lang="ru-RU" b="0" baseline="0" dirty="0" smtClean="0"/>
                        <a:t> зык)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Тымчук Анна 11 класс (англ. язык) 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/>
                </a:tc>
              </a:tr>
              <a:tr h="867905">
                <a:tc>
                  <a:txBody>
                    <a:bodyPr/>
                    <a:lstStyle/>
                    <a:p>
                      <a:r>
                        <a:rPr lang="ru-RU" b="0" dirty="0" smtClean="0"/>
                        <a:t>2 место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Тымчук</a:t>
                      </a:r>
                      <a:r>
                        <a:rPr lang="ru-RU" b="0" baseline="0" dirty="0" smtClean="0"/>
                        <a:t> Анна 10 класс (англ. язык)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/>
                        <a:t>Кузнецов Эдуард</a:t>
                      </a:r>
                      <a:r>
                        <a:rPr lang="ru-RU" b="0" baseline="0" dirty="0" smtClean="0"/>
                        <a:t> 9 класс</a:t>
                      </a:r>
                      <a:r>
                        <a:rPr lang="ru-RU" b="0" dirty="0" smtClean="0"/>
                        <a:t>(франц. язык)</a:t>
                      </a:r>
                    </a:p>
                    <a:p>
                      <a:endParaRPr lang="ru-RU" b="0" dirty="0"/>
                    </a:p>
                  </a:txBody>
                  <a:tcPr/>
                </a:tc>
              </a:tr>
              <a:tr h="815139">
                <a:tc>
                  <a:txBody>
                    <a:bodyPr/>
                    <a:lstStyle/>
                    <a:p>
                      <a:r>
                        <a:rPr lang="ru-RU" b="0" dirty="0" smtClean="0"/>
                        <a:t>3 место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Терентьева Анастасия 8 класс (франц. язык)</a:t>
                      </a:r>
                      <a:endParaRPr lang="ru-RU" b="0" dirty="0"/>
                    </a:p>
                  </a:txBody>
                  <a:tcPr/>
                </a:tc>
              </a:tr>
              <a:tr h="1157207">
                <a:tc gridSpan="4">
                  <a:txBody>
                    <a:bodyPr/>
                    <a:lstStyle/>
                    <a:p>
                      <a:pPr algn="ctr"/>
                      <a:r>
                        <a:rPr lang="ru-RU" sz="2800" b="0" dirty="0" smtClean="0"/>
                        <a:t>Областная олимпиада 2007-2008 учебный год</a:t>
                      </a:r>
                    </a:p>
                    <a:p>
                      <a:pPr algn="ctr"/>
                      <a:r>
                        <a:rPr lang="ru-RU" sz="2800" b="0" dirty="0" smtClean="0"/>
                        <a:t>Тымчук Анна заняла 5 место</a:t>
                      </a:r>
                      <a:endParaRPr lang="ru-RU" sz="2800" b="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600200"/>
          </a:xfrm>
          <a:solidFill>
            <a:schemeClr val="bg2">
              <a:lumMod val="5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sz="1800" dirty="0" smtClean="0"/>
              <a:t>Распространения педагогический опыт,</a:t>
            </a:r>
            <a:r>
              <a:rPr lang="en-US" sz="1800" dirty="0" smtClean="0"/>
              <a:t> </a:t>
            </a:r>
            <a:r>
              <a:rPr lang="ru-RU" sz="1800" dirty="0" smtClean="0"/>
              <a:t>учителя нашего ШМО принимают участие во всероссийском фестивале «Открытый урок» Статьи размещены в Интернете на сайте «Фестиваль творческих идей» (</a:t>
            </a:r>
            <a:r>
              <a:rPr lang="en-US" sz="1800" dirty="0" smtClean="0"/>
              <a:t>www</a:t>
            </a:r>
            <a:r>
              <a:rPr lang="ru-RU" sz="1800" dirty="0" smtClean="0"/>
              <a:t>. 1 </a:t>
            </a:r>
            <a:r>
              <a:rPr lang="en-US" sz="1800" dirty="0" smtClean="0"/>
              <a:t>september</a:t>
            </a:r>
            <a:r>
              <a:rPr lang="ru-RU" sz="1800" dirty="0" smtClean="0"/>
              <a:t>. </a:t>
            </a:r>
            <a:r>
              <a:rPr lang="en-US" sz="1800" dirty="0" smtClean="0"/>
              <a:t>ru</a:t>
            </a:r>
            <a:r>
              <a:rPr lang="ru-RU" sz="1800" dirty="0" smtClean="0"/>
              <a:t>). Как Вы можете заметить, что теперь все мы имеем публикации.</a:t>
            </a:r>
            <a:br>
              <a:rPr lang="ru-RU" sz="1800" dirty="0" smtClean="0"/>
            </a:br>
            <a:r>
              <a:rPr lang="en-US" sz="1800" dirty="0" smtClean="0"/>
              <a:t>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2057400"/>
          <a:ext cx="8229600" cy="419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2286000"/>
                <a:gridCol w="2514600"/>
                <a:gridCol w="2133600"/>
              </a:tblGrid>
              <a:tr h="5334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2006- 2007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2007-2008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2008-2009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Бузданова</a:t>
                      </a:r>
                    </a:p>
                    <a:p>
                      <a:pPr algn="ctr"/>
                      <a:r>
                        <a:rPr lang="ru-RU" b="0" dirty="0" smtClean="0"/>
                        <a:t>Е. В.</a:t>
                      </a:r>
                      <a:endParaRPr lang="ru-RU" b="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Статья «Обобщающий урок по теме «Школа»</a:t>
                      </a:r>
                      <a:endParaRPr lang="ru-RU" b="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Статья «Внеклассное мероприятие «Британия 20 века»</a:t>
                      </a:r>
                      <a:endParaRPr lang="ru-RU" b="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Статья «Из опыта работы на тему «Школа»</a:t>
                      </a:r>
                      <a:endParaRPr lang="ru-RU" b="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354667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Демидова</a:t>
                      </a:r>
                    </a:p>
                    <a:p>
                      <a:pPr algn="ctr"/>
                      <a:r>
                        <a:rPr lang="ru-RU" b="0" dirty="0" smtClean="0"/>
                        <a:t>Е. А.</a:t>
                      </a:r>
                      <a:endParaRPr lang="ru-RU" b="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Статья «Сценарий интерактивного новогоднего</a:t>
                      </a:r>
                      <a:r>
                        <a:rPr lang="ru-RU" b="0" baseline="0" dirty="0" smtClean="0"/>
                        <a:t> представления»</a:t>
                      </a:r>
                      <a:endParaRPr lang="ru-RU" b="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236133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Силкина</a:t>
                      </a:r>
                    </a:p>
                    <a:p>
                      <a:pPr algn="ctr"/>
                      <a:r>
                        <a:rPr lang="ru-RU" b="0" dirty="0" smtClean="0"/>
                        <a:t> Е. Б.</a:t>
                      </a:r>
                      <a:endParaRPr lang="ru-RU" b="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Статья «Сколько стран, столько и обычаев»</a:t>
                      </a:r>
                      <a:endParaRPr lang="ru-RU" b="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Статья «Обобщающий урок по теме «Части тела»</a:t>
                      </a:r>
                      <a:endParaRPr lang="ru-RU" b="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1446</TotalTime>
  <Words>1903</Words>
  <PresentationFormat>Экран (4:3)</PresentationFormat>
  <Paragraphs>200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Роль методической работы значительно возрастает в современных условиях. В связи с модернизацией образования, требования к педагогу повышаются. Все мы понимаем необходимость  самообразования и совершенствования педагогического мастерства, необходимость анализа и обобщения опыта методической работы. Я хочу рассказать о работе ШМО учителей иностранного языка. Вот основные  направления работы нашего ШМО:</vt:lpstr>
      <vt:lpstr>Заседания ШМО</vt:lpstr>
      <vt:lpstr>Слайд 3</vt:lpstr>
      <vt:lpstr>На педагогических советах учителя нашего ШМО регулярно выступают с докладами.  Хочу лишь сказать, что я всегда слушаю их с интересом.</vt:lpstr>
      <vt:lpstr>Слайд 5</vt:lpstr>
      <vt:lpstr>Слайд 6</vt:lpstr>
      <vt:lpstr>Результаты тестирования за год в классах с углубленным изучением иностранных языков, представлены в этой таблице. Видно, что процент успеваемости по предмету достаточно высокий, и мы стараемся делать все, чтобы у наших учеников не пропадало желание овладеть иностранным языком и стараемся всячески поддерживать стремление учиться не а бы как, а хорошо, так как в современном мире, чтобы быть успешным это важно (знать ин. Яз. И престижно быть умным)</vt:lpstr>
      <vt:lpstr>Достижения наших учеников – показатель успешности нашего учительского труда. И наши лучшие ученики за последние три года демонстрируют прочные и глубокие знания на  Районных и областных олимпиадах. </vt:lpstr>
      <vt:lpstr>      Распространения педагогический опыт, учителя нашего ШМО принимают участие во всероссийском фестивале «Открытый урок» Статьи размещены в Интернете на сайте «Фестиваль творческих идей» (www. 1 september. ru). Как Вы можете заметить, что теперь все мы имеем публикации.      </vt:lpstr>
      <vt:lpstr>В этом учебном году мы впервые решили принять участие в фестивале исследовательских и творческих работ учащихся «Портфолио» </vt:lpstr>
      <vt:lpstr>Слайд 11</vt:lpstr>
      <vt:lpstr>Слайд 12</vt:lpstr>
      <vt:lpstr>Слайд 13</vt:lpstr>
      <vt:lpstr>В нашей школе стало традиционным проведение  Дня открытых дверей, и мы ежегодно принимаем участие в них. Ясно осознавая возрастающую конкуренцию между школами города, мы стараемся показать что-то яркое, что-то такое, что произведет незабываемое впечатление и поможет родителям сделать правильный выбор и привести своих детей именно в нашу школу.</vt:lpstr>
      <vt:lpstr>Слайд 15</vt:lpstr>
      <vt:lpstr>Слайд 16</vt:lpstr>
      <vt:lpstr>Проблема повышения мотивации обучения требует от учителя нового подхода к её решению, в частности, разработки более совершенных организационных форм и методических приёмов обучения. Надо помнить, что в процессе обучения важны не только знания, но и впечатления, с которыми ребёнок уходит с урока. Урок должен нести не только определённые знания, но и радость каждому ученику. В этой таблице представлены открытые уроки, все они имели свои “изюминки”, которые сделали их интересными, живыми, весёлыми, и мы, учителя, имели возможность многому научиться друг у друга.</vt:lpstr>
      <vt:lpstr>Слайд 18</vt:lpstr>
      <vt:lpstr>Слайд 19</vt:lpstr>
      <vt:lpstr>Слайд 20</vt:lpstr>
      <vt:lpstr>Внеклассная работа способствует более прочному усвоению языкового материала, развивает творческую активность, самостоятельность, воспитывает интерес к изучению английского языка, даёт выход творческой энергии, фантазии и инициативе учеников. Эффективно организованная внеклассная работа в различных формах должна стать логическим продолжением учебной работы. Любое внеклассное мероприятие – это испытание с целью проверки эрудиции, знания языка, внимания и других способностей. Каждый год в рамках недели иностранного языка проходят внеклассные мероприятия. Вот некоторые из них.</vt:lpstr>
      <vt:lpstr>Слайд 22</vt:lpstr>
      <vt:lpstr>Проанализировав работу нашего ШМО за последние три года, хочу отметить, что мы старались организовать ее так, чтобы постоянно делиться опытом, обогащать друг друга знаниями, расширять и поддерживать творческие идеи каждого из нас.  И здесь важно заметить, что только добрые отношения, уважение и сотрудничество между коллегами могут сделать атмосферу в школе комфортной, а наш учительский труд плодотворным. В конце моего выступления я еще раз хочу обратить внимание на большой творческий потенциал и высокое профессиональное мастерство учителей иностранного языка и поблагодарить за успешную и плодотворную работу.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Валентин 2008</dc:title>
  <cp:lastModifiedBy>Customer</cp:lastModifiedBy>
  <cp:revision>167</cp:revision>
  <dcterms:modified xsi:type="dcterms:W3CDTF">2009-10-08T03:14:40Z</dcterms:modified>
</cp:coreProperties>
</file>