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4" r:id="rId4"/>
    <p:sldId id="265" r:id="rId5"/>
    <p:sldId id="261" r:id="rId6"/>
    <p:sldId id="262" r:id="rId7"/>
    <p:sldId id="267" r:id="rId8"/>
    <p:sldId id="263" r:id="rId9"/>
    <p:sldId id="268" r:id="rId10"/>
    <p:sldId id="269" r:id="rId11"/>
    <p:sldId id="270"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6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08BB050-EBAD-4668-B2AB-E86907E9E346}" type="datetimeFigureOut">
              <a:rPr lang="ru-RU" smtClean="0"/>
              <a:t>18.10.2009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6432707-6DDB-4729-9720-67530CE9FF8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6432707-6DDB-4729-9720-67530CE9FF8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6432707-6DDB-4729-9720-67530CE9FF8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6432707-6DDB-4729-9720-67530CE9FF8D}"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6432707-6DDB-4729-9720-67530CE9FF8D}"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6432707-6DDB-4729-9720-67530CE9FF8D}"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6432707-6DDB-4729-9720-67530CE9FF8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6432707-6DDB-4729-9720-67530CE9FF8D}"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08BB050-EBAD-4668-B2AB-E86907E9E346}" type="datetimeFigureOut">
              <a:rPr lang="ru-RU" smtClean="0"/>
              <a:t>18.10.2009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6432707-6DDB-4729-9720-67530CE9FF8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08BB050-EBAD-4668-B2AB-E86907E9E346}" type="datetimeFigureOut">
              <a:rPr lang="ru-RU" smtClean="0"/>
              <a:t>18.10.2009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6432707-6DDB-4729-9720-67530CE9FF8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08BB050-EBAD-4668-B2AB-E86907E9E346}" type="datetimeFigureOut">
              <a:rPr lang="ru-RU" smtClean="0"/>
              <a:t>18.10.2009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6432707-6DDB-4729-9720-67530CE9FF8D}"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8BB050-EBAD-4668-B2AB-E86907E9E346}" type="datetimeFigureOut">
              <a:rPr lang="ru-RU" smtClean="0"/>
              <a:t>18.10.2009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432707-6DDB-4729-9720-67530CE9FF8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Тема: «Буква </a:t>
            </a:r>
            <a:r>
              <a:rPr lang="ru-RU" b="1" dirty="0"/>
              <a:t>е </a:t>
            </a:r>
            <a:r>
              <a:rPr lang="ru-RU" dirty="0"/>
              <a:t>в суффиксе </a:t>
            </a:r>
            <a:r>
              <a:rPr lang="ru-RU" b="1" dirty="0"/>
              <a:t>-</a:t>
            </a:r>
            <a:r>
              <a:rPr lang="ru-RU" b="1" dirty="0" err="1"/>
              <a:t>ен</a:t>
            </a:r>
            <a:r>
              <a:rPr lang="ru-RU" dirty="0"/>
              <a:t>- существительных на </a:t>
            </a:r>
            <a:r>
              <a:rPr lang="ru-RU" b="1" dirty="0"/>
              <a:t>-мя</a:t>
            </a:r>
            <a:r>
              <a:rPr lang="ru-RU" dirty="0"/>
              <a:t>. Значение семени».</a:t>
            </a:r>
            <a:br>
              <a:rPr lang="ru-RU" dirty="0"/>
            </a:br>
            <a:endParaRPr lang="ru-RU" dirty="0"/>
          </a:p>
        </p:txBody>
      </p:sp>
      <p:sp>
        <p:nvSpPr>
          <p:cNvPr id="3" name="Подзаголовок 2"/>
          <p:cNvSpPr>
            <a:spLocks noGrp="1"/>
          </p:cNvSpPr>
          <p:nvPr>
            <p:ph type="subTitle" idx="1"/>
          </p:nvPr>
        </p:nvSpPr>
        <p:spPr/>
        <p:txBody>
          <a:bodyPr>
            <a:normAutofit fontScale="40000" lnSpcReduction="20000"/>
          </a:bodyPr>
          <a:lstStyle/>
          <a:p>
            <a:r>
              <a:rPr lang="ru-RU" dirty="0"/>
              <a:t>Цели урока:</a:t>
            </a:r>
          </a:p>
          <a:p>
            <a:r>
              <a:rPr lang="ru-RU" dirty="0"/>
              <a:t>-   знать о правописании суффикса </a:t>
            </a:r>
            <a:r>
              <a:rPr lang="ru-RU" b="1" dirty="0"/>
              <a:t>–</a:t>
            </a:r>
            <a:r>
              <a:rPr lang="ru-RU" b="1" dirty="0" err="1"/>
              <a:t>ен</a:t>
            </a:r>
            <a:r>
              <a:rPr lang="ru-RU" b="1" dirty="0"/>
              <a:t>-</a:t>
            </a:r>
            <a:r>
              <a:rPr lang="ru-RU" dirty="0"/>
              <a:t> существительных на </a:t>
            </a:r>
            <a:r>
              <a:rPr lang="ru-RU" b="1" dirty="0"/>
              <a:t>–мя</a:t>
            </a:r>
            <a:r>
              <a:rPr lang="ru-RU" dirty="0"/>
              <a:t>; знать о значении семян для растений, животных, человека;</a:t>
            </a:r>
          </a:p>
          <a:p>
            <a:r>
              <a:rPr lang="ru-RU" dirty="0"/>
              <a:t> -уметь употреблять суффикс </a:t>
            </a:r>
            <a:r>
              <a:rPr lang="ru-RU" b="1" dirty="0"/>
              <a:t>–</a:t>
            </a:r>
            <a:r>
              <a:rPr lang="ru-RU" b="1" dirty="0" err="1"/>
              <a:t>ен</a:t>
            </a:r>
            <a:r>
              <a:rPr lang="ru-RU" dirty="0"/>
              <a:t>- в безударном положении  в письменной речи; </a:t>
            </a:r>
          </a:p>
          <a:p>
            <a:r>
              <a:rPr lang="ru-RU" dirty="0"/>
              <a:t>-воспитательные: прививать любовь к родной природе.</a:t>
            </a:r>
          </a:p>
          <a:p>
            <a:r>
              <a:rPr lang="ru-RU" dirty="0"/>
              <a:t> </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Назовите </a:t>
            </a:r>
            <a:r>
              <a:rPr lang="ru-RU" dirty="0" smtClean="0"/>
              <a:t>и выпишите словосочетания, в которых существительное семя стоит в Р.п. ед.ч., выделите </a:t>
            </a:r>
            <a:r>
              <a:rPr lang="ru-RU" dirty="0" smtClean="0"/>
              <a:t>суффикс</a:t>
            </a:r>
            <a:r>
              <a:rPr lang="ru-RU" dirty="0" smtClean="0"/>
              <a:t>.</a:t>
            </a:r>
            <a:r>
              <a:rPr lang="ru-RU" dirty="0" smtClean="0"/>
              <a:t> </a:t>
            </a:r>
            <a:endParaRPr lang="ru-RU" dirty="0"/>
          </a:p>
        </p:txBody>
      </p:sp>
      <p:sp>
        <p:nvSpPr>
          <p:cNvPr id="3" name="Заголовок 2"/>
          <p:cNvSpPr>
            <a:spLocks noGrp="1"/>
          </p:cNvSpPr>
          <p:nvPr>
            <p:ph type="title"/>
          </p:nvPr>
        </p:nvSpPr>
        <p:spPr/>
        <p:txBody>
          <a:bodyPr>
            <a:normAutofit fontScale="90000"/>
          </a:bodyPr>
          <a:lstStyle/>
          <a:p>
            <a:r>
              <a:rPr lang="ru-RU" dirty="0" smtClean="0"/>
              <a:t>Вопрос учителя русского языка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i="1" dirty="0" smtClean="0"/>
              <a:t>Вопросы учителя биологии</a:t>
            </a:r>
            <a:r>
              <a:rPr lang="ru-RU" dirty="0" smtClean="0"/>
              <a:t>: «Каково значение семени в природе? Почему все сформировавшиеся семена нужны для диких и домашних животных и для человека? Почему растение образует много семян?»</a:t>
            </a:r>
          </a:p>
          <a:p>
            <a:r>
              <a:rPr lang="ru-RU" i="1" dirty="0" smtClean="0"/>
              <a:t>Вопрос учителя русского языка</a:t>
            </a:r>
            <a:r>
              <a:rPr lang="ru-RU" dirty="0" smtClean="0"/>
              <a:t> : «Какая буква пишется в безударном суффиксе существительных на –мя?»</a:t>
            </a:r>
          </a:p>
          <a:p>
            <a:r>
              <a:rPr lang="ru-RU" dirty="0" smtClean="0"/>
              <a:t> </a:t>
            </a:r>
          </a:p>
          <a:p>
            <a:endParaRPr lang="ru-RU" dirty="0"/>
          </a:p>
        </p:txBody>
      </p:sp>
      <p:sp>
        <p:nvSpPr>
          <p:cNvPr id="3" name="Заголовок 2"/>
          <p:cNvSpPr>
            <a:spLocks noGrp="1"/>
          </p:cNvSpPr>
          <p:nvPr>
            <p:ph type="title"/>
          </p:nvPr>
        </p:nvSpPr>
        <p:spPr/>
        <p:txBody>
          <a:bodyPr>
            <a:normAutofit fontScale="90000"/>
          </a:bodyPr>
          <a:lstStyle/>
          <a:p>
            <a:r>
              <a:rPr lang="ru-RU" i="1" dirty="0" smtClean="0"/>
              <a:t>Давайте сделаем выводы:</a:t>
            </a:r>
            <a:r>
              <a:rPr lang="ru-RU" dirty="0" smtClean="0"/>
              <a:t/>
            </a:r>
            <a:br>
              <a:rPr lang="ru-RU"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lvl="0"/>
            <a:r>
              <a:rPr lang="ru-RU" dirty="0" smtClean="0"/>
              <a:t> По </a:t>
            </a:r>
            <a:r>
              <a:rPr lang="ru-RU" dirty="0" smtClean="0"/>
              <a:t>русскому языку упр.213, параграф 38.</a:t>
            </a:r>
          </a:p>
          <a:p>
            <a:endParaRPr lang="ru-RU" dirty="0" smtClean="0"/>
          </a:p>
          <a:p>
            <a:endParaRPr lang="ru-RU" dirty="0" smtClean="0"/>
          </a:p>
          <a:p>
            <a:r>
              <a:rPr lang="ru-RU" dirty="0" smtClean="0"/>
              <a:t>По </a:t>
            </a:r>
            <a:r>
              <a:rPr lang="ru-RU" dirty="0" smtClean="0"/>
              <a:t>биологии параграф 12, вопросы стр. 49(устно)</a:t>
            </a:r>
          </a:p>
          <a:p>
            <a:pPr>
              <a:buNone/>
            </a:pPr>
            <a:endParaRPr lang="ru-RU" dirty="0" smtClean="0"/>
          </a:p>
          <a:p>
            <a:pPr>
              <a:buNone/>
            </a:pPr>
            <a:endParaRPr lang="ru-RU" dirty="0" smtClean="0"/>
          </a:p>
          <a:p>
            <a:endParaRPr lang="ru-RU" dirty="0"/>
          </a:p>
        </p:txBody>
      </p:sp>
      <p:sp>
        <p:nvSpPr>
          <p:cNvPr id="3" name="Заголовок 2"/>
          <p:cNvSpPr>
            <a:spLocks noGrp="1"/>
          </p:cNvSpPr>
          <p:nvPr>
            <p:ph type="title"/>
          </p:nvPr>
        </p:nvSpPr>
        <p:spPr/>
        <p:txBody>
          <a:bodyPr/>
          <a:lstStyle/>
          <a:p>
            <a:r>
              <a:rPr lang="ru-RU" dirty="0" smtClean="0"/>
              <a:t>Домашнее задание.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a:t>Известны случаи, когда семена кокосовой пальмы морскими волнами переносились с одного тропического острова на другой, находящийся от него на расстоянии около 250 км. Семена ели, сосны, лиственницы, берёзы, одуванчика разносятся ветром. Семена дуба, лещины (орешника)  распространяют на значительные расстояния белки. Люди  для выращивания перевозят на большие расстояния семена нужных им, но произрастающих в других местах растений. Этим они способствуют расселению растений</a:t>
            </a:r>
            <a:r>
              <a:rPr lang="en-US" dirty="0"/>
              <a:t>.</a:t>
            </a:r>
            <a:endParaRPr lang="ru-RU" dirty="0"/>
          </a:p>
        </p:txBody>
      </p:sp>
      <p:sp>
        <p:nvSpPr>
          <p:cNvPr id="2" name="Заголовок 1"/>
          <p:cNvSpPr>
            <a:spLocks noGrp="1"/>
          </p:cNvSpPr>
          <p:nvPr>
            <p:ph type="title"/>
          </p:nvPr>
        </p:nvSpPr>
        <p:spPr/>
        <p:txBody>
          <a:bodyPr>
            <a:noAutofit/>
          </a:bodyPr>
          <a:lstStyle/>
          <a:p>
            <a:r>
              <a:rPr lang="ru-RU" sz="2000" b="1" i="1" dirty="0">
                <a:solidFill>
                  <a:srgbClr val="FF0000"/>
                </a:solidFill>
              </a:rPr>
              <a:t>Значение семян для растений</a:t>
            </a:r>
            <a:r>
              <a:rPr lang="ru-RU" sz="2000" dirty="0">
                <a:solidFill>
                  <a:srgbClr val="FF0000"/>
                </a:solidFill>
              </a:rPr>
              <a:t>. В жизни растений семена играют важную роль: с помощью семян растения </a:t>
            </a:r>
            <a:r>
              <a:rPr lang="ru-RU" sz="2000" i="1" dirty="0">
                <a:solidFill>
                  <a:srgbClr val="FF0000"/>
                </a:solidFill>
              </a:rPr>
              <a:t>размножаются и расселяются</a:t>
            </a:r>
            <a:r>
              <a:rPr lang="ru-RU" sz="2000" dirty="0">
                <a:solidFill>
                  <a:srgbClr val="FF0000"/>
                </a:solidFill>
              </a:rPr>
              <a:t> по земной поверхности.</a:t>
            </a:r>
            <a:br>
              <a:rPr lang="ru-RU" sz="2000" dirty="0">
                <a:solidFill>
                  <a:srgbClr val="FF0000"/>
                </a:solidFill>
              </a:rPr>
            </a:br>
            <a:r>
              <a:rPr lang="en-US" sz="2000" b="1" i="1" dirty="0" smtClean="0">
                <a:solidFill>
                  <a:srgbClr val="FF0000"/>
                </a:solidFill>
              </a:rPr>
              <a:t> </a:t>
            </a:r>
            <a:endParaRPr lang="ru-RU" sz="2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Назовите и выпишите словосочетания, в которых  есть существительное семя, употреблённое  с суффиксом </a:t>
            </a:r>
            <a:r>
              <a:rPr lang="ru-RU" b="1" dirty="0" smtClean="0"/>
              <a:t>–</a:t>
            </a:r>
            <a:r>
              <a:rPr lang="ru-RU" b="1" dirty="0" err="1" smtClean="0"/>
              <a:t>ен</a:t>
            </a:r>
            <a:r>
              <a:rPr lang="ru-RU" dirty="0" smtClean="0"/>
              <a:t> </a:t>
            </a:r>
            <a:r>
              <a:rPr lang="en-US" i="1" dirty="0" smtClean="0"/>
              <a:t>  </a:t>
            </a:r>
          </a:p>
          <a:p>
            <a:endParaRPr lang="en-US" i="1" dirty="0" smtClean="0"/>
          </a:p>
          <a:p>
            <a:r>
              <a:rPr lang="en-US" i="1" dirty="0" smtClean="0"/>
              <a:t> </a:t>
            </a:r>
            <a:r>
              <a:rPr lang="ru-RU" dirty="0" smtClean="0"/>
              <a:t>В </a:t>
            </a:r>
            <a:r>
              <a:rPr lang="ru-RU" dirty="0" smtClean="0"/>
              <a:t>какой форме употреблено существительное семя в вышеперечисленных случаях</a:t>
            </a:r>
            <a:r>
              <a:rPr lang="ru-RU" dirty="0" smtClean="0"/>
              <a:t>?</a:t>
            </a:r>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i="1" dirty="0" smtClean="0"/>
              <a:t>Вопросы учителя русского языка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Каково значение семян в жизни растений</a:t>
            </a:r>
            <a:r>
              <a:rPr lang="ru-RU" dirty="0" smtClean="0"/>
              <a:t>? </a:t>
            </a:r>
            <a:r>
              <a:rPr lang="en-US" dirty="0" smtClean="0"/>
              <a:t>   </a:t>
            </a:r>
            <a:endParaRPr lang="en-US" dirty="0" smtClean="0"/>
          </a:p>
          <a:p>
            <a:endParaRPr lang="en-US" dirty="0" smtClean="0"/>
          </a:p>
          <a:p>
            <a:endParaRPr lang="en-US" dirty="0" smtClean="0"/>
          </a:p>
          <a:p>
            <a:endParaRPr lang="en-US" dirty="0" smtClean="0"/>
          </a:p>
          <a:p>
            <a:r>
              <a:rPr lang="ru-RU" dirty="0" smtClean="0"/>
              <a:t>Приведите </a:t>
            </a:r>
            <a:r>
              <a:rPr lang="ru-RU" dirty="0" smtClean="0"/>
              <a:t>примеры распространения семян по земной поверхности при помощи семян, используя материалы </a:t>
            </a:r>
            <a:r>
              <a:rPr lang="ru-RU" dirty="0" smtClean="0"/>
              <a:t>статьи.</a:t>
            </a:r>
            <a:endParaRPr lang="ru-RU" dirty="0" smtClean="0"/>
          </a:p>
          <a:p>
            <a:endParaRPr lang="ru-RU" dirty="0"/>
          </a:p>
        </p:txBody>
      </p:sp>
      <p:sp>
        <p:nvSpPr>
          <p:cNvPr id="3" name="Заголовок 2"/>
          <p:cNvSpPr>
            <a:spLocks noGrp="1"/>
          </p:cNvSpPr>
          <p:nvPr>
            <p:ph type="title"/>
          </p:nvPr>
        </p:nvSpPr>
        <p:spPr/>
        <p:txBody>
          <a:bodyPr/>
          <a:lstStyle/>
          <a:p>
            <a:r>
              <a:rPr lang="ru-RU" i="1" dirty="0" smtClean="0"/>
              <a:t>Вопросы учителя биологии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4jvxso2yslgnrlj9ix3du5n0tl7pel3x_2.jpg"/>
          <p:cNvPicPr>
            <a:picLocks noGrp="1"/>
          </p:cNvPicPr>
          <p:nvPr>
            <p:ph idx="1"/>
          </p:nvPr>
        </p:nvPicPr>
        <p:blipFill>
          <a:blip r:embed="rId2" cstate="print"/>
          <a:stretch>
            <a:fillRect/>
          </a:stretch>
        </p:blipFill>
        <p:spPr>
          <a:xfrm>
            <a:off x="1554692" y="1857364"/>
            <a:ext cx="6034616" cy="4149736"/>
          </a:xfrm>
          <a:prstGeom prst="rect">
            <a:avLst/>
          </a:prstGeom>
        </p:spPr>
      </p:pic>
      <p:sp>
        <p:nvSpPr>
          <p:cNvPr id="2" name="Заголовок 1"/>
          <p:cNvSpPr>
            <a:spLocks noGrp="1"/>
          </p:cNvSpPr>
          <p:nvPr>
            <p:ph type="title"/>
          </p:nvPr>
        </p:nvSpPr>
        <p:spPr>
          <a:xfrm>
            <a:off x="571472" y="285728"/>
            <a:ext cx="8115328" cy="1571636"/>
          </a:xfrm>
        </p:spPr>
        <p:txBody>
          <a:bodyPr>
            <a:noAutofit/>
          </a:bodyPr>
          <a:lstStyle/>
          <a:p>
            <a:r>
              <a:rPr lang="ru-RU" sz="1800" b="1" i="1" dirty="0">
                <a:solidFill>
                  <a:srgbClr val="FF0000"/>
                </a:solidFill>
              </a:rPr>
              <a:t>Значение семян для животного мира</a:t>
            </a:r>
            <a:r>
              <a:rPr lang="ru-RU" sz="1800" dirty="0">
                <a:solidFill>
                  <a:srgbClr val="FF0000"/>
                </a:solidFill>
              </a:rPr>
              <a:t>. </a:t>
            </a:r>
            <a:r>
              <a:rPr lang="ru-RU" sz="1800" dirty="0"/>
              <a:t>Семена с их запасом крахмала, жиров, белков представляют собой  высококалорийный  питательный корм для многих мелких и крупных животных. Птицы, различные млекопитающие ( овцы,   медведи ,олени, крупный рогатый скот, грызуны, ежи, слоны, обезьяны, белки и многие другие) поедают в большом количестве  семена и плоды.</a:t>
            </a:r>
            <a:br>
              <a:rPr lang="ru-RU" sz="1800" dirty="0"/>
            </a:br>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k971j44x6cpjozhfqjov0sbtvixk8jrg.jpg"/>
          <p:cNvPicPr>
            <a:picLocks noGrp="1"/>
          </p:cNvPicPr>
          <p:nvPr>
            <p:ph idx="1"/>
          </p:nvPr>
        </p:nvPicPr>
        <p:blipFill>
          <a:blip r:embed="rId2" cstate="print"/>
          <a:stretch>
            <a:fillRect/>
          </a:stretch>
        </p:blipFill>
        <p:spPr>
          <a:xfrm>
            <a:off x="1357290" y="1500174"/>
            <a:ext cx="6357982" cy="3214710"/>
          </a:xfrm>
          <a:prstGeom prst="rect">
            <a:avLst/>
          </a:prstGeom>
        </p:spPr>
      </p:pic>
      <p:sp>
        <p:nvSpPr>
          <p:cNvPr id="2" name="Заголовок 1"/>
          <p:cNvSpPr>
            <a:spLocks noGrp="1"/>
          </p:cNvSpPr>
          <p:nvPr>
            <p:ph type="title"/>
          </p:nvPr>
        </p:nvSpPr>
        <p:spPr/>
        <p:txBody>
          <a:bodyPr>
            <a:normAutofit/>
          </a:bodyPr>
          <a:lstStyle/>
          <a:p>
            <a:r>
              <a:rPr lang="ru-RU" sz="2400" b="1" i="1" dirty="0"/>
              <a:t>Рис. 1. Семена служат кормом многим животным.</a:t>
            </a:r>
            <a:r>
              <a:rPr lang="ru-RU" sz="2400" dirty="0"/>
              <a:t/>
            </a:r>
            <a:br>
              <a:rPr lang="ru-RU" sz="2400" dirty="0"/>
            </a:b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Почему семена являются прекрасным кормом для животных</a:t>
            </a:r>
            <a:r>
              <a:rPr lang="ru-RU" dirty="0" smtClean="0"/>
              <a:t>? </a:t>
            </a:r>
            <a:endParaRPr lang="en-US" dirty="0" smtClean="0"/>
          </a:p>
          <a:p>
            <a:endParaRPr lang="en-US" dirty="0" smtClean="0"/>
          </a:p>
          <a:p>
            <a:endParaRPr lang="en-US" dirty="0" smtClean="0"/>
          </a:p>
          <a:p>
            <a:r>
              <a:rPr lang="ru-RU" dirty="0" smtClean="0"/>
              <a:t>Перечислите </a:t>
            </a:r>
            <a:r>
              <a:rPr lang="ru-RU" dirty="0" smtClean="0"/>
              <a:t>животных, которые питаются </a:t>
            </a:r>
            <a:r>
              <a:rPr lang="ru-RU" dirty="0" smtClean="0"/>
              <a:t>семенами.</a:t>
            </a:r>
            <a:endParaRPr lang="ru-RU" dirty="0"/>
          </a:p>
        </p:txBody>
      </p:sp>
      <p:sp>
        <p:nvSpPr>
          <p:cNvPr id="3" name="Заголовок 2"/>
          <p:cNvSpPr>
            <a:spLocks noGrp="1"/>
          </p:cNvSpPr>
          <p:nvPr>
            <p:ph type="title"/>
          </p:nvPr>
        </p:nvSpPr>
        <p:spPr/>
        <p:txBody>
          <a:bodyPr/>
          <a:lstStyle/>
          <a:p>
            <a:r>
              <a:rPr lang="ru-RU" i="1" dirty="0" smtClean="0"/>
              <a:t>Учитель биологии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r>
              <a:rPr lang="ru-RU" dirty="0"/>
              <a:t>Из семени подсолнечника, рапса, льна, хлопка, кокоса вырабатывают пищевые, технические растительные масла, необходимые людям.  Ценными пищевыми продуктами являются семена грецкого ореха, мака, миндаля, кофейного дерева и какао, кокосовой пальмы, кедровой сосны и других растений. Семена чёрного перца, тмина, мускатного ореха, ванили используют как пряность. </a:t>
            </a:r>
          </a:p>
          <a:p>
            <a:r>
              <a:rPr lang="ru-RU" dirty="0"/>
              <a:t>Издревле человек выращивал (культивировал) нужные ему растения. Благодаря этому растения образуют намного больше семян, чем это необходимо для своего возобновления. Это свойство оказалось очень полезным человеку.</a:t>
            </a:r>
          </a:p>
          <a:p>
            <a:endParaRPr lang="ru-RU" dirty="0"/>
          </a:p>
        </p:txBody>
      </p:sp>
      <p:sp>
        <p:nvSpPr>
          <p:cNvPr id="2" name="Заголовок 1"/>
          <p:cNvSpPr>
            <a:spLocks noGrp="1"/>
          </p:cNvSpPr>
          <p:nvPr>
            <p:ph type="title"/>
          </p:nvPr>
        </p:nvSpPr>
        <p:spPr/>
        <p:txBody>
          <a:bodyPr>
            <a:normAutofit/>
          </a:bodyPr>
          <a:lstStyle/>
          <a:p>
            <a:r>
              <a:rPr lang="ru-RU" sz="1600" b="1" i="1" dirty="0">
                <a:solidFill>
                  <a:srgbClr val="FF0000"/>
                </a:solidFill>
              </a:rPr>
              <a:t>Значение семян для человека</a:t>
            </a:r>
            <a:r>
              <a:rPr lang="ru-RU" sz="1600" dirty="0"/>
              <a:t>. Семена имеют жизненно важное значение и для человека. Семена- пищевой продукт. Из семян злаков ( из их плодов зерновок)- пшеницы, риса, кукурузы, ржи, ячменя- во всём мире делают крупу и муку. В пищу широко используют горох, фасоль, чечевицу и др.</a:t>
            </a:r>
            <a:r>
              <a:rPr lang="en-US" sz="1600" dirty="0" smtClean="0"/>
              <a:t> </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Какие растения использует для своих нужд человек? Как? </a:t>
            </a:r>
            <a:endParaRPr lang="en-US" dirty="0" smtClean="0"/>
          </a:p>
          <a:p>
            <a:endParaRPr lang="en-US" dirty="0" smtClean="0"/>
          </a:p>
          <a:p>
            <a:r>
              <a:rPr lang="ru-RU" dirty="0" smtClean="0"/>
              <a:t>Какое </a:t>
            </a:r>
            <a:r>
              <a:rPr lang="ru-RU" dirty="0" smtClean="0"/>
              <a:t>свойство растений оказалось полезным человеку?</a:t>
            </a:r>
            <a:endParaRPr lang="ru-RU" dirty="0"/>
          </a:p>
        </p:txBody>
      </p:sp>
      <p:sp>
        <p:nvSpPr>
          <p:cNvPr id="3" name="Заголовок 2"/>
          <p:cNvSpPr>
            <a:spLocks noGrp="1"/>
          </p:cNvSpPr>
          <p:nvPr>
            <p:ph type="title"/>
          </p:nvPr>
        </p:nvSpPr>
        <p:spPr/>
        <p:txBody>
          <a:bodyPr/>
          <a:lstStyle/>
          <a:p>
            <a:r>
              <a:rPr lang="ru-RU" i="1" dirty="0" smtClean="0"/>
              <a:t>Вопрос учителя биологии</a:t>
            </a:r>
            <a:r>
              <a:rPr lang="ru-RU" dirty="0" smtClean="0"/>
              <a:t>: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578</Words>
  <Application>Microsoft Office PowerPoint</Application>
  <PresentationFormat>Экран (4:3)</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Тема: «Буква е в суффиксе -ен- существительных на -мя. Значение семени». </vt:lpstr>
      <vt:lpstr>Значение семян для растений. В жизни растений семена играют важную роль: с помощью семян растения размножаются и расселяются по земной поверхности.  </vt:lpstr>
      <vt:lpstr>Вопросы учителя русского языка</vt:lpstr>
      <vt:lpstr>Вопросы учителя биологии</vt:lpstr>
      <vt:lpstr>Значение семян для животного мира. Семена с их запасом крахмала, жиров, белков представляют собой  высококалорийный  питательный корм для многих мелких и крупных животных. Птицы, различные млекопитающие ( овцы,   медведи ,олени, крупный рогатый скот, грызуны, ежи, слоны, обезьяны, белки и многие другие) поедают в большом количестве  семена и плоды. </vt:lpstr>
      <vt:lpstr>Рис. 1. Семена служат кормом многим животным. </vt:lpstr>
      <vt:lpstr>Учитель биологии</vt:lpstr>
      <vt:lpstr>Значение семян для человека. Семена имеют жизненно важное значение и для человека. Семена- пищевой продукт. Из семян злаков ( из их плодов зерновок)- пшеницы, риса, кукурузы, ржи, ячменя- во всём мире делают крупу и муку. В пищу широко используют горох, фасоль, чечевицу и др. </vt:lpstr>
      <vt:lpstr>Вопрос учителя биологии: </vt:lpstr>
      <vt:lpstr>Вопрос учителя русского языка</vt:lpstr>
      <vt:lpstr>Давайте сделаем выводы: </vt:lpstr>
      <vt:lpstr>Домашнее задание.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«Буква е в суффиксе -ен- существительных на -мя. Значение семени». </dc:title>
  <dc:creator>мама_2</dc:creator>
  <cp:lastModifiedBy>мама_2</cp:lastModifiedBy>
  <cp:revision>3</cp:revision>
  <dcterms:created xsi:type="dcterms:W3CDTF">2009-10-18T14:55:16Z</dcterms:created>
  <dcterms:modified xsi:type="dcterms:W3CDTF">2009-10-18T15:22:55Z</dcterms:modified>
</cp:coreProperties>
</file>