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</p:sldIdLst>
  <p:sldSz cx="9144000" cy="6858000" type="screen4x3"/>
  <p:notesSz cx="6858000" cy="9144000"/>
  <p:custShowLst>
    <p:custShow name="Произвольный показ 1" id="0">
      <p:sldLst/>
    </p:custShow>
  </p:custShow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4A1F3-6624-4ED1-B149-91EE633EBA4F}" type="datetimeFigureOut">
              <a:rPr lang="ru-RU"/>
              <a:pPr>
                <a:defRPr/>
              </a:pPr>
              <a:t>05.10.2009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F8084-3A91-47A0-9F72-A1478687F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9111C-42AC-4463-8835-EC94E0239E33}" type="datetimeFigureOut">
              <a:rPr lang="ru-RU"/>
              <a:pPr>
                <a:defRPr/>
              </a:pPr>
              <a:t>05.10.2009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08260-94EF-47FC-A5D9-F54B7E25E8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CAB91-A5B5-444F-AACB-FAD3BFA4E46B}" type="datetimeFigureOut">
              <a:rPr lang="ru-RU"/>
              <a:pPr>
                <a:defRPr/>
              </a:pPr>
              <a:t>05.10.2009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816F3-DF93-479C-8DBB-239D621383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B1D7A-BC89-4352-AF2F-5D411A4D3096}" type="datetimeFigureOut">
              <a:rPr lang="ru-RU"/>
              <a:pPr>
                <a:defRPr/>
              </a:pPr>
              <a:t>05.10.2009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CC946-C237-46DA-AB7B-DC315D08F3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D2C9-894D-42CE-88AE-7062C4CCC678}" type="datetimeFigureOut">
              <a:rPr lang="ru-RU"/>
              <a:pPr>
                <a:defRPr/>
              </a:pPr>
              <a:t>05.10.2009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01C52-740D-45EE-BC4C-C31BE57212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5641D-8EF0-4667-B2A0-66480D7A1D87}" type="datetimeFigureOut">
              <a:rPr lang="ru-RU"/>
              <a:pPr>
                <a:defRPr/>
              </a:pPr>
              <a:t>05.10.2009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C7FFC-0109-438B-9C57-68B0018ADF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20DFD-3E49-474E-B3D4-C822BA35C55A}" type="datetimeFigureOut">
              <a:rPr lang="ru-RU"/>
              <a:pPr>
                <a:defRPr/>
              </a:pPr>
              <a:t>05.10.2009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4517C-0A90-48FF-9F35-5E9FDC04E0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E864E-2064-4BCB-8632-83B599303A66}" type="datetimeFigureOut">
              <a:rPr lang="ru-RU"/>
              <a:pPr>
                <a:defRPr/>
              </a:pPr>
              <a:t>05.10.2009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068D0-0A67-4C1E-8602-B551DA333F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E1A81-76BA-4910-851A-EB9283E7638A}" type="datetimeFigureOut">
              <a:rPr lang="ru-RU"/>
              <a:pPr>
                <a:defRPr/>
              </a:pPr>
              <a:t>05.10.2009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50BF5-C7B4-4359-90F6-D7BB06A937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3ABA1-B67F-41E3-B1F1-51EE60FFC0FE}" type="datetimeFigureOut">
              <a:rPr lang="ru-RU"/>
              <a:pPr>
                <a:defRPr/>
              </a:pPr>
              <a:t>05.10.2009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0C169-2CC9-4878-B094-A3BAD9B12C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28EB5C5-494B-4F21-88CF-9CF08F76490D}" type="datetimeFigureOut">
              <a:rPr lang="ru-RU"/>
              <a:pPr>
                <a:defRPr/>
              </a:pPr>
              <a:t>05.10.2009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6168B1C-DB9C-4FF8-92EF-2DC44164E1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73" r:id="rId8"/>
    <p:sldLayoutId id="2147483665" r:id="rId9"/>
    <p:sldLayoutId id="2147483664" r:id="rId10"/>
  </p:sldLayoutIdLst>
  <p:transition>
    <p:pull/>
  </p:transition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DE6C36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DE6C36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F9B63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1857364"/>
            <a:ext cx="8501121" cy="212365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Сложение натуральных чисел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50" y="642938"/>
            <a:ext cx="85725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Математика 5 класс              Н. Я. Виленкин                   </a:t>
            </a:r>
            <a:endParaRPr lang="ru-RU" sz="2800" b="1" dirty="0">
              <a:solidFill>
                <a:schemeClr val="accent1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Box 1"/>
          <p:cNvSpPr txBox="1">
            <a:spLocks noChangeArrowheads="1"/>
          </p:cNvSpPr>
          <p:nvPr/>
        </p:nvSpPr>
        <p:spPr bwMode="auto">
          <a:xfrm>
            <a:off x="2714625" y="1143000"/>
            <a:ext cx="4378325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rgbClr val="FFFF00"/>
                </a:solidFill>
                <a:latin typeface="Constantia" pitchFamily="18" charset="0"/>
              </a:rPr>
              <a:t> </a:t>
            </a:r>
            <a:r>
              <a:rPr lang="ru-RU" sz="8800" b="1">
                <a:solidFill>
                  <a:srgbClr val="FFFF00"/>
                </a:solidFill>
                <a:latin typeface="Constantia" pitchFamily="18" charset="0"/>
              </a:rPr>
              <a:t>а + в = с</a:t>
            </a:r>
            <a:endParaRPr lang="ru-RU" sz="5400" b="1">
              <a:solidFill>
                <a:srgbClr val="FFFF00"/>
              </a:solidFill>
              <a:latin typeface="Constant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19375" y="2714625"/>
            <a:ext cx="922338" cy="3514725"/>
          </a:xfrm>
          <a:prstGeom prst="rect">
            <a:avLst/>
          </a:prstGeom>
          <a:noFill/>
        </p:spPr>
        <p:txBody>
          <a:bodyPr vert="vert"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bg2"/>
                </a:solidFill>
                <a:latin typeface="+mn-lt"/>
              </a:rPr>
              <a:t>1 слагаемое</a:t>
            </a:r>
            <a:endParaRPr lang="ru-RU" sz="48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6250" y="2786063"/>
            <a:ext cx="862013" cy="3300412"/>
          </a:xfrm>
          <a:prstGeom prst="rect">
            <a:avLst/>
          </a:prstGeom>
          <a:noFill/>
        </p:spPr>
        <p:txBody>
          <a:bodyPr vert="vert"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2"/>
                </a:solidFill>
                <a:latin typeface="+mn-lt"/>
              </a:rPr>
              <a:t>2 слагаемое</a:t>
            </a:r>
            <a:endParaRPr lang="ru-RU" sz="44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6500" y="3000375"/>
            <a:ext cx="1108075" cy="2363788"/>
          </a:xfrm>
          <a:prstGeom prst="rect">
            <a:avLst/>
          </a:prstGeom>
          <a:noFill/>
        </p:spPr>
        <p:txBody>
          <a:bodyPr vert="vert"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chemeClr val="bg2"/>
                </a:solidFill>
                <a:latin typeface="+mn-lt"/>
              </a:rPr>
              <a:t>сумма</a:t>
            </a:r>
            <a:endParaRPr lang="ru-RU" sz="6000" b="1" dirty="0">
              <a:solidFill>
                <a:schemeClr val="bg2"/>
              </a:solidFill>
              <a:latin typeface="+mn-lt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3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1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3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1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Box 1"/>
          <p:cNvSpPr txBox="1">
            <a:spLocks noChangeArrowheads="1"/>
          </p:cNvSpPr>
          <p:nvPr/>
        </p:nvSpPr>
        <p:spPr bwMode="auto">
          <a:xfrm>
            <a:off x="428625" y="2071688"/>
            <a:ext cx="834707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600" b="1">
                <a:solidFill>
                  <a:schemeClr val="tx2"/>
                </a:solidFill>
                <a:latin typeface="Constantia" pitchFamily="18" charset="0"/>
              </a:rPr>
              <a:t>Свойства сложения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Box 1"/>
          <p:cNvSpPr txBox="1">
            <a:spLocks noChangeArrowheads="1"/>
          </p:cNvSpPr>
          <p:nvPr/>
        </p:nvSpPr>
        <p:spPr bwMode="auto">
          <a:xfrm>
            <a:off x="785813" y="857250"/>
            <a:ext cx="76279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 b="1">
                <a:solidFill>
                  <a:srgbClr val="FFFF00"/>
                </a:solidFill>
                <a:latin typeface="Constantia" pitchFamily="18" charset="0"/>
              </a:rPr>
              <a:t>Переместительный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14563" y="2428875"/>
            <a:ext cx="4568825" cy="11080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</a:rPr>
              <a:t>а +в = </a:t>
            </a:r>
            <a:r>
              <a:rPr lang="ru-RU" sz="6600" b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</a:rPr>
              <a:t>в</a:t>
            </a:r>
            <a:r>
              <a:rPr lang="ru-RU" sz="66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</a:rPr>
              <a:t> + а </a:t>
            </a:r>
            <a:endParaRPr lang="ru-RU" sz="6600" b="1" dirty="0">
              <a:solidFill>
                <a:schemeClr val="accent4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50" y="4071938"/>
            <a:ext cx="8501063" cy="1446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rPr>
              <a:t>При перестановке слагаемых сумма не изменится </a:t>
            </a:r>
            <a:endParaRPr lang="ru-RU" sz="4400" b="1" dirty="0">
              <a:solidFill>
                <a:schemeClr val="tx2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Box 1"/>
          <p:cNvSpPr txBox="1">
            <a:spLocks noChangeArrowheads="1"/>
          </p:cNvSpPr>
          <p:nvPr/>
        </p:nvSpPr>
        <p:spPr bwMode="auto">
          <a:xfrm>
            <a:off x="1143000" y="500063"/>
            <a:ext cx="6884988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600" b="1">
                <a:solidFill>
                  <a:srgbClr val="FFFF00"/>
                </a:solidFill>
                <a:latin typeface="Constantia" pitchFamily="18" charset="0"/>
              </a:rPr>
              <a:t>Сочетательный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8625" y="1571625"/>
            <a:ext cx="8216900" cy="11080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solidFill>
                  <a:schemeClr val="bg2">
                    <a:lumMod val="90000"/>
                  </a:schemeClr>
                </a:solidFill>
                <a:latin typeface="+mn-lt"/>
              </a:rPr>
              <a:t>а +(в + с) = (а + в) + с</a:t>
            </a:r>
            <a:endParaRPr lang="ru-RU" sz="6600" b="1" dirty="0">
              <a:solidFill>
                <a:schemeClr val="bg2">
                  <a:lumMod val="90000"/>
                </a:schemeClr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50" y="2643188"/>
            <a:ext cx="8572500" cy="3786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Чтобы прибавить к числу сумму двух чисел , можно  сначала прибавить первое слагаемое, а потом к сумме – второе слагаемое</a:t>
            </a:r>
            <a:r>
              <a:rPr lang="ru-RU" sz="48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</a:t>
            </a:r>
            <a:endParaRPr lang="ru-RU" sz="4800" dirty="0">
              <a:solidFill>
                <a:schemeClr val="accent1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63" y="785813"/>
            <a:ext cx="4281487" cy="14462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</a:rPr>
              <a:t>о + а = а</a:t>
            </a:r>
            <a:endParaRPr lang="ru-RU" sz="8800" b="1" dirty="0">
              <a:solidFill>
                <a:schemeClr val="accent4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88" y="2357438"/>
            <a:ext cx="8215312" cy="3046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</a:rPr>
              <a:t>Если  прибавить к нулю  какое-нибудь число, то получится прибавленное число.</a:t>
            </a:r>
            <a:endParaRPr lang="ru-RU" sz="4800" b="1" dirty="0">
              <a:solidFill>
                <a:schemeClr val="accent5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525" y="1643063"/>
            <a:ext cx="1954213" cy="452437"/>
          </a:xfrm>
          <a:prstGeom prst="rect">
            <a:avLst/>
          </a:prstGeom>
          <a:noFill/>
        </p:spPr>
        <p:txBody>
          <a:bodyPr vert="ver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-</a:t>
            </a:r>
            <a:endParaRPr lang="ru-RU" sz="71400" b="1" dirty="0">
              <a:solidFill>
                <a:schemeClr val="accent3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57375" y="1643063"/>
            <a:ext cx="1954213" cy="608012"/>
          </a:xfrm>
          <a:prstGeom prst="rect">
            <a:avLst/>
          </a:prstGeom>
          <a:noFill/>
        </p:spPr>
        <p:txBody>
          <a:bodyPr vert="vert"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-</a:t>
            </a:r>
            <a:endParaRPr lang="ru-RU" sz="11500" b="1" dirty="0">
              <a:solidFill>
                <a:schemeClr val="accent3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57875" y="1714500"/>
            <a:ext cx="1954213" cy="608013"/>
          </a:xfrm>
          <a:prstGeom prst="rect">
            <a:avLst/>
          </a:prstGeom>
          <a:noFill/>
        </p:spPr>
        <p:txBody>
          <a:bodyPr vert="vert"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-</a:t>
            </a:r>
            <a:endParaRPr lang="ru-RU" sz="11500" b="1" dirty="0">
              <a:solidFill>
                <a:schemeClr val="accent3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34820" name="TextBox 8"/>
          <p:cNvSpPr txBox="1">
            <a:spLocks noChangeArrowheads="1"/>
          </p:cNvSpPr>
          <p:nvPr/>
        </p:nvSpPr>
        <p:spPr bwMode="auto">
          <a:xfrm>
            <a:off x="642938" y="2143125"/>
            <a:ext cx="6477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chemeClr val="bg2"/>
                </a:solidFill>
                <a:latin typeface="Constantia" pitchFamily="18" charset="0"/>
              </a:rPr>
              <a:t>А</a:t>
            </a:r>
          </a:p>
        </p:txBody>
      </p:sp>
      <p:sp>
        <p:nvSpPr>
          <p:cNvPr id="34821" name="TextBox 9"/>
          <p:cNvSpPr txBox="1">
            <a:spLocks noChangeArrowheads="1"/>
          </p:cNvSpPr>
          <p:nvPr/>
        </p:nvSpPr>
        <p:spPr bwMode="auto">
          <a:xfrm>
            <a:off x="6643688" y="2143125"/>
            <a:ext cx="6429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chemeClr val="bg2"/>
                </a:solidFill>
                <a:latin typeface="Constantia" pitchFamily="18" charset="0"/>
              </a:rPr>
              <a:t>В</a:t>
            </a:r>
          </a:p>
        </p:txBody>
      </p:sp>
      <p:sp>
        <p:nvSpPr>
          <p:cNvPr id="34822" name="TextBox 10"/>
          <p:cNvSpPr txBox="1">
            <a:spLocks noChangeArrowheads="1"/>
          </p:cNvSpPr>
          <p:nvPr/>
        </p:nvSpPr>
        <p:spPr bwMode="auto">
          <a:xfrm>
            <a:off x="2500313" y="2214563"/>
            <a:ext cx="6413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chemeClr val="bg2"/>
                </a:solidFill>
                <a:latin typeface="Constantia" pitchFamily="18" charset="0"/>
              </a:rPr>
              <a:t>С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85938" y="3643313"/>
            <a:ext cx="4492625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rPr>
              <a:t>АВ = АС + СВ </a:t>
            </a:r>
            <a:endParaRPr lang="ru-RU" sz="5400" b="1" dirty="0">
              <a:solidFill>
                <a:schemeClr val="tx2">
                  <a:lumMod val="20000"/>
                  <a:lumOff val="80000"/>
                </a:schemeClr>
              </a:solidFill>
              <a:latin typeface="+mn-lt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928688" y="1928813"/>
            <a:ext cx="1714500" cy="1587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714625" y="1928813"/>
            <a:ext cx="4000500" cy="1587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1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Рисунок 1" descr="38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25" y="500063"/>
            <a:ext cx="5675313" cy="225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2" name="Рисунок 2" descr="50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3000375"/>
            <a:ext cx="8215312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85750" y="4714875"/>
            <a:ext cx="8572500" cy="1754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rPr>
              <a:t>В пассажирском  вагоне 12 вагонов , а в товарном  на  5 вагонов больше. Сколько вагонов в двух составах.</a:t>
            </a:r>
            <a:endParaRPr lang="ru-RU" sz="3600" b="1" dirty="0">
              <a:solidFill>
                <a:schemeClr val="tx2">
                  <a:lumMod val="20000"/>
                  <a:lumOff val="8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500" y="928688"/>
            <a:ext cx="5594350" cy="3786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7200" b="1">
                <a:solidFill>
                  <a:srgbClr val="E5AFC2"/>
                </a:solidFill>
                <a:latin typeface="Constantia" pitchFamily="18" charset="0"/>
              </a:rPr>
              <a:t>Правильно!</a:t>
            </a:r>
          </a:p>
          <a:p>
            <a:endParaRPr lang="ru-RU" sz="7200" b="1">
              <a:solidFill>
                <a:srgbClr val="E5AFC2"/>
              </a:solidFill>
              <a:latin typeface="Constantia" pitchFamily="18" charset="0"/>
            </a:endParaRPr>
          </a:p>
          <a:p>
            <a:r>
              <a:rPr lang="ru-RU" sz="9600" b="1">
                <a:solidFill>
                  <a:srgbClr val="E5AFC2"/>
                </a:solidFill>
                <a:latin typeface="Constantia" pitchFamily="18" charset="0"/>
              </a:rPr>
              <a:t>29</a:t>
            </a:r>
          </a:p>
        </p:txBody>
      </p:sp>
      <p:pic>
        <p:nvPicPr>
          <p:cNvPr id="4" name="Рисунок 3" descr="y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4214818"/>
            <a:ext cx="2428892" cy="24288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267</TotalTime>
  <Words>90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3</vt:i4>
      </vt:variant>
      <vt:variant>
        <vt:lpstr>Заголовки слайдов</vt:lpstr>
      </vt:variant>
      <vt:variant>
        <vt:i4>9</vt:i4>
      </vt:variant>
      <vt:variant>
        <vt:lpstr>Произвольные показы</vt:lpstr>
      </vt:variant>
      <vt:variant>
        <vt:i4>1</vt:i4>
      </vt:variant>
    </vt:vector>
  </HeadingPairs>
  <TitlesOfParts>
    <vt:vector size="17" baseType="lpstr">
      <vt:lpstr>Constantia</vt:lpstr>
      <vt:lpstr>Arial</vt:lpstr>
      <vt:lpstr>Calibri</vt:lpstr>
      <vt:lpstr>Wingdings 2</vt:lpstr>
      <vt:lpstr>Поток</vt:lpstr>
      <vt:lpstr>Поток</vt:lpstr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Произвольный показ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station05</cp:lastModifiedBy>
  <cp:revision>29</cp:revision>
  <dcterms:created xsi:type="dcterms:W3CDTF">2008-08-09T15:45:43Z</dcterms:created>
  <dcterms:modified xsi:type="dcterms:W3CDTF">2009-10-05T09:15:51Z</dcterms:modified>
</cp:coreProperties>
</file>