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71" r:id="rId13"/>
    <p:sldId id="270" r:id="rId14"/>
    <p:sldId id="273" r:id="rId15"/>
    <p:sldId id="272" r:id="rId16"/>
    <p:sldId id="274" r:id="rId17"/>
    <p:sldId id="275" r:id="rId18"/>
    <p:sldId id="276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D45D7A-E290-4B80-88D8-77C78F9ED524}" type="datetimeFigureOut">
              <a:rPr lang="ru-RU" smtClean="0"/>
              <a:pPr/>
              <a:t>01.10.2009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2B409E-1821-471E-8A07-E7D5BD82EF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D45D7A-E290-4B80-88D8-77C78F9ED524}" type="datetimeFigureOut">
              <a:rPr lang="ru-RU" smtClean="0"/>
              <a:pPr/>
              <a:t>01.10.2009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2B409E-1821-471E-8A07-E7D5BD82EF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D45D7A-E290-4B80-88D8-77C78F9ED524}" type="datetimeFigureOut">
              <a:rPr lang="ru-RU" smtClean="0"/>
              <a:pPr/>
              <a:t>01.10.2009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2B409E-1821-471E-8A07-E7D5BD82EF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D45D7A-E290-4B80-88D8-77C78F9ED524}" type="datetimeFigureOut">
              <a:rPr lang="ru-RU" smtClean="0"/>
              <a:pPr/>
              <a:t>01.10.2009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2B409E-1821-471E-8A07-E7D5BD82EF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D45D7A-E290-4B80-88D8-77C78F9ED524}" type="datetimeFigureOut">
              <a:rPr lang="ru-RU" smtClean="0"/>
              <a:pPr/>
              <a:t>01.10.2009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2B409E-1821-471E-8A07-E7D5BD82EF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D45D7A-E290-4B80-88D8-77C78F9ED524}" type="datetimeFigureOut">
              <a:rPr lang="ru-RU" smtClean="0"/>
              <a:pPr/>
              <a:t>01.10.2009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2B409E-1821-471E-8A07-E7D5BD82EF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D45D7A-E290-4B80-88D8-77C78F9ED524}" type="datetimeFigureOut">
              <a:rPr lang="ru-RU" smtClean="0"/>
              <a:pPr/>
              <a:t>01.10.2009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2B409E-1821-471E-8A07-E7D5BD82EF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D45D7A-E290-4B80-88D8-77C78F9ED524}" type="datetimeFigureOut">
              <a:rPr lang="ru-RU" smtClean="0"/>
              <a:pPr/>
              <a:t>01.10.2009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2B409E-1821-471E-8A07-E7D5BD82EF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D45D7A-E290-4B80-88D8-77C78F9ED524}" type="datetimeFigureOut">
              <a:rPr lang="ru-RU" smtClean="0"/>
              <a:pPr/>
              <a:t>01.10.2009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2B409E-1821-471E-8A07-E7D5BD82EF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D45D7A-E290-4B80-88D8-77C78F9ED524}" type="datetimeFigureOut">
              <a:rPr lang="ru-RU" smtClean="0"/>
              <a:pPr/>
              <a:t>01.10.2009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2B409E-1821-471E-8A07-E7D5BD82EF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D45D7A-E290-4B80-88D8-77C78F9ED524}" type="datetimeFigureOut">
              <a:rPr lang="ru-RU" smtClean="0"/>
              <a:pPr/>
              <a:t>01.10.2009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2B409E-1821-471E-8A07-E7D5BD82EF3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F8D45D7A-E290-4B80-88D8-77C78F9ED524}" type="datetimeFigureOut">
              <a:rPr lang="ru-RU" smtClean="0"/>
              <a:pPr/>
              <a:t>01.10.2009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332B409E-1821-471E-8A07-E7D5BD82EF3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D:\Practika\evb\&#1064;&#1072;&#1083;&#1072;&#1077;&#1074;&#1072;\&#1064;&#1072;&#1083;&#1072;&#1077;&#1074;&#1072;\&#1057;&#1085;&#1077;&#1078;&#1080;&#1085;&#1082;&#1072;1.mp3" TargetMode="Externa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Тема: </a:t>
            </a:r>
            <a:r>
              <a:rPr lang="ru-RU" dirty="0" err="1" smtClean="0">
                <a:solidFill>
                  <a:schemeClr val="tx2">
                    <a:lumMod val="90000"/>
                    <a:lumOff val="10000"/>
                  </a:schemeClr>
                </a:solidFill>
              </a:rPr>
              <a:t>Бумагопластика</a:t>
            </a:r>
            <a:r>
              <a:rPr lang="ru-RU" dirty="0" smtClean="0">
                <a:solidFill>
                  <a:schemeClr val="tx2">
                    <a:lumMod val="90000"/>
                    <a:lumOff val="10000"/>
                  </a:schemeClr>
                </a:solidFill>
              </a:rPr>
              <a:t>. Конструирование по модели. Звёзды.</a:t>
            </a:r>
            <a:endParaRPr lang="ru-RU" dirty="0">
              <a:solidFill>
                <a:schemeClr val="tx2">
                  <a:lumMod val="90000"/>
                  <a:lumOff val="1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1529918"/>
          </a:xfrm>
        </p:spPr>
        <p:txBody>
          <a:bodyPr>
            <a:normAutofit fontScale="62500" lnSpcReduction="20000"/>
          </a:bodyPr>
          <a:lstStyle/>
          <a:p>
            <a:pPr algn="l"/>
            <a:r>
              <a:rPr lang="ru-RU" sz="3200" u="sng" dirty="0" smtClean="0"/>
              <a:t>Цели урока:</a:t>
            </a:r>
          </a:p>
          <a:p>
            <a:pPr algn="l"/>
            <a:r>
              <a:rPr lang="ru-RU" sz="3200" dirty="0" smtClean="0"/>
              <a:t>1.Формирование умения рассматривать и изучать форму предметов.</a:t>
            </a:r>
          </a:p>
          <a:p>
            <a:pPr algn="l"/>
            <a:r>
              <a:rPr lang="ru-RU" sz="3200" dirty="0" smtClean="0"/>
              <a:t>2. Совершенствование умения работы с бумагой.</a:t>
            </a:r>
          </a:p>
          <a:p>
            <a:pPr algn="l"/>
            <a:r>
              <a:rPr lang="ru-RU" sz="3200" dirty="0" smtClean="0"/>
              <a:t>3.Развитие чувства формы, пространственного воображения, мышления.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1000108"/>
            <a:ext cx="7655162" cy="4214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286256"/>
            <a:ext cx="8183880" cy="1748784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В этом квадрате есть повторяющиеся буквы. Зачеркните их. Из оставшихся букв сложите слово и вы получите свою оценку за урок.</a:t>
            </a:r>
            <a:endParaRPr lang="ru-RU" sz="24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143108" y="571480"/>
          <a:ext cx="4997456" cy="35417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9364"/>
                <a:gridCol w="1249364"/>
                <a:gridCol w="1249364"/>
                <a:gridCol w="1249364"/>
              </a:tblGrid>
              <a:tr h="88542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/>
                          <a:ea typeface="Times New Roman"/>
                        </a:rPr>
                        <a:t>  Х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/>
                          <a:ea typeface="Times New Roman"/>
                        </a:rPr>
                        <a:t>  </a:t>
                      </a:r>
                      <a:r>
                        <a:rPr lang="ru-RU" sz="2800" dirty="0" smtClean="0">
                          <a:latin typeface="Times New Roman"/>
                          <a:ea typeface="Times New Roman"/>
                        </a:rPr>
                        <a:t>П</a:t>
                      </a:r>
                      <a:endParaRPr lang="ru-RU" sz="2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/>
                          <a:ea typeface="Times New Roman"/>
                        </a:rPr>
                        <a:t>   В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/>
                          <a:ea typeface="Times New Roman"/>
                        </a:rPr>
                        <a:t>  А</a:t>
                      </a:r>
                    </a:p>
                  </a:txBody>
                  <a:tcPr marL="68580" marR="68580" marT="0" marB="0"/>
                </a:tc>
              </a:tr>
              <a:tr h="88542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/>
                          <a:ea typeface="Times New Roman"/>
                        </a:rPr>
                        <a:t>  </a:t>
                      </a:r>
                      <a:r>
                        <a:rPr lang="ru-RU" sz="2800" dirty="0" smtClean="0">
                          <a:latin typeface="Times New Roman"/>
                          <a:ea typeface="Times New Roman"/>
                        </a:rPr>
                        <a:t>Я</a:t>
                      </a:r>
                      <a:endParaRPr lang="ru-RU" sz="2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/>
                          <a:ea typeface="Times New Roman"/>
                        </a:rPr>
                        <a:t>   Ж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/>
                          <a:ea typeface="Times New Roman"/>
                        </a:rPr>
                        <a:t>   З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/>
                          <a:ea typeface="Times New Roman"/>
                        </a:rPr>
                        <a:t>   У</a:t>
                      </a:r>
                    </a:p>
                  </a:txBody>
                  <a:tcPr marL="68580" marR="68580" marT="0" marB="0"/>
                </a:tc>
              </a:tr>
              <a:tr h="88542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/>
                          <a:ea typeface="Times New Roman"/>
                        </a:rPr>
                        <a:t>  З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/>
                          <a:ea typeface="Times New Roman"/>
                        </a:rPr>
                        <a:t>    Х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/>
                          <a:ea typeface="Times New Roman"/>
                        </a:rPr>
                        <a:t>  </a:t>
                      </a:r>
                      <a:r>
                        <a:rPr lang="ru-RU" sz="2800" dirty="0" smtClean="0">
                          <a:latin typeface="Times New Roman"/>
                          <a:ea typeface="Times New Roman"/>
                        </a:rPr>
                        <a:t>Т</a:t>
                      </a:r>
                      <a:endParaRPr lang="ru-RU" sz="2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/>
                          <a:ea typeface="Times New Roman"/>
                        </a:rPr>
                        <a:t> Ж</a:t>
                      </a:r>
                    </a:p>
                  </a:txBody>
                  <a:tcPr marL="68580" marR="68580" marT="0" marB="0"/>
                </a:tc>
              </a:tr>
              <a:tr h="88542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/>
                          <a:ea typeface="Times New Roman"/>
                        </a:rPr>
                        <a:t>   Ь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/>
                          <a:ea typeface="Times New Roman"/>
                        </a:rPr>
                        <a:t>   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/>
                          <a:ea typeface="Times New Roman"/>
                        </a:rPr>
                        <a:t>  У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/>
                          <a:ea typeface="Times New Roman"/>
                        </a:rPr>
                        <a:t>  В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143108" y="571480"/>
          <a:ext cx="4997456" cy="35417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9364"/>
                <a:gridCol w="1249364"/>
                <a:gridCol w="1249364"/>
                <a:gridCol w="1249364"/>
              </a:tblGrid>
              <a:tr h="88542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/>
                          <a:ea typeface="Times New Roman"/>
                        </a:rPr>
                        <a:t> 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/>
                          <a:ea typeface="Times New Roman"/>
                        </a:rPr>
                        <a:t>  </a:t>
                      </a:r>
                      <a:r>
                        <a:rPr lang="ru-RU" sz="2800" dirty="0" smtClean="0">
                          <a:latin typeface="Times New Roman"/>
                          <a:ea typeface="Times New Roman"/>
                        </a:rPr>
                        <a:t>П</a:t>
                      </a:r>
                      <a:endParaRPr lang="ru-RU" sz="2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/>
                          <a:ea typeface="Times New Roman"/>
                        </a:rPr>
                        <a:t>   В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/>
                          <a:ea typeface="Times New Roman"/>
                        </a:rPr>
                        <a:t>  А</a:t>
                      </a:r>
                    </a:p>
                  </a:txBody>
                  <a:tcPr marL="68580" marR="68580" marT="0" marB="0"/>
                </a:tc>
              </a:tr>
              <a:tr h="88542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/>
                          <a:ea typeface="Times New Roman"/>
                        </a:rPr>
                        <a:t>  </a:t>
                      </a:r>
                      <a:r>
                        <a:rPr lang="ru-RU" sz="2800" dirty="0" smtClean="0">
                          <a:latin typeface="Times New Roman"/>
                          <a:ea typeface="Times New Roman"/>
                        </a:rPr>
                        <a:t>Я</a:t>
                      </a:r>
                      <a:endParaRPr lang="ru-RU" sz="2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/>
                          <a:ea typeface="Times New Roman"/>
                        </a:rPr>
                        <a:t>   Ж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/>
                          <a:ea typeface="Times New Roman"/>
                        </a:rPr>
                        <a:t>   З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/>
                          <a:ea typeface="Times New Roman"/>
                        </a:rPr>
                        <a:t>   У</a:t>
                      </a:r>
                    </a:p>
                  </a:txBody>
                  <a:tcPr marL="68580" marR="68580" marT="0" marB="0"/>
                </a:tc>
              </a:tr>
              <a:tr h="88542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/>
                          <a:ea typeface="Times New Roman"/>
                        </a:rPr>
                        <a:t>  З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/>
                          <a:ea typeface="Times New Roman"/>
                        </a:rPr>
                        <a:t>   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/>
                          <a:ea typeface="Times New Roman"/>
                        </a:rPr>
                        <a:t>  </a:t>
                      </a:r>
                      <a:r>
                        <a:rPr lang="ru-RU" sz="2800" dirty="0" smtClean="0">
                          <a:latin typeface="Times New Roman"/>
                          <a:ea typeface="Times New Roman"/>
                        </a:rPr>
                        <a:t>Т</a:t>
                      </a:r>
                      <a:endParaRPr lang="ru-RU" sz="2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/>
                          <a:ea typeface="Times New Roman"/>
                        </a:rPr>
                        <a:t> Ж</a:t>
                      </a:r>
                    </a:p>
                  </a:txBody>
                  <a:tcPr marL="68580" marR="68580" marT="0" marB="0"/>
                </a:tc>
              </a:tr>
              <a:tr h="88542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/>
                          <a:ea typeface="Times New Roman"/>
                        </a:rPr>
                        <a:t>   Ь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/>
                          <a:ea typeface="Times New Roman"/>
                        </a:rPr>
                        <a:t>   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/>
                          <a:ea typeface="Times New Roman"/>
                        </a:rPr>
                        <a:t>  У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/>
                          <a:ea typeface="Times New Roman"/>
                        </a:rPr>
                        <a:t>  В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143108" y="571480"/>
          <a:ext cx="4997456" cy="35417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9364"/>
                <a:gridCol w="1249364"/>
                <a:gridCol w="1249364"/>
                <a:gridCol w="1249364"/>
              </a:tblGrid>
              <a:tr h="88542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/>
                          <a:ea typeface="Times New Roman"/>
                        </a:rPr>
                        <a:t> 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/>
                          <a:ea typeface="Times New Roman"/>
                        </a:rPr>
                        <a:t>  </a:t>
                      </a:r>
                      <a:r>
                        <a:rPr lang="ru-RU" sz="2800" dirty="0" smtClean="0">
                          <a:latin typeface="Times New Roman"/>
                          <a:ea typeface="Times New Roman"/>
                        </a:rPr>
                        <a:t>П</a:t>
                      </a:r>
                      <a:endParaRPr lang="ru-RU" sz="2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/>
                          <a:ea typeface="Times New Roman"/>
                        </a:rPr>
                        <a:t>  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/>
                          <a:ea typeface="Times New Roman"/>
                        </a:rPr>
                        <a:t>  А</a:t>
                      </a:r>
                    </a:p>
                  </a:txBody>
                  <a:tcPr marL="68580" marR="68580" marT="0" marB="0"/>
                </a:tc>
              </a:tr>
              <a:tr h="88542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/>
                          <a:ea typeface="Times New Roman"/>
                        </a:rPr>
                        <a:t>  </a:t>
                      </a:r>
                      <a:r>
                        <a:rPr lang="ru-RU" sz="2800" dirty="0" smtClean="0">
                          <a:latin typeface="Times New Roman"/>
                          <a:ea typeface="Times New Roman"/>
                        </a:rPr>
                        <a:t>Я</a:t>
                      </a:r>
                      <a:endParaRPr lang="ru-RU" sz="2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/>
                          <a:ea typeface="Times New Roman"/>
                        </a:rPr>
                        <a:t>   Ж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/>
                          <a:ea typeface="Times New Roman"/>
                        </a:rPr>
                        <a:t>   З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/>
                          <a:ea typeface="Times New Roman"/>
                        </a:rPr>
                        <a:t>   У</a:t>
                      </a:r>
                    </a:p>
                  </a:txBody>
                  <a:tcPr marL="68580" marR="68580" marT="0" marB="0"/>
                </a:tc>
              </a:tr>
              <a:tr h="88542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/>
                          <a:ea typeface="Times New Roman"/>
                        </a:rPr>
                        <a:t>  З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/>
                          <a:ea typeface="Times New Roman"/>
                        </a:rPr>
                        <a:t>   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/>
                          <a:ea typeface="Times New Roman"/>
                        </a:rPr>
                        <a:t>  </a:t>
                      </a:r>
                      <a:r>
                        <a:rPr lang="ru-RU" sz="2800" dirty="0" smtClean="0">
                          <a:latin typeface="Times New Roman"/>
                          <a:ea typeface="Times New Roman"/>
                        </a:rPr>
                        <a:t>Т</a:t>
                      </a:r>
                      <a:endParaRPr lang="ru-RU" sz="2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/>
                          <a:ea typeface="Times New Roman"/>
                        </a:rPr>
                        <a:t> Ж</a:t>
                      </a:r>
                    </a:p>
                  </a:txBody>
                  <a:tcPr marL="68580" marR="68580" marT="0" marB="0"/>
                </a:tc>
              </a:tr>
              <a:tr h="88542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/>
                          <a:ea typeface="Times New Roman"/>
                        </a:rPr>
                        <a:t>   Ь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/>
                          <a:ea typeface="Times New Roman"/>
                        </a:rPr>
                        <a:t>   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/>
                          <a:ea typeface="Times New Roman"/>
                        </a:rPr>
                        <a:t>  У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/>
                          <a:ea typeface="Times New Roman"/>
                        </a:rPr>
                        <a:t>  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143108" y="571480"/>
          <a:ext cx="4997456" cy="35417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9364"/>
                <a:gridCol w="1249364"/>
                <a:gridCol w="1249364"/>
                <a:gridCol w="1249364"/>
              </a:tblGrid>
              <a:tr h="88542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/>
                          <a:ea typeface="Times New Roman"/>
                        </a:rPr>
                        <a:t> 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/>
                          <a:ea typeface="Times New Roman"/>
                        </a:rPr>
                        <a:t>  </a:t>
                      </a:r>
                      <a:r>
                        <a:rPr lang="ru-RU" sz="2800" dirty="0" smtClean="0">
                          <a:latin typeface="Times New Roman"/>
                          <a:ea typeface="Times New Roman"/>
                        </a:rPr>
                        <a:t>П</a:t>
                      </a:r>
                      <a:endParaRPr lang="ru-RU" sz="2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/>
                          <a:ea typeface="Times New Roman"/>
                        </a:rPr>
                        <a:t>  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/>
                          <a:ea typeface="Times New Roman"/>
                        </a:rPr>
                        <a:t>  </a:t>
                      </a:r>
                    </a:p>
                  </a:txBody>
                  <a:tcPr marL="68580" marR="68580" marT="0" marB="0"/>
                </a:tc>
              </a:tr>
              <a:tr h="88542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/>
                          <a:ea typeface="Times New Roman"/>
                        </a:rPr>
                        <a:t>  </a:t>
                      </a:r>
                      <a:r>
                        <a:rPr lang="ru-RU" sz="2800" dirty="0" smtClean="0">
                          <a:latin typeface="Times New Roman"/>
                          <a:ea typeface="Times New Roman"/>
                        </a:rPr>
                        <a:t>Я</a:t>
                      </a:r>
                      <a:endParaRPr lang="ru-RU" sz="2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/>
                          <a:ea typeface="Times New Roman"/>
                        </a:rPr>
                        <a:t>   Ж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/>
                          <a:ea typeface="Times New Roman"/>
                        </a:rPr>
                        <a:t>   З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/>
                          <a:ea typeface="Times New Roman"/>
                        </a:rPr>
                        <a:t>   У</a:t>
                      </a:r>
                    </a:p>
                  </a:txBody>
                  <a:tcPr marL="68580" marR="68580" marT="0" marB="0"/>
                </a:tc>
              </a:tr>
              <a:tr h="88542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/>
                          <a:ea typeface="Times New Roman"/>
                        </a:rPr>
                        <a:t>  З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/>
                          <a:ea typeface="Times New Roman"/>
                        </a:rPr>
                        <a:t>   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/>
                          <a:ea typeface="Times New Roman"/>
                        </a:rPr>
                        <a:t>  </a:t>
                      </a:r>
                      <a:r>
                        <a:rPr lang="ru-RU" sz="2800" dirty="0" smtClean="0">
                          <a:latin typeface="Times New Roman"/>
                          <a:ea typeface="Times New Roman"/>
                        </a:rPr>
                        <a:t>Т</a:t>
                      </a:r>
                      <a:endParaRPr lang="ru-RU" sz="2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/>
                          <a:ea typeface="Times New Roman"/>
                        </a:rPr>
                        <a:t> Ж</a:t>
                      </a:r>
                    </a:p>
                  </a:txBody>
                  <a:tcPr marL="68580" marR="68580" marT="0" marB="0"/>
                </a:tc>
              </a:tr>
              <a:tr h="88542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/>
                          <a:ea typeface="Times New Roman"/>
                        </a:rPr>
                        <a:t>   Ь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/>
                          <a:ea typeface="Times New Roman"/>
                        </a:rPr>
                        <a:t>  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/>
                          <a:ea typeface="Times New Roman"/>
                        </a:rPr>
                        <a:t>  У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/>
                          <a:ea typeface="Times New Roman"/>
                        </a:rPr>
                        <a:t>  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143108" y="571480"/>
          <a:ext cx="4997456" cy="35417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9364"/>
                <a:gridCol w="1249364"/>
                <a:gridCol w="1249364"/>
                <a:gridCol w="1249364"/>
              </a:tblGrid>
              <a:tr h="88542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/>
                          <a:ea typeface="Times New Roman"/>
                        </a:rPr>
                        <a:t> 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/>
                          <a:ea typeface="Times New Roman"/>
                        </a:rPr>
                        <a:t>  </a:t>
                      </a:r>
                      <a:r>
                        <a:rPr lang="ru-RU" sz="2800" dirty="0" smtClean="0">
                          <a:latin typeface="Times New Roman"/>
                          <a:ea typeface="Times New Roman"/>
                        </a:rPr>
                        <a:t>П</a:t>
                      </a:r>
                      <a:endParaRPr lang="ru-RU" sz="2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/>
                          <a:ea typeface="Times New Roman"/>
                        </a:rPr>
                        <a:t>  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/>
                          <a:ea typeface="Times New Roman"/>
                        </a:rPr>
                        <a:t>  </a:t>
                      </a:r>
                    </a:p>
                  </a:txBody>
                  <a:tcPr marL="68580" marR="68580" marT="0" marB="0"/>
                </a:tc>
              </a:tr>
              <a:tr h="88542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/>
                          <a:ea typeface="Times New Roman"/>
                        </a:rPr>
                        <a:t>  </a:t>
                      </a:r>
                      <a:r>
                        <a:rPr lang="ru-RU" sz="2800" dirty="0" smtClean="0">
                          <a:latin typeface="Times New Roman"/>
                          <a:ea typeface="Times New Roman"/>
                        </a:rPr>
                        <a:t>Я</a:t>
                      </a:r>
                      <a:endParaRPr lang="ru-RU" sz="2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/>
                          <a:ea typeface="Times New Roman"/>
                        </a:rPr>
                        <a:t>  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/>
                          <a:ea typeface="Times New Roman"/>
                        </a:rPr>
                        <a:t>   З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/>
                          <a:ea typeface="Times New Roman"/>
                        </a:rPr>
                        <a:t>   У</a:t>
                      </a:r>
                    </a:p>
                  </a:txBody>
                  <a:tcPr marL="68580" marR="68580" marT="0" marB="0"/>
                </a:tc>
              </a:tr>
              <a:tr h="88542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/>
                          <a:ea typeface="Times New Roman"/>
                        </a:rPr>
                        <a:t>  З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/>
                          <a:ea typeface="Times New Roman"/>
                        </a:rPr>
                        <a:t>   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/>
                          <a:ea typeface="Times New Roman"/>
                        </a:rPr>
                        <a:t>  </a:t>
                      </a:r>
                      <a:r>
                        <a:rPr lang="ru-RU" sz="2800" dirty="0" smtClean="0">
                          <a:latin typeface="Times New Roman"/>
                          <a:ea typeface="Times New Roman"/>
                        </a:rPr>
                        <a:t>Т</a:t>
                      </a:r>
                      <a:endParaRPr lang="ru-RU" sz="2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/>
                          <a:ea typeface="Times New Roman"/>
                        </a:rPr>
                        <a:t> </a:t>
                      </a:r>
                    </a:p>
                  </a:txBody>
                  <a:tcPr marL="68580" marR="68580" marT="0" marB="0"/>
                </a:tc>
              </a:tr>
              <a:tr h="88542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/>
                          <a:ea typeface="Times New Roman"/>
                        </a:rPr>
                        <a:t>   Ь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/>
                          <a:ea typeface="Times New Roman"/>
                        </a:rPr>
                        <a:t>  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/>
                          <a:ea typeface="Times New Roman"/>
                        </a:rPr>
                        <a:t>  У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/>
                          <a:ea typeface="Times New Roman"/>
                        </a:rPr>
                        <a:t>  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143108" y="571480"/>
          <a:ext cx="4997456" cy="35417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9364"/>
                <a:gridCol w="1249364"/>
                <a:gridCol w="1249364"/>
                <a:gridCol w="1249364"/>
              </a:tblGrid>
              <a:tr h="88542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/>
                          <a:ea typeface="Times New Roman"/>
                        </a:rPr>
                        <a:t> 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/>
                          <a:ea typeface="Times New Roman"/>
                        </a:rPr>
                        <a:t>  </a:t>
                      </a:r>
                      <a:r>
                        <a:rPr lang="ru-RU" sz="2800" dirty="0" smtClean="0">
                          <a:latin typeface="Times New Roman"/>
                          <a:ea typeface="Times New Roman"/>
                        </a:rPr>
                        <a:t>П</a:t>
                      </a:r>
                      <a:endParaRPr lang="ru-RU" sz="2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/>
                          <a:ea typeface="Times New Roman"/>
                        </a:rPr>
                        <a:t>  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/>
                          <a:ea typeface="Times New Roman"/>
                        </a:rPr>
                        <a:t>  </a:t>
                      </a:r>
                    </a:p>
                  </a:txBody>
                  <a:tcPr marL="68580" marR="68580" marT="0" marB="0"/>
                </a:tc>
              </a:tr>
              <a:tr h="88542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/>
                          <a:ea typeface="Times New Roman"/>
                        </a:rPr>
                        <a:t>  </a:t>
                      </a:r>
                      <a:r>
                        <a:rPr lang="ru-RU" sz="2800" dirty="0" smtClean="0">
                          <a:latin typeface="Times New Roman"/>
                          <a:ea typeface="Times New Roman"/>
                        </a:rPr>
                        <a:t>Я</a:t>
                      </a:r>
                      <a:endParaRPr lang="ru-RU" sz="2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/>
                          <a:ea typeface="Times New Roman"/>
                        </a:rPr>
                        <a:t>  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/>
                          <a:ea typeface="Times New Roman"/>
                        </a:rPr>
                        <a:t>  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/>
                          <a:ea typeface="Times New Roman"/>
                        </a:rPr>
                        <a:t>   У</a:t>
                      </a:r>
                    </a:p>
                  </a:txBody>
                  <a:tcPr marL="68580" marR="68580" marT="0" marB="0"/>
                </a:tc>
              </a:tr>
              <a:tr h="88542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/>
                          <a:ea typeface="Times New Roman"/>
                        </a:rPr>
                        <a:t> 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/>
                          <a:ea typeface="Times New Roman"/>
                        </a:rPr>
                        <a:t>   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/>
                          <a:ea typeface="Times New Roman"/>
                        </a:rPr>
                        <a:t>  </a:t>
                      </a:r>
                      <a:r>
                        <a:rPr lang="ru-RU" sz="2800" dirty="0" smtClean="0">
                          <a:latin typeface="Times New Roman"/>
                          <a:ea typeface="Times New Roman"/>
                        </a:rPr>
                        <a:t>Т</a:t>
                      </a:r>
                      <a:endParaRPr lang="ru-RU" sz="2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/>
                          <a:ea typeface="Times New Roman"/>
                        </a:rPr>
                        <a:t> </a:t>
                      </a:r>
                    </a:p>
                  </a:txBody>
                  <a:tcPr marL="68580" marR="68580" marT="0" marB="0"/>
                </a:tc>
              </a:tr>
              <a:tr h="88542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/>
                          <a:ea typeface="Times New Roman"/>
                        </a:rPr>
                        <a:t>   Ь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/>
                          <a:ea typeface="Times New Roman"/>
                        </a:rPr>
                        <a:t>  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/>
                          <a:ea typeface="Times New Roman"/>
                        </a:rPr>
                        <a:t>  У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/>
                          <a:ea typeface="Times New Roman"/>
                        </a:rPr>
                        <a:t>  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143108" y="571480"/>
          <a:ext cx="4997456" cy="35417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9364"/>
                <a:gridCol w="1249364"/>
                <a:gridCol w="1249364"/>
                <a:gridCol w="1249364"/>
              </a:tblGrid>
              <a:tr h="88542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/>
                          <a:ea typeface="Times New Roman"/>
                        </a:rPr>
                        <a:t> 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/>
                          <a:ea typeface="Times New Roman"/>
                        </a:rPr>
                        <a:t>  </a:t>
                      </a:r>
                      <a:r>
                        <a:rPr lang="ru-RU" sz="2800" dirty="0" smtClean="0">
                          <a:latin typeface="Times New Roman"/>
                          <a:ea typeface="Times New Roman"/>
                        </a:rPr>
                        <a:t>П</a:t>
                      </a:r>
                      <a:endParaRPr lang="ru-RU" sz="2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/>
                          <a:ea typeface="Times New Roman"/>
                        </a:rPr>
                        <a:t>  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/>
                          <a:ea typeface="Times New Roman"/>
                        </a:rPr>
                        <a:t>  </a:t>
                      </a:r>
                    </a:p>
                  </a:txBody>
                  <a:tcPr marL="68580" marR="68580" marT="0" marB="0"/>
                </a:tc>
              </a:tr>
              <a:tr h="88542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/>
                          <a:ea typeface="Times New Roman"/>
                        </a:rPr>
                        <a:t>  </a:t>
                      </a:r>
                      <a:r>
                        <a:rPr lang="ru-RU" sz="2800" dirty="0" smtClean="0">
                          <a:latin typeface="Times New Roman"/>
                          <a:ea typeface="Times New Roman"/>
                        </a:rPr>
                        <a:t>Я</a:t>
                      </a:r>
                      <a:endParaRPr lang="ru-RU" sz="2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/>
                          <a:ea typeface="Times New Roman"/>
                        </a:rPr>
                        <a:t>  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/>
                          <a:ea typeface="Times New Roman"/>
                        </a:rPr>
                        <a:t>  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/>
                          <a:ea typeface="Times New Roman"/>
                        </a:rPr>
                        <a:t>   </a:t>
                      </a:r>
                    </a:p>
                  </a:txBody>
                  <a:tcPr marL="68580" marR="68580" marT="0" marB="0"/>
                </a:tc>
              </a:tr>
              <a:tr h="88542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/>
                          <a:ea typeface="Times New Roman"/>
                        </a:rPr>
                        <a:t> 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/>
                          <a:ea typeface="Times New Roman"/>
                        </a:rPr>
                        <a:t>   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/>
                          <a:ea typeface="Times New Roman"/>
                        </a:rPr>
                        <a:t>  </a:t>
                      </a:r>
                      <a:r>
                        <a:rPr lang="ru-RU" sz="2800" dirty="0" smtClean="0">
                          <a:latin typeface="Times New Roman"/>
                          <a:ea typeface="Times New Roman"/>
                        </a:rPr>
                        <a:t>Т</a:t>
                      </a:r>
                      <a:endParaRPr lang="ru-RU" sz="2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/>
                          <a:ea typeface="Times New Roman"/>
                        </a:rPr>
                        <a:t> </a:t>
                      </a:r>
                    </a:p>
                  </a:txBody>
                  <a:tcPr marL="68580" marR="68580" marT="0" marB="0"/>
                </a:tc>
              </a:tr>
              <a:tr h="88542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/>
                          <a:ea typeface="Times New Roman"/>
                        </a:rPr>
                        <a:t>   Ь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/>
                          <a:ea typeface="Times New Roman"/>
                        </a:rPr>
                        <a:t>  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/>
                          <a:ea typeface="Times New Roman"/>
                        </a:rPr>
                        <a:t>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/>
                          <a:ea typeface="Times New Roman"/>
                        </a:rPr>
                        <a:t>  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Пять!</a:t>
            </a:r>
            <a:endParaRPr lang="ru-RU" dirty="0"/>
          </a:p>
        </p:txBody>
      </p:sp>
      <p:pic>
        <p:nvPicPr>
          <p:cNvPr id="4" name="Рисунок 3" descr="i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43174" y="785794"/>
            <a:ext cx="3621126" cy="414340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Trees&amp;Fields0795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28662" y="714356"/>
            <a:ext cx="7241402" cy="4827601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Trees&amp;Fields0852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28662" y="857232"/>
            <a:ext cx="7172348" cy="478156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новый год елки деревня лошадки и тп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57224" y="642918"/>
            <a:ext cx="7389308" cy="5541981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3714752"/>
            <a:ext cx="8183880" cy="105156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err="1" smtClean="0"/>
              <a:t>Сн</a:t>
            </a:r>
            <a:r>
              <a:rPr lang="ru-RU" dirty="0" smtClean="0"/>
              <a:t>…ж…</a:t>
            </a:r>
            <a:r>
              <a:rPr lang="ru-RU" dirty="0" err="1" smtClean="0"/>
              <a:t>нки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14348" y="500042"/>
            <a:ext cx="8001056" cy="2928958"/>
          </a:xfrm>
        </p:spPr>
        <p:txBody>
          <a:bodyPr/>
          <a:lstStyle/>
          <a:p>
            <a:pPr algn="ctr">
              <a:buNone/>
            </a:pPr>
            <a:r>
              <a:rPr lang="ru-RU" b="1" i="1" dirty="0" smtClean="0"/>
              <a:t> Загадка.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		Что за звездочки сквозные</a:t>
            </a:r>
          </a:p>
          <a:p>
            <a:pPr>
              <a:buNone/>
            </a:pPr>
            <a:r>
              <a:rPr lang="ru-RU" dirty="0" smtClean="0"/>
              <a:t>		на пальто и на платке,</a:t>
            </a:r>
          </a:p>
          <a:p>
            <a:pPr>
              <a:buNone/>
            </a:pPr>
            <a:r>
              <a:rPr lang="ru-RU" dirty="0" smtClean="0"/>
              <a:t>		все сквозные - вырезные,</a:t>
            </a:r>
          </a:p>
          <a:p>
            <a:pPr>
              <a:buNone/>
            </a:pPr>
            <a:r>
              <a:rPr lang="ru-RU" dirty="0" smtClean="0"/>
              <a:t>		а возьмешь, - вода в руке?</a:t>
            </a:r>
            <a:endParaRPr lang="ru-RU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rot="5400000">
            <a:off x="4857752" y="3571876"/>
            <a:ext cx="142876" cy="142876"/>
          </a:xfrm>
          <a:prstGeom prst="line">
            <a:avLst/>
          </a:prstGeom>
          <a:ln w="0"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Заголовок 1"/>
          <p:cNvSpPr txBox="1">
            <a:spLocks/>
          </p:cNvSpPr>
          <p:nvPr/>
        </p:nvSpPr>
        <p:spPr>
          <a:xfrm>
            <a:off x="500034" y="3571876"/>
            <a:ext cx="8183880" cy="1051560"/>
          </a:xfrm>
          <a:prstGeom prst="rect">
            <a:avLst/>
          </a:prstGeom>
        </p:spPr>
        <p:txBody>
          <a:bodyPr vert="horz" anchor="b">
            <a:normAutofit fontScale="900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Снежинки</a:t>
            </a:r>
            <a:b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tint val="88000"/>
                  <a:satMod val="150000"/>
                </a:schemeClr>
              </a:solidFill>
              <a:effectLst>
                <a:outerShdw blurRad="53975" dist="22860" dir="5400000" algn="tl" rotWithShape="0">
                  <a:srgbClr val="000000">
                    <a:alpha val="5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 build="p"/>
      <p:bldP spid="6" grpId="0"/>
      <p:bldP spid="6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2285992"/>
            <a:ext cx="8069608" cy="2398582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Объяснение из словаря С.И.Ожегова:</a:t>
            </a:r>
          </a:p>
          <a:p>
            <a:pPr>
              <a:buNone/>
            </a:pPr>
            <a:r>
              <a:rPr lang="ru-RU" b="1" i="1" dirty="0" smtClean="0"/>
              <a:t>«Снежинка – пушинка, кристаллик снега».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628" y="1857364"/>
            <a:ext cx="3471858" cy="1765940"/>
          </a:xfrm>
        </p:spPr>
        <p:txBody>
          <a:bodyPr>
            <a:normAutofit fontScale="90000"/>
          </a:bodyPr>
          <a:lstStyle/>
          <a:p>
            <a:r>
              <a:rPr lang="ru-RU" sz="3100" dirty="0" smtClean="0"/>
              <a:t>А. Пластов</a:t>
            </a:r>
            <a:br>
              <a:rPr lang="ru-RU" sz="3100" dirty="0" smtClean="0"/>
            </a:br>
            <a:r>
              <a:rPr lang="ru-RU" sz="3100" dirty="0" smtClean="0"/>
              <a:t>«Первый снег»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642918"/>
            <a:ext cx="3643338" cy="48847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>
            <a:lum contrast="22000"/>
          </a:blip>
          <a:srcRect/>
          <a:stretch>
            <a:fillRect/>
          </a:stretch>
        </p:blipFill>
        <p:spPr bwMode="auto">
          <a:xfrm>
            <a:off x="2214546" y="500042"/>
            <a:ext cx="5143536" cy="4979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3">
            <a:lum contrast="6000"/>
          </a:blip>
          <a:srcRect/>
          <a:stretch>
            <a:fillRect/>
          </a:stretch>
        </p:blipFill>
        <p:spPr bwMode="auto">
          <a:xfrm>
            <a:off x="357158" y="357166"/>
            <a:ext cx="8429684" cy="601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Снежинка1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8215338" y="6000768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22544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51</TotalTime>
  <Words>266</Words>
  <Application>Microsoft Office PowerPoint</Application>
  <PresentationFormat>Экран (4:3)</PresentationFormat>
  <Paragraphs>129</Paragraphs>
  <Slides>18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Аспект</vt:lpstr>
      <vt:lpstr>Тема: Бумагопластика. Конструирование по модели. Звёзды.</vt:lpstr>
      <vt:lpstr>Слайд 2</vt:lpstr>
      <vt:lpstr>Слайд 3</vt:lpstr>
      <vt:lpstr>Слайд 4</vt:lpstr>
      <vt:lpstr>Сн…ж…нки </vt:lpstr>
      <vt:lpstr>Слайд 6</vt:lpstr>
      <vt:lpstr>А. Пластов «Первый снег» </vt:lpstr>
      <vt:lpstr>Слайд 8</vt:lpstr>
      <vt:lpstr>Слайд 9</vt:lpstr>
      <vt:lpstr>Слайд 10</vt:lpstr>
      <vt:lpstr>В этом квадрате есть повторяющиеся буквы. Зачеркните их. Из оставшихся букв сложите слово и вы получите свою оценку за урок.</vt:lpstr>
      <vt:lpstr>Слайд 12</vt:lpstr>
      <vt:lpstr>Слайд 13</vt:lpstr>
      <vt:lpstr>Слайд 14</vt:lpstr>
      <vt:lpstr>Слайд 15</vt:lpstr>
      <vt:lpstr>Слайд 16</vt:lpstr>
      <vt:lpstr>Слайд 17</vt:lpstr>
      <vt:lpstr>Пять!</vt:lpstr>
    </vt:vector>
  </TitlesOfParts>
  <Company>School32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Тема:</dc:title>
  <dc:creator>Andreev Misha</dc:creator>
  <cp:lastModifiedBy>Andreev Misha</cp:lastModifiedBy>
  <cp:revision>8</cp:revision>
  <dcterms:created xsi:type="dcterms:W3CDTF">2008-12-15T11:09:56Z</dcterms:created>
  <dcterms:modified xsi:type="dcterms:W3CDTF">2009-10-01T06:35:54Z</dcterms:modified>
</cp:coreProperties>
</file>