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95" r:id="rId2"/>
    <p:sldId id="258" r:id="rId3"/>
    <p:sldId id="257" r:id="rId4"/>
    <p:sldId id="256" r:id="rId5"/>
    <p:sldId id="259" r:id="rId6"/>
    <p:sldId id="260" r:id="rId7"/>
    <p:sldId id="27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A0D2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9153-E7FD-419A-894B-FDFB4B0C6A72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C893-14B7-471D-9987-0879FD603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C893-14B7-471D-9987-0879FD603C4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60000"/>
                <a:lumOff val="4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9BBF-DE30-4AB5-997F-AFC056C8749C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D291-9520-4789-B6DD-0EE8ABF0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image" Target="../media/image29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0.xml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slide" Target="slide1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1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4.xml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8.xml"/><Relationship Id="rId18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image" Target="../media/image36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16.xml"/><Relationship Id="rId10" Type="http://schemas.openxmlformats.org/officeDocument/2006/relationships/image" Target="../media/image8.png"/><Relationship Id="rId19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slide" Target="slide19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8.xml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20.xml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17" Type="http://schemas.openxmlformats.org/officeDocument/2006/relationships/slide" Target="slid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5.jpeg"/><Relationship Id="rId1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14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1.xml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19.xm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0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0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1000100" y="1500174"/>
            <a:ext cx="7143800" cy="4143404"/>
          </a:xfrm>
          <a:prstGeom prst="round2SameRect">
            <a:avLst>
              <a:gd name="adj1" fmla="val 29065"/>
              <a:gd name="adj2" fmla="val 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E:\Виктория(работа)\ИНСТИТУТ\Кравченко\рисунки1\Image1149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70798" y="2714620"/>
            <a:ext cx="2040630" cy="312896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3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4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pic>
        <p:nvPicPr>
          <p:cNvPr id="5" name="Picture 2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6827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8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3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7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18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19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>
            <a:hlinkClick r:id="rId12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E:\Виктория(работа)\ИНСТИТУТ\Кравченко\рисунки1\Image1151.jp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6918333" y="2857496"/>
            <a:ext cx="1304974" cy="30911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7" name="TextBox 26"/>
          <p:cNvSpPr txBox="1"/>
          <p:nvPr/>
        </p:nvSpPr>
        <p:spPr>
          <a:xfrm>
            <a:off x="1071538" y="214290"/>
            <a:ext cx="7358082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Интегрированный</a:t>
            </a:r>
          </a:p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урок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00166" y="1571612"/>
            <a:ext cx="5929354" cy="4143404"/>
            <a:chOff x="1500166" y="1571612"/>
            <a:chExt cx="5929354" cy="4143404"/>
          </a:xfrm>
        </p:grpSpPr>
        <p:pic>
          <p:nvPicPr>
            <p:cNvPr id="26" name="Picture 3" descr="E:\Виктория(работа)\ИНСТИТУТ\Кравченко\рамка зеленая.png"/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6200000">
              <a:off x="2393141" y="678637"/>
              <a:ext cx="4143404" cy="5929354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1714480" y="2357430"/>
              <a:ext cx="54292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Презентацию подготовила:</a:t>
              </a:r>
            </a:p>
            <a:p>
              <a:pPr algn="ctr"/>
              <a:r>
                <a:rPr lang="ru-RU" sz="24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учитель начальных классов</a:t>
              </a:r>
            </a:p>
            <a:p>
              <a:pPr algn="ctr"/>
              <a:r>
                <a:rPr lang="ru-RU" sz="24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МОУ СОШ №18 г. Армавира</a:t>
              </a:r>
            </a:p>
            <a:p>
              <a:pPr algn="ctr"/>
              <a:r>
                <a:rPr lang="ru-RU" sz="24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Краснодарского края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Кравченко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rgbClr val="A0D2E8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Ирина Алексеевна</a:t>
              </a:r>
              <a:endParaRPr lang="ru-RU" sz="3200" b="1" dirty="0">
                <a:ln w="11430"/>
                <a:solidFill>
                  <a:srgbClr val="A0D2E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214414" y="1571612"/>
            <a:ext cx="6715172" cy="39290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688" y="214290"/>
            <a:ext cx="8858312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Висячие сады</a:t>
            </a:r>
          </a:p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Семирамиды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607455" y="464323"/>
            <a:ext cx="3857652" cy="6215106"/>
          </a:xfrm>
          <a:prstGeom prst="rect">
            <a:avLst/>
          </a:prstGeom>
          <a:noFill/>
        </p:spPr>
      </p:pic>
      <p:pic>
        <p:nvPicPr>
          <p:cNvPr id="28" name="Picture 4" descr="Висячие Сады Семирамиды"/>
          <p:cNvPicPr>
            <a:picLocks noChangeAspect="1" noChangeArrowheads="1"/>
          </p:cNvPicPr>
          <p:nvPr/>
        </p:nvPicPr>
        <p:blipFill>
          <a:blip r:embed="rId15">
            <a:lum contrast="30000"/>
          </a:blip>
          <a:srcRect/>
          <a:stretch>
            <a:fillRect/>
          </a:stretch>
        </p:blipFill>
        <p:spPr>
          <a:xfrm>
            <a:off x="2071670" y="2000240"/>
            <a:ext cx="4878530" cy="3143248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42844" y="2000240"/>
            <a:ext cx="8858312" cy="3286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500042"/>
            <a:ext cx="4357750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Задания: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143108" y="1000108"/>
            <a:ext cx="1428760" cy="3714776"/>
          </a:xfrm>
          <a:prstGeom prst="rect">
            <a:avLst/>
          </a:prstGeom>
          <a:noFill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357290" y="2214554"/>
            <a:ext cx="6786610" cy="286861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658 + 342=…(З)    288 Х 3=…(Е)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927 – 792=…(С)    912 : 4=…(В)</a:t>
            </a:r>
            <a:endParaRPr kumimoji="0" lang="ru-RU" sz="28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2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607851" y="1107265"/>
            <a:ext cx="1428760" cy="3500462"/>
          </a:xfrm>
          <a:prstGeom prst="rect">
            <a:avLst/>
          </a:prstGeom>
          <a:noFill/>
        </p:spPr>
      </p:pic>
      <p:pic>
        <p:nvPicPr>
          <p:cNvPr id="33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143108" y="2571744"/>
            <a:ext cx="1428760" cy="3714776"/>
          </a:xfrm>
          <a:prstGeom prst="rect">
            <a:avLst/>
          </a:prstGeom>
          <a:noFill/>
        </p:spPr>
      </p:pic>
      <p:pic>
        <p:nvPicPr>
          <p:cNvPr id="34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572132" y="2643182"/>
            <a:ext cx="1428760" cy="3571900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41" name="Группа 40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4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иктория(работа)\ИНСТИТУТ\Кравченко\рисунки1\Image11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6572264" y="2285992"/>
            <a:ext cx="1455767" cy="34483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E:\Виктория(работа)\ИНСТИТУТ\Кравченко\рисунки1\Image1149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357158" y="2214554"/>
            <a:ext cx="2366760" cy="36290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071670" y="1428736"/>
            <a:ext cx="4714908" cy="407196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688" y="214290"/>
            <a:ext cx="8858312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Статуя Зевса</a:t>
            </a:r>
          </a:p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 Олимпии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4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6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main"/>
          <p:cNvPicPr>
            <a:picLocks noChangeAspect="1" noChangeArrowheads="1"/>
          </p:cNvPicPr>
          <p:nvPr/>
        </p:nvPicPr>
        <p:blipFill>
          <a:blip r:embed="rId17">
            <a:lum bright="-20000" contrast="30000"/>
          </a:blip>
          <a:srcRect/>
          <a:stretch>
            <a:fillRect/>
          </a:stretch>
        </p:blipFill>
        <p:spPr>
          <a:xfrm>
            <a:off x="2928926" y="1857364"/>
            <a:ext cx="3071834" cy="3611890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464579" y="1250141"/>
            <a:ext cx="407196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42976" y="1428736"/>
            <a:ext cx="6858048" cy="40719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688" y="214290"/>
            <a:ext cx="8858312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Храм Артемиды</a:t>
            </a:r>
          </a:p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Эфесской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2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4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8" descr="main"/>
          <p:cNvPicPr>
            <a:picLocks noChangeAspect="1" noChangeArrowheads="1"/>
          </p:cNvPicPr>
          <p:nvPr/>
        </p:nvPicPr>
        <p:blipFill>
          <a:blip r:embed="rId15">
            <a:lum bright="-10000" contrast="10000"/>
          </a:blip>
          <a:srcRect/>
          <a:stretch>
            <a:fillRect/>
          </a:stretch>
        </p:blipFill>
        <p:spPr bwMode="auto">
          <a:xfrm>
            <a:off x="2000232" y="1643050"/>
            <a:ext cx="4893013" cy="35718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571736" y="71414"/>
            <a:ext cx="3857652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28604"/>
            <a:ext cx="592935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Задание: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142844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643702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2143116"/>
            <a:ext cx="8786874" cy="321471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2428868"/>
            <a:ext cx="7643866" cy="2428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Вокруг святилища располагалось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два ряда каменных колонн высотой 18 м, это высота шестиэтажного дома.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Само же здание храма имело высоту шестнадцатиэтажного дома.</a:t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-Найдите высоту храма.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9" name="Группа 30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14" name="Группа 36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42844" y="1785926"/>
            <a:ext cx="8858312" cy="36433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7715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Решить уравнения: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200258" y="1014395"/>
            <a:ext cx="857256" cy="2828945"/>
          </a:xfrm>
          <a:prstGeom prst="rect">
            <a:avLst/>
          </a:prstGeom>
          <a:noFill/>
        </p:spPr>
      </p:pic>
      <p:grpSp>
        <p:nvGrpSpPr>
          <p:cNvPr id="9" name="Группа 34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14" name="Группа 40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4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sp>
        <p:nvSpPr>
          <p:cNvPr id="47" name="Заголовок 2"/>
          <p:cNvSpPr txBox="1">
            <a:spLocks/>
          </p:cNvSpPr>
          <p:nvPr/>
        </p:nvSpPr>
        <p:spPr>
          <a:xfrm>
            <a:off x="1857356" y="2143116"/>
            <a:ext cx="5786478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 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ряд               47+х=108;</a:t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II 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ряд              65-х=27;</a:t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III 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ряд             У : 8=12;</a:t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200" b="1" i="0" u="none" strike="noStrike" kern="1200" normalizeH="0" baseline="0" noProof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8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231864" y="2125797"/>
            <a:ext cx="822619" cy="2714644"/>
          </a:xfrm>
          <a:prstGeom prst="rect">
            <a:avLst/>
          </a:prstGeom>
          <a:noFill/>
        </p:spPr>
      </p:pic>
      <p:pic>
        <p:nvPicPr>
          <p:cNvPr id="49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303304" y="3268805"/>
            <a:ext cx="822620" cy="2714646"/>
          </a:xfrm>
          <a:prstGeom prst="rect">
            <a:avLst/>
          </a:prstGeom>
          <a:noFill/>
        </p:spPr>
      </p:pic>
      <p:pic>
        <p:nvPicPr>
          <p:cNvPr id="50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572133" y="714355"/>
            <a:ext cx="857256" cy="3429026"/>
          </a:xfrm>
          <a:prstGeom prst="rect">
            <a:avLst/>
          </a:prstGeom>
          <a:noFill/>
        </p:spPr>
      </p:pic>
      <p:pic>
        <p:nvPicPr>
          <p:cNvPr id="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577772" y="1780286"/>
            <a:ext cx="845976" cy="3429024"/>
          </a:xfrm>
          <a:prstGeom prst="rect">
            <a:avLst/>
          </a:prstGeom>
          <a:noFill/>
        </p:spPr>
      </p:pic>
      <p:pic>
        <p:nvPicPr>
          <p:cNvPr id="52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542053" y="2959013"/>
            <a:ext cx="84597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57224" y="1500174"/>
            <a:ext cx="7358114" cy="40719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688" y="428604"/>
            <a:ext cx="8858312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Колосс Родосский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2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4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Колосс Родосский"/>
          <p:cNvPicPr>
            <a:picLocks noChangeAspect="1" noChangeArrowheads="1"/>
          </p:cNvPicPr>
          <p:nvPr/>
        </p:nvPicPr>
        <p:blipFill>
          <a:blip r:embed="rId15">
            <a:lum contrast="20000"/>
          </a:blip>
          <a:srcRect/>
          <a:stretch>
            <a:fillRect/>
          </a:stretch>
        </p:blipFill>
        <p:spPr>
          <a:xfrm>
            <a:off x="1214414" y="1928802"/>
            <a:ext cx="3360734" cy="3436462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6" descr="main"/>
          <p:cNvPicPr>
            <a:picLocks noChangeAspect="1" noChangeArrowheads="1"/>
          </p:cNvPicPr>
          <p:nvPr/>
        </p:nvPicPr>
        <p:blipFill>
          <a:blip r:embed="rId16">
            <a:lum bright="-10000" contrast="30000"/>
          </a:blip>
          <a:srcRect/>
          <a:stretch>
            <a:fillRect/>
          </a:stretch>
        </p:blipFill>
        <p:spPr bwMode="auto">
          <a:xfrm>
            <a:off x="4929190" y="1928802"/>
            <a:ext cx="2859925" cy="3502014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1071538" y="1714488"/>
            <a:ext cx="3643338" cy="3786214"/>
          </a:xfrm>
          <a:prstGeom prst="rect">
            <a:avLst/>
          </a:prstGeom>
          <a:noFill/>
        </p:spPr>
      </p:pic>
      <p:pic>
        <p:nvPicPr>
          <p:cNvPr id="33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4536281" y="2035959"/>
            <a:ext cx="371477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Виктория(работа)\ИНСТИТУТ\Кравченко\рисунки2\Image131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857487" y="2714620"/>
            <a:ext cx="3869241" cy="39659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3" name="Picture 2" descr="E:\Виктория(работа)\ИНСТИТУТ\Кравченко\рисунки1\Image125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-10000"/>
          </a:blip>
          <a:srcRect/>
          <a:stretch>
            <a:fillRect/>
          </a:stretch>
        </p:blipFill>
        <p:spPr bwMode="auto">
          <a:xfrm flipH="1">
            <a:off x="6000760" y="3429000"/>
            <a:ext cx="2276492" cy="247289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E:\Виктория(работа)\ИНСТИТУТ\Кравченко\рисунки1\Image125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-10000"/>
          </a:blip>
          <a:srcRect/>
          <a:stretch>
            <a:fillRect/>
          </a:stretch>
        </p:blipFill>
        <p:spPr bwMode="auto">
          <a:xfrm>
            <a:off x="1071538" y="3429000"/>
            <a:ext cx="2357454" cy="247289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28604"/>
            <a:ext cx="5929354" cy="62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Задача: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857520" cy="1785926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286512" y="0"/>
            <a:ext cx="2857488" cy="1785926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3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5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2214554"/>
            <a:ext cx="7786742" cy="142876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2071678"/>
            <a:ext cx="7572428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Мавзолей был построен из кирпича и облицован изнутри и снаружи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проконнесским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мрамором. На пятиярусном основании площадью 33х39м возвышается громадный куб длиной 27м и шириной 33м. Каменные львы сторожили это помещение. 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Найдите площадь основания.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Найдите площадь куба.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сколько м² площадь куба меньше площади основания?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9" name="Группа 30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14" name="Группа 36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57224" y="1500174"/>
            <a:ext cx="7358114" cy="40719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285728"/>
            <a:ext cx="7572460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Галикарнасский</a:t>
            </a:r>
          </a:p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мавзолей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2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4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main"/>
          <p:cNvPicPr>
            <a:picLocks noChangeAspect="1" noChangeArrowheads="1"/>
          </p:cNvPicPr>
          <p:nvPr/>
        </p:nvPicPr>
        <p:blipFill>
          <a:blip r:embed="rId15">
            <a:lum bright="-20000" contrast="10000"/>
          </a:blip>
          <a:srcRect/>
          <a:stretch>
            <a:fillRect/>
          </a:stretch>
        </p:blipFill>
        <p:spPr bwMode="auto">
          <a:xfrm>
            <a:off x="1357291" y="1857365"/>
            <a:ext cx="2857520" cy="350046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" descr="Галикарнасский Мавзолей"/>
          <p:cNvPicPr>
            <a:picLocks noChangeAspect="1" noChangeArrowheads="1"/>
          </p:cNvPicPr>
          <p:nvPr/>
        </p:nvPicPr>
        <p:blipFill>
          <a:blip r:embed="rId16">
            <a:lum bright="-10000" contrast="10000"/>
          </a:blip>
          <a:srcRect/>
          <a:stretch>
            <a:fillRect/>
          </a:stretch>
        </p:blipFill>
        <p:spPr>
          <a:xfrm>
            <a:off x="4857752" y="1928803"/>
            <a:ext cx="2786082" cy="335758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821505" y="1750207"/>
            <a:ext cx="3929090" cy="3714776"/>
          </a:xfrm>
          <a:prstGeom prst="rect">
            <a:avLst/>
          </a:prstGeom>
          <a:noFill/>
        </p:spPr>
      </p:pic>
      <p:pic>
        <p:nvPicPr>
          <p:cNvPr id="33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4357686" y="1785926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42844" y="1785926"/>
            <a:ext cx="8858312" cy="36433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7715304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Выразить: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34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14" name="Группа 40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4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sp>
        <p:nvSpPr>
          <p:cNvPr id="53" name="Прямоугольник 52"/>
          <p:cNvSpPr/>
          <p:nvPr/>
        </p:nvSpPr>
        <p:spPr>
          <a:xfrm>
            <a:off x="1000100" y="264318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73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50 кг =…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кг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1 мин 30 с =…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 КМ 30 М =…М    6 Ц = … кг</a:t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920000г=…кг         42000кг=…т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9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231864" y="2840178"/>
            <a:ext cx="822620" cy="3429024"/>
          </a:xfrm>
          <a:prstGeom prst="rect">
            <a:avLst/>
          </a:prstGeom>
          <a:noFill/>
        </p:spPr>
      </p:pic>
      <p:pic>
        <p:nvPicPr>
          <p:cNvPr id="54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267583" y="2018641"/>
            <a:ext cx="822620" cy="3500462"/>
          </a:xfrm>
          <a:prstGeom prst="rect">
            <a:avLst/>
          </a:prstGeom>
          <a:noFill/>
        </p:spPr>
      </p:pic>
      <p:pic>
        <p:nvPicPr>
          <p:cNvPr id="55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792086" y="994468"/>
            <a:ext cx="917414" cy="3786214"/>
          </a:xfrm>
          <a:prstGeom prst="rect">
            <a:avLst/>
          </a:prstGeom>
          <a:noFill/>
        </p:spPr>
      </p:pic>
      <p:pic>
        <p:nvPicPr>
          <p:cNvPr id="56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196145" y="1161385"/>
            <a:ext cx="894058" cy="3429024"/>
          </a:xfrm>
          <a:prstGeom prst="rect">
            <a:avLst/>
          </a:prstGeom>
          <a:noFill/>
        </p:spPr>
      </p:pic>
      <p:pic>
        <p:nvPicPr>
          <p:cNvPr id="57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792086" y="1851724"/>
            <a:ext cx="845976" cy="3857652"/>
          </a:xfrm>
          <a:prstGeom prst="rect">
            <a:avLst/>
          </a:prstGeom>
          <a:noFill/>
        </p:spPr>
      </p:pic>
      <p:pic>
        <p:nvPicPr>
          <p:cNvPr id="47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5786446" y="2643182"/>
            <a:ext cx="85725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3" name="Picture 2" descr="E:\Виктория(работа)\ИНСТИТУТ\Кравченко\рисунки1\Image1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3714745" cy="299501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 descr="E:\Виктория(работа)\ИНСТИТУТ\Кравченко\рисунки1\Image12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2500306"/>
            <a:ext cx="3000363" cy="34170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13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pic>
        <p:nvPicPr>
          <p:cNvPr id="4" name="Picture 2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66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7358082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Интегрированный</a:t>
            </a:r>
          </a:p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урок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9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02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2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2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2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2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1571604" y="1857364"/>
            <a:ext cx="5857916" cy="1143008"/>
            <a:chOff x="1571604" y="1857364"/>
            <a:chExt cx="5857916" cy="114300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571604" y="1857364"/>
              <a:ext cx="5857916" cy="11430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14480" y="2000240"/>
              <a:ext cx="5572164" cy="857256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Математика и история</a:t>
              </a:r>
              <a:endPara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571604" y="3143248"/>
            <a:ext cx="5857916" cy="2214578"/>
            <a:chOff x="1142976" y="3286124"/>
            <a:chExt cx="5857916" cy="221457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42976" y="3286124"/>
              <a:ext cx="5857916" cy="221457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214414" y="3375423"/>
              <a:ext cx="5715040" cy="2053841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Тема: «Путешествие к семи чудесам света. Единицы времени, длины, площади, массы». </a:t>
              </a:r>
              <a:endPara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031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1034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39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4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41" name="Умножение 40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>
            <a:hlinkClick r:id="rId15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>
            <a:hlinkClick r:id="rId17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E:\Виктория(работа)\ИНСТИТУТ\Кравченко\рисунки2\Image1329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0" y="2571744"/>
            <a:ext cx="4357718" cy="29632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4" name="Picture 2" descr="E:\Виктория(работа)\ИНСТИТУТ\Кравченко\рисунки2\Image1329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4929190" y="2643182"/>
            <a:ext cx="4357718" cy="29632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643042" y="1571612"/>
            <a:ext cx="5857916" cy="39290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688" y="214290"/>
            <a:ext cx="8858312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Александрийский</a:t>
            </a:r>
          </a:p>
          <a:p>
            <a:pPr algn="ctr">
              <a:lnSpc>
                <a:spcPts val="4200"/>
              </a:lnSpc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маяк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3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5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786050" y="714356"/>
            <a:ext cx="3643338" cy="5643602"/>
          </a:xfrm>
          <a:prstGeom prst="rect">
            <a:avLst/>
          </a:prstGeom>
          <a:noFill/>
        </p:spPr>
      </p:pic>
      <p:pic>
        <p:nvPicPr>
          <p:cNvPr id="28" name="Picture 4" descr="Александрийский Маяк"/>
          <p:cNvPicPr>
            <a:picLocks noChangeAspect="1" noChangeArrowheads="1"/>
          </p:cNvPicPr>
          <p:nvPr/>
        </p:nvPicPr>
        <p:blipFill>
          <a:blip r:embed="rId17">
            <a:lum contrast="20000"/>
          </a:blip>
          <a:srcRect/>
          <a:stretch>
            <a:fillRect/>
          </a:stretch>
        </p:blipFill>
        <p:spPr>
          <a:xfrm>
            <a:off x="2571736" y="2143116"/>
            <a:ext cx="3857652" cy="278608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1000100" y="1500174"/>
            <a:ext cx="7143800" cy="4143404"/>
          </a:xfrm>
          <a:prstGeom prst="round2SameRect">
            <a:avLst>
              <a:gd name="adj1" fmla="val 29065"/>
              <a:gd name="adj2" fmla="val 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E:\Виктория(работа)\ИНСТИТУТ\Кравченко\рисунки1\Image1149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70798" y="2714620"/>
            <a:ext cx="2040630" cy="312896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3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4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pic>
        <p:nvPicPr>
          <p:cNvPr id="5" name="Picture 2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6827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8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3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7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18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19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E:\Виктория(работа)\ИНСТИТУТ\Кравченко\рисунки1\Image1151.jp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6918333" y="2857496"/>
            <a:ext cx="1304974" cy="309115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393141" y="678637"/>
            <a:ext cx="4143404" cy="592935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571604" y="428604"/>
            <a:ext cx="6000792" cy="71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Источники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5984" y="228599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Интегрированные уроки: 4 класс.-- -- М.: </a:t>
            </a:r>
            <a:r>
              <a:rPr lang="ru-RU" dirty="0" err="1" smtClean="0">
                <a:solidFill>
                  <a:schemeClr val="bg1"/>
                </a:solidFill>
              </a:rPr>
              <a:t>Вако</a:t>
            </a:r>
            <a:r>
              <a:rPr lang="ru-RU" dirty="0" smtClean="0">
                <a:solidFill>
                  <a:schemeClr val="bg1"/>
                </a:solidFill>
              </a:rPr>
              <a:t>, 2008.-272 с.-  (Мастерская учителя).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Радхарт</a:t>
            </a:r>
            <a:r>
              <a:rPr lang="ru-RU" dirty="0" smtClean="0">
                <a:solidFill>
                  <a:schemeClr val="bg1"/>
                </a:solidFill>
              </a:rPr>
              <a:t> Г. Семь чудес света. М.: Слово, 1998.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Трибис</a:t>
            </a:r>
            <a:r>
              <a:rPr lang="ru-RU" dirty="0" smtClean="0">
                <a:solidFill>
                  <a:schemeClr val="bg1"/>
                </a:solidFill>
              </a:rPr>
              <a:t> Е.Е. Расскажи мне … о чудесах света. М.: </a:t>
            </a:r>
            <a:r>
              <a:rPr lang="ru-RU" dirty="0" err="1" smtClean="0">
                <a:solidFill>
                  <a:schemeClr val="bg1"/>
                </a:solidFill>
              </a:rPr>
              <a:t>Рипол-Классик</a:t>
            </a:r>
            <a:r>
              <a:rPr lang="ru-RU" dirty="0" smtClean="0">
                <a:solidFill>
                  <a:schemeClr val="bg1"/>
                </a:solidFill>
              </a:rPr>
              <a:t>, 2002.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142852"/>
            <a:ext cx="7358082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Интегрированный</a:t>
            </a:r>
          </a:p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урок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714348" y="785794"/>
            <a:ext cx="7703057" cy="5286412"/>
            <a:chOff x="714347" y="928670"/>
            <a:chExt cx="7703057" cy="5286412"/>
          </a:xfrm>
        </p:grpSpPr>
        <p:pic>
          <p:nvPicPr>
            <p:cNvPr id="3" name="Рисунок 2" descr="U23_521.JPG"/>
            <p:cNvPicPr>
              <a:picLocks noChangeAspect="1"/>
            </p:cNvPicPr>
            <p:nvPr/>
          </p:nvPicPr>
          <p:blipFill>
            <a:blip r:embed="rId9">
              <a:lum contrast="30000"/>
            </a:blip>
            <a:stretch>
              <a:fillRect/>
            </a:stretch>
          </p:blipFill>
          <p:spPr>
            <a:xfrm>
              <a:off x="714347" y="928670"/>
              <a:ext cx="7703057" cy="528641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051" name="Picture 3" descr="E:\Виктория(работа)\ИНСТИТУТ\Кравченко\рамка зеленая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rot="16200000">
              <a:off x="2593167" y="478612"/>
              <a:ext cx="4071967" cy="5972216"/>
            </a:xfrm>
            <a:prstGeom prst="rect">
              <a:avLst/>
            </a:prstGeom>
            <a:noFill/>
          </p:spPr>
        </p:pic>
      </p:grpSp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3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5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Виктория(работа)\ИНСТИТУТ\Кравченко\Image132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57224" y="785794"/>
            <a:ext cx="5455399" cy="196394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pic>
        <p:nvPicPr>
          <p:cNvPr id="23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1142976" cy="5715016"/>
          </a:xfrm>
          <a:prstGeom prst="rect">
            <a:avLst/>
          </a:prstGeom>
          <a:noFill/>
        </p:spPr>
      </p:pic>
      <p:pic>
        <p:nvPicPr>
          <p:cNvPr id="24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214422"/>
            <a:ext cx="1142976" cy="5643578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142844" y="0"/>
            <a:ext cx="8858312" cy="1643050"/>
            <a:chOff x="214282" y="785794"/>
            <a:chExt cx="8643998" cy="181603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785794"/>
              <a:ext cx="8643998" cy="150019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6921" y="923743"/>
              <a:ext cx="8498721" cy="16780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  <a:alpha val="27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Цель: 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з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акрепить 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знания 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единиц времени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, длины, площади, 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массы; обобщить знания детей о знаменитых памятниках архитектуры; выявить уровень приобретённых знаний</a:t>
              </a:r>
              <a:r>
                <a:rPr lang="ru-RU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.</a:t>
              </a:r>
              <a:endPara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42844" y="2071678"/>
            <a:ext cx="8786874" cy="3786214"/>
          </a:xfrm>
          <a:prstGeom prst="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000241"/>
            <a:ext cx="8286808" cy="50006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Задачи: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4282" y="2571746"/>
            <a:ext cx="8286808" cy="1143008"/>
            <a:chOff x="214282" y="2609343"/>
            <a:chExt cx="8286808" cy="84221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348" y="2609343"/>
              <a:ext cx="7786742" cy="8422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  <a:alpha val="27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в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ыявить качество и уровень овладения знаниями и умениями, полученными  на предыдущих уроках по темам «Единицы времени», «Единицы длины», «Единицы площади», «Единицы массы»;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pic>
          <p:nvPicPr>
            <p:cNvPr id="1026" name="Picture 2" descr="E:\Виктория(работа)\фоны\маркер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2872534"/>
              <a:ext cx="500341" cy="368470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214282" y="3786190"/>
            <a:ext cx="8286808" cy="1214446"/>
            <a:chOff x="214282" y="3786190"/>
            <a:chExt cx="8286808" cy="121444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4348" y="3786190"/>
              <a:ext cx="7786742" cy="121444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  <a:alpha val="27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о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трабатывать вычислительные навыки сложения, вычитания, умножения и деления многозначных чисел; умение решать задачи на нахождение скорости, периметра, площади, высоты, задачи на нахождение четвёртого пропорционального; обобщить материал как систему знаний;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pic>
          <p:nvPicPr>
            <p:cNvPr id="20" name="Picture 2" descr="E:\Виктория(работа)\фоны\маркер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4071942"/>
              <a:ext cx="500065" cy="500066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214282" y="5072077"/>
            <a:ext cx="8286808" cy="571504"/>
            <a:chOff x="214282" y="4776117"/>
            <a:chExt cx="8286808" cy="65314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4348" y="4857760"/>
              <a:ext cx="7786742" cy="5715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  <a:alpha val="27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т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ренировать мыслительные операции, речь, творческие способности учащихся; обогащать словарный запас. 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pic>
          <p:nvPicPr>
            <p:cNvPr id="21" name="Picture 2" descr="E:\Виктория(работа)\фоны\маркер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4776117"/>
              <a:ext cx="500341" cy="583915"/>
            </a:xfrm>
            <a:prstGeom prst="rect">
              <a:avLst/>
            </a:prstGeom>
            <a:noFill/>
          </p:spPr>
        </p:pic>
      </p:grpSp>
      <p:pic>
        <p:nvPicPr>
          <p:cNvPr id="25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6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7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8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>
            <a:hlinkClick r:id="rId9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>
            <a:hlinkClick r:id="rId11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Виктория(работа)\ИНСТИТУТ\Кравченко\рисунки1\Image1208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428596" y="2500306"/>
            <a:ext cx="4600564" cy="34845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" name="Рисунок 31" descr="U23_521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143240" y="2647040"/>
            <a:ext cx="6000761" cy="356804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7358082" cy="71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Решите задачу: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3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5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357290" y="1500174"/>
            <a:ext cx="6429420" cy="2428892"/>
            <a:chOff x="1214414" y="1785926"/>
            <a:chExt cx="6786610" cy="257176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214414" y="1785926"/>
              <a:ext cx="6786610" cy="2571768"/>
              <a:chOff x="1142976" y="3286124"/>
              <a:chExt cx="5857916" cy="2214578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142976" y="3286124"/>
                <a:ext cx="5857916" cy="2214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214414" y="3375423"/>
                <a:ext cx="5715040" cy="2053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1365228" y="1857364"/>
              <a:ext cx="65722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От пристани отошёл корабль, которому нужно пройти до первой остановки 480 км за 6 часов .</a:t>
              </a:r>
              <a:br>
                <a:rPr lang="ru-RU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</a:br>
              <a:r>
                <a:rPr lang="ru-RU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С какой скоростью он должен двигаться, чтобы уложиться</a:t>
              </a:r>
            </a:p>
            <a:p>
              <a:pPr algn="ctr"/>
              <a:r>
                <a:rPr lang="ru-RU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во времени?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Виктория(работа)\ИНСТИТУТ\Кравченко\рисунки2\Image130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3867684" y="2000240"/>
            <a:ext cx="5276316" cy="358349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E:\Виктория(работа)\ИНСТИТУТ\Кравченко\рисунки1\Image118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14282" y="3000372"/>
            <a:ext cx="4429156" cy="29896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pic>
        <p:nvPicPr>
          <p:cNvPr id="7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9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4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8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19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>
            <a:hlinkClick r:id="rId13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5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71538" y="428604"/>
            <a:ext cx="7358082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Самостоятельная работа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85852" y="1571612"/>
            <a:ext cx="7000924" cy="4143404"/>
            <a:chOff x="1285852" y="1571612"/>
            <a:chExt cx="6429420" cy="2428892"/>
          </a:xfrm>
        </p:grpSpPr>
        <p:grpSp>
          <p:nvGrpSpPr>
            <p:cNvPr id="27" name="Группа 25"/>
            <p:cNvGrpSpPr/>
            <p:nvPr/>
          </p:nvGrpSpPr>
          <p:grpSpPr>
            <a:xfrm>
              <a:off x="1285852" y="1571612"/>
              <a:ext cx="6429420" cy="2428892"/>
              <a:chOff x="1142976" y="3286124"/>
              <a:chExt cx="5857916" cy="2214578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142976" y="3286124"/>
                <a:ext cx="5857916" cy="2214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214414" y="3375423"/>
                <a:ext cx="5715040" cy="2053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1643042" y="1714488"/>
              <a:ext cx="5807100" cy="227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Char char="-"/>
              </a:pP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380 </a:t>
              </a: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год. Какой это век?</a:t>
              </a:r>
              <a:b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</a:b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-Храм Артемиды просуществовал 8 веков. Сколько это лет?</a:t>
              </a:r>
              <a:b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</a:b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- Какой год сейчас? В каком веке мы живём</a:t>
              </a: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?</a:t>
              </a:r>
            </a:p>
            <a:p>
              <a:pPr>
                <a:buFontTx/>
                <a:buChar char="-"/>
              </a:pP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На какие группы можно разбить единицы величин?</a:t>
              </a: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 1ч, 1дм, 1км, 1мм, 1кг, 1 т, 1м, 1 мин</a:t>
              </a:r>
            </a:p>
            <a:p>
              <a:pPr>
                <a:buFontTx/>
                <a:buChar char="-"/>
              </a:pP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- Какая величина лишняя?</a:t>
              </a: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6080см,  5678км, 3498мм, 2341мин, 3808дм</a:t>
              </a:r>
            </a:p>
            <a:p>
              <a:pPr>
                <a:buFontTx/>
                <a:buChar char="-"/>
              </a:pPr>
              <a:r>
                <a:rPr lang="ru-RU" sz="14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_Запишите</a:t>
              </a: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величины в порядке возрастания:</a:t>
              </a:r>
              <a:endPara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5674дм, 5678см, 5432мм, 5908м</a:t>
              </a:r>
            </a:p>
            <a:p>
              <a:pPr>
                <a:buFontTx/>
                <a:buChar char="-"/>
              </a:pP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Найди закономерность и продолжи ряд:</a:t>
              </a: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</a:t>
              </a: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5см, 1дм5см, 4дм5см…</a:t>
              </a: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 56дм, 2м8дм, 14дм …</a:t>
              </a:r>
            </a:p>
            <a:p>
              <a:pPr>
                <a:buFontTx/>
                <a:buChar char="-"/>
              </a:pPr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Составьте задачу, воспользовавшись некоторыми историческими сведениями:</a:t>
              </a:r>
            </a:p>
            <a:p>
              <a:r>
                <a:rPr lang="ru-RU" sz="1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Длина гранитного саркофага 10м50см, ширина 5м, высота 5м80см.</a:t>
              </a:r>
            </a:p>
            <a:p>
              <a:endPara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pic>
        <p:nvPicPr>
          <p:cNvPr id="7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2786050" cy="1571612"/>
            <a:chOff x="0" y="0"/>
            <a:chExt cx="2368961" cy="1518347"/>
          </a:xfrm>
        </p:grpSpPr>
        <p:pic>
          <p:nvPicPr>
            <p:cNvPr id="9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 flipH="1">
            <a:off x="6715140" y="0"/>
            <a:ext cx="2428860" cy="1643050"/>
            <a:chOff x="0" y="0"/>
            <a:chExt cx="2368961" cy="1518347"/>
          </a:xfrm>
        </p:grpSpPr>
        <p:pic>
          <p:nvPicPr>
            <p:cNvPr id="14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8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19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71538" y="428604"/>
            <a:ext cx="7358082" cy="71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Решите задачу: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714620"/>
            <a:ext cx="9144000" cy="185738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2102683"/>
            <a:ext cx="7643866" cy="3180141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85926"/>
            <a:ext cx="8786874" cy="378621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строительстве пирамиды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постоянно работали 100000 человек.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Они сменяли друг друга каждые три месяца.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 10 лет напряжённого труда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была построена дорога, по которой блоки доставлялись к реке. Строительство же самой пирамиды продолжалось ещё 20 лет. 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-Посчитайте, сколько человек за всё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время поработало на строительстве?</a:t>
            </a:r>
            <a:endParaRPr lang="ru-RU" sz="2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83944" y="1165943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40" name="Группа 39"/>
          <p:cNvGrpSpPr/>
          <p:nvPr/>
        </p:nvGrpSpPr>
        <p:grpSpPr>
          <a:xfrm flipH="1">
            <a:off x="5429255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4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88583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Все на свете старится, но время страшится пирамид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9" name="Группа 13"/>
          <p:cNvGrpSpPr/>
          <p:nvPr/>
        </p:nvGrpSpPr>
        <p:grpSpPr>
          <a:xfrm flipH="1">
            <a:off x="6786578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main"/>
          <p:cNvPicPr>
            <a:picLocks noChangeAspect="1" noChangeArrowheads="1"/>
          </p:cNvPicPr>
          <p:nvPr/>
        </p:nvPicPr>
        <p:blipFill>
          <a:blip r:embed="rId14">
            <a:lum bright="-10000" contrast="20000"/>
          </a:blip>
          <a:srcRect/>
          <a:stretch>
            <a:fillRect/>
          </a:stretch>
        </p:blipFill>
        <p:spPr bwMode="auto">
          <a:xfrm>
            <a:off x="1214414" y="1480082"/>
            <a:ext cx="6429419" cy="4118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E:\Виктория(работа)\ИНСТИТУТ\Кравченко\рамка зеленая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 rot="16200000">
            <a:off x="2357423" y="142851"/>
            <a:ext cx="4357717" cy="66437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4" name="Picture 3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</p:spPr>
      </p:pic>
      <p:pic>
        <p:nvPicPr>
          <p:cNvPr id="5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428728" cy="5572140"/>
          </a:xfrm>
          <a:prstGeom prst="rect">
            <a:avLst/>
          </a:prstGeom>
          <a:noFill/>
        </p:spPr>
      </p:pic>
      <p:pic>
        <p:nvPicPr>
          <p:cNvPr id="6" name="Picture 4" descr="E:\Виктория(работа)\фоны\колонна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28604"/>
            <a:ext cx="592935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Задание:</a:t>
            </a:r>
          </a:p>
        </p:txBody>
      </p:sp>
      <p:pic>
        <p:nvPicPr>
          <p:cNvPr id="8" name="Picture 4" descr="E:\Виктория(работа)\фоны\бл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144000" cy="7143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142844" y="0"/>
            <a:ext cx="2357422" cy="1571612"/>
            <a:chOff x="0" y="0"/>
            <a:chExt cx="2368961" cy="1518347"/>
          </a:xfrm>
        </p:grpSpPr>
        <p:pic>
          <p:nvPicPr>
            <p:cNvPr id="10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grpSp>
        <p:nvGrpSpPr>
          <p:cNvPr id="3" name="Группа 13"/>
          <p:cNvGrpSpPr/>
          <p:nvPr/>
        </p:nvGrpSpPr>
        <p:grpSpPr>
          <a:xfrm flipH="1">
            <a:off x="6643702" y="0"/>
            <a:ext cx="2357422" cy="1643050"/>
            <a:chOff x="0" y="0"/>
            <a:chExt cx="2368961" cy="1518347"/>
          </a:xfrm>
        </p:grpSpPr>
        <p:pic>
          <p:nvPicPr>
            <p:cNvPr id="15" name="Picture 3" descr="E:\Виктория(работа)\ИНСТИТУТ\Кравченко\Копия рамка зеленая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V="1">
              <a:off x="0" y="214290"/>
              <a:ext cx="1857356" cy="1304057"/>
            </a:xfrm>
            <a:prstGeom prst="rect">
              <a:avLst/>
            </a:prstGeom>
            <a:noFill/>
          </p:spPr>
        </p:pic>
        <p:pic>
          <p:nvPicPr>
            <p:cNvPr id="1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1715692" y="983411"/>
              <a:ext cx="399878" cy="423229"/>
            </a:xfrm>
            <a:prstGeom prst="rect">
              <a:avLst/>
            </a:prstGeom>
            <a:noFill/>
          </p:spPr>
        </p:pic>
        <p:pic>
          <p:nvPicPr>
            <p:cNvPr id="17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069696" y="1129473"/>
              <a:ext cx="290775" cy="307755"/>
            </a:xfrm>
            <a:prstGeom prst="rect">
              <a:avLst/>
            </a:prstGeom>
            <a:noFill/>
          </p:spPr>
        </p:pic>
        <p:pic>
          <p:nvPicPr>
            <p:cNvPr id="1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334" y="-8490"/>
              <a:ext cx="290775" cy="307755"/>
            </a:xfrm>
            <a:prstGeom prst="rect">
              <a:avLst/>
            </a:prstGeom>
            <a:noFill/>
          </p:spPr>
        </p:pic>
      </p:grpSp>
      <p:pic>
        <p:nvPicPr>
          <p:cNvPr id="19" name="Picture 7" descr="E:\Виктория(работа)\фоны\бл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78"/>
            <a:ext cx="5000660" cy="1071570"/>
          </a:xfrm>
          <a:prstGeom prst="roundRect">
            <a:avLst>
              <a:gd name="adj" fmla="val 34116"/>
            </a:avLst>
          </a:prstGeom>
          <a:noFill/>
          <a:effectLst>
            <a:outerShdw blurRad="571500" dist="50800" dir="5400000" sx="106000" sy="106000" algn="ctr" rotWithShape="0">
              <a:srgbClr val="000000"/>
            </a:outerShdw>
          </a:effectLst>
        </p:spPr>
      </p:pic>
      <p:pic>
        <p:nvPicPr>
          <p:cNvPr id="20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00496" y="5715016"/>
            <a:ext cx="980950" cy="864837"/>
          </a:xfrm>
          <a:prstGeom prst="rect">
            <a:avLst/>
          </a:prstGeom>
          <a:noFill/>
        </p:spPr>
      </p:pic>
      <p:pic>
        <p:nvPicPr>
          <p:cNvPr id="21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00694" y="5715017"/>
            <a:ext cx="1000132" cy="881748"/>
          </a:xfrm>
          <a:prstGeom prst="rect">
            <a:avLst/>
          </a:prstGeom>
          <a:noFill/>
        </p:spPr>
      </p:pic>
      <p:pic>
        <p:nvPicPr>
          <p:cNvPr id="22" name="Picture 10" descr="E:\Виктория(работа)\ИНСТИТУТ\Кравченко\кнопка1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571736" y="5715016"/>
            <a:ext cx="980950" cy="864837"/>
          </a:xfrm>
          <a:prstGeom prst="rect">
            <a:avLst/>
          </a:prstGeom>
          <a:noFill/>
        </p:spPr>
      </p:pic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5715008" y="5857892"/>
            <a:ext cx="571504" cy="571504"/>
          </a:xfrm>
          <a:prstGeom prst="mathMultiply">
            <a:avLst>
              <a:gd name="adj1" fmla="val 26546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hlinkClick r:id="rId11" action="ppaction://hlinksldjump"/>
          </p:cNvPr>
          <p:cNvSpPr/>
          <p:nvPr/>
        </p:nvSpPr>
        <p:spPr>
          <a:xfrm rot="16200000">
            <a:off x="4357686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hlinkClick r:id="rId13" action="ppaction://hlinksldjump"/>
          </p:cNvPr>
          <p:cNvSpPr/>
          <p:nvPr/>
        </p:nvSpPr>
        <p:spPr>
          <a:xfrm rot="5400000">
            <a:off x="2857488" y="5929330"/>
            <a:ext cx="285752" cy="428628"/>
          </a:xfrm>
          <a:prstGeom prst="downArrow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571500" dist="50800" dir="5400000" sx="106000" sy="106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2143116"/>
            <a:ext cx="8786874" cy="321471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2928934"/>
            <a:ext cx="7643866" cy="2353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 Вавилоне было 53 храма великих богов, 55 небольших храмов Мардука, 300 малых святилищ земных и подземных богов и 600 святилищ небесных богов, 180 жертвенников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иштар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и 200 жертвенников, посвящённых другим богам.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2000240"/>
            <a:ext cx="7215238" cy="7762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 Сосчитайте, сколько всего культовых сооружений находилось в Вавилоне?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428860" y="1214422"/>
            <a:ext cx="1864907" cy="760000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3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34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35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36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 flipH="1">
            <a:off x="4857752" y="1285860"/>
            <a:ext cx="1842318" cy="642942"/>
            <a:chOff x="1783944" y="1165943"/>
            <a:chExt cx="1864907" cy="760000"/>
          </a:xfrm>
          <a:effectLst>
            <a:outerShdw blurRad="50800" dist="50800" dir="5400000" sx="94000" sy="94000" algn="ctr" rotWithShape="0">
              <a:srgbClr val="000000">
                <a:alpha val="68000"/>
              </a:srgbClr>
            </a:outerShdw>
          </a:effectLst>
        </p:grpSpPr>
        <p:pic>
          <p:nvPicPr>
            <p:cNvPr id="38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6769011">
              <a:off x="2336454" y="1381804"/>
              <a:ext cx="413906" cy="497744"/>
            </a:xfrm>
            <a:prstGeom prst="rect">
              <a:avLst/>
            </a:prstGeom>
            <a:noFill/>
          </p:spPr>
        </p:pic>
        <p:pic>
          <p:nvPicPr>
            <p:cNvPr id="39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2745094" y="1541130"/>
              <a:ext cx="300976" cy="361940"/>
            </a:xfrm>
            <a:prstGeom prst="rect">
              <a:avLst/>
            </a:prstGeom>
            <a:noFill/>
          </p:spPr>
        </p:pic>
        <p:pic>
          <p:nvPicPr>
            <p:cNvPr id="40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3924125">
              <a:off x="3017431" y="1464726"/>
              <a:ext cx="347299" cy="417646"/>
            </a:xfrm>
            <a:prstGeom prst="rect">
              <a:avLst/>
            </a:prstGeom>
            <a:noFill/>
          </p:spPr>
        </p:pic>
        <p:pic>
          <p:nvPicPr>
            <p:cNvPr id="41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2555114">
              <a:off x="3396309" y="1622247"/>
              <a:ext cx="252542" cy="303696"/>
            </a:xfrm>
            <a:prstGeom prst="rect">
              <a:avLst/>
            </a:prstGeom>
            <a:noFill/>
          </p:spPr>
        </p:pic>
        <p:pic>
          <p:nvPicPr>
            <p:cNvPr id="42" name="Picture 5" descr="E:\Виктория(работа)\ИНСТИТУТ\Кравченко\листок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</a:blip>
            <a:srcRect/>
            <a:stretch>
              <a:fillRect/>
            </a:stretch>
          </p:blipFill>
          <p:spPr bwMode="auto">
            <a:xfrm rot="8394334">
              <a:off x="1783944" y="1165943"/>
              <a:ext cx="522356" cy="6281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Интегрированный ур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Интегрированный урок</Template>
  <TotalTime>89</TotalTime>
  <Words>444</Words>
  <Application>Microsoft Office PowerPoint</Application>
  <PresentationFormat>Экран (4:3)</PresentationFormat>
  <Paragraphs>81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Интегрированный урок</vt:lpstr>
      <vt:lpstr>Слайд 1</vt:lpstr>
      <vt:lpstr>Слайд 2</vt:lpstr>
      <vt:lpstr>Слайд 3</vt:lpstr>
      <vt:lpstr>Слайд 4</vt:lpstr>
      <vt:lpstr>Слайд 5</vt:lpstr>
      <vt:lpstr>Слайд 6</vt:lpstr>
      <vt:lpstr>На строительстве пирамиды постоянно работали 100000 человек. Они сменяли друг друга каждые три месяца. За 10 лет напряжённого труда была построена дорога, по которой блоки доставлялись к реке. Строительство же самой пирамиды продолжалось ещё 20 лет.  -Посчитайте, сколько человек за всё время поработало на строительстве?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2009-10-01T13:05:26Z</dcterms:created>
  <dcterms:modified xsi:type="dcterms:W3CDTF">2009-11-05T14:58:50Z</dcterms:modified>
</cp:coreProperties>
</file>