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77000" cy="990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500" dirty="0" smtClean="0"/>
              <a:t>Учебная презентация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500" dirty="0" smtClean="0"/>
              <a:t>7класс, алгебра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571612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Вынесение общего  </a:t>
            </a:r>
            <a:br>
              <a:rPr lang="ru-RU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множителя </a:t>
            </a:r>
            <a:br>
              <a:rPr lang="ru-RU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скобки</a:t>
            </a:r>
          </a:p>
        </p:txBody>
      </p:sp>
      <p:pic>
        <p:nvPicPr>
          <p:cNvPr id="4100" name="Picture 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63" y="3143250"/>
            <a:ext cx="642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РЕЗУЛЬТАТЫ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Мы ввели новое (для вас) </a:t>
            </a:r>
            <a:r>
              <a:rPr lang="ru-RU" u="sng" dirty="0" smtClean="0"/>
              <a:t>понятие</a:t>
            </a:r>
            <a:r>
              <a:rPr lang="ru-RU" dirty="0" smtClean="0"/>
              <a:t> математического языка: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разложение многочлена на множители.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Вы познакомились с </a:t>
            </a:r>
            <a:r>
              <a:rPr lang="ru-RU" u="sng" dirty="0" smtClean="0"/>
              <a:t>приемом разложения многочлена на множители:</a:t>
            </a:r>
            <a:r>
              <a:rPr lang="ru-RU" dirty="0" smtClean="0"/>
              <a:t>	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вынесение общего множителя за скобки.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8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3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3722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4000" b="1" dirty="0" smtClean="0"/>
              <a:t>Попробуй решить самостоятельно те задания, которые здесь были разобраны 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dirty="0" smtClean="0"/>
          </a:p>
          <a:p>
            <a:pPr eaLnBrk="1" hangingPunct="1">
              <a:defRPr/>
            </a:pP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Разложить на множители: -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en-US" b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  <a:r>
              <a:rPr lang="en-US" b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en-US" b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  <a:r>
              <a:rPr lang="en-US" b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en-US" b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,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36a</a:t>
            </a:r>
            <a:r>
              <a:rPr lang="en-US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+64a</a:t>
            </a:r>
            <a:r>
              <a:rPr lang="en-US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ru-RU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.</a:t>
            </a: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Решить уравнение      12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en-US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b="1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+3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x=0</a:t>
            </a: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Представить в виде произведения сумму:</a:t>
            </a:r>
            <a:b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4а</a:t>
            </a:r>
            <a:r>
              <a:rPr lang="ru-RU" b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(х-3у)+с(х-3у). </a:t>
            </a:r>
            <a:endParaRPr lang="ru-RU" b="1" dirty="0" smtClean="0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3315" name="Picture 4" descr="H:\Documents and Settings\Admin\Мои документы\ANIMATOR\анимашки\v25ani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88" y="5500688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H:\Documents and Settings\Admin\Мои документы\ANIMATOR\анимашки\SMILE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439209">
            <a:off x="6238875" y="1179513"/>
            <a:ext cx="2039938" cy="2138362"/>
          </a:xfrm>
          <a:noFill/>
        </p:spPr>
      </p:pic>
      <p:pic>
        <p:nvPicPr>
          <p:cNvPr id="14339" name="Picture 5" descr="H:\Documents and Settings\Admin\Мои документы\ANIMATOR\анимашки\SMI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49460">
            <a:off x="647700" y="1109663"/>
            <a:ext cx="203835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357313" y="4214813"/>
            <a:ext cx="69294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Безошибочного вынесения </a:t>
            </a:r>
          </a:p>
          <a:p>
            <a:pPr algn="ctr"/>
            <a:r>
              <a:rPr lang="ru-RU" sz="3200" b="1"/>
              <a:t>за скобки общего множителя!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Автор презентации: </a:t>
            </a:r>
            <a:endParaRPr lang="ru-RU" b="1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/>
              <a:t>               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Рожкова Т.В.,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dirty="0" smtClean="0"/>
              <a:t>                       учитель математики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dirty="0" smtClean="0"/>
              <a:t>                                      высшей квалификационной           категории</a:t>
            </a:r>
          </a:p>
          <a:p>
            <a:pPr algn="r" eaLnBrk="1" hangingPunct="1">
              <a:buFont typeface="Wingdings 2" pitchFamily="18" charset="2"/>
              <a:buNone/>
            </a:pPr>
            <a:endParaRPr lang="ru-RU" dirty="0" smtClean="0"/>
          </a:p>
          <a:p>
            <a:pPr algn="r" eaLnBrk="1" hangingPunct="1">
              <a:buFont typeface="Wingdings 2" pitchFamily="18" charset="2"/>
              <a:buNone/>
            </a:pPr>
            <a:r>
              <a:rPr lang="ru-RU" dirty="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Мельнично-Поселковой школы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dirty="0" err="1" smtClean="0"/>
              <a:t>Нижнеудинского</a:t>
            </a:r>
            <a:r>
              <a:rPr lang="ru-RU" dirty="0" smtClean="0"/>
              <a:t> района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Иркутской области.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5"/>
            <a:ext cx="219076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81100" y="917575"/>
            <a:ext cx="67818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/>
              <a:t>При решении уравнений, в вычислениях бывает удобно заменить многочлен произведением нескольких многочленов. Такое представление называют разложением многочлена на множители.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отыскания общего множителя нескольких одночленов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785938"/>
            <a:ext cx="8715375" cy="4405312"/>
          </a:xfrm>
        </p:spPr>
        <p:txBody>
          <a:bodyPr/>
          <a:lstStyle/>
          <a:p>
            <a:pPr marL="609600" indent="-609600" algn="just" eaLnBrk="1" hangingPunct="1">
              <a:buFont typeface="Wingdings 2" pitchFamily="18" charset="2"/>
              <a:buNone/>
            </a:pPr>
            <a:r>
              <a:rPr lang="ru-RU" smtClean="0"/>
              <a:t>1.   Найти наибольший общий делитель коэффициентов всех одночленов, входящих в многочлен, - он и будет общим числовым множителем.</a:t>
            </a:r>
          </a:p>
          <a:p>
            <a:pPr marL="609600" indent="-609600" algn="just" eaLnBrk="1" hangingPunct="1">
              <a:buFont typeface="Wingdings 2" pitchFamily="18" charset="2"/>
              <a:buNone/>
            </a:pPr>
            <a:r>
              <a:rPr lang="ru-RU" smtClean="0"/>
              <a:t>2.  Найти переменные, которые входят в каждый член многочлена, и выбрать для каждой из них наименьший (из имеющихся) показатель степени.</a:t>
            </a:r>
          </a:p>
          <a:p>
            <a:pPr marL="609600" indent="-609600" algn="just" eaLnBrk="1" hangingPunct="1">
              <a:buFont typeface="Wingdings 2" pitchFamily="18" charset="2"/>
              <a:buNone/>
            </a:pPr>
            <a:r>
              <a:rPr lang="ru-RU" smtClean="0"/>
              <a:t>3. Произведение коэффициента и переменных найденных на первом и втором шагах, является общим множителем, который  надо вынести за скобки.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 advAuto="3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1.</a:t>
            </a:r>
            <a: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Разложить на множители:</a:t>
            </a:r>
            <a:br>
              <a:rPr lang="ru-RU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sz="3200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sz="3200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2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8929688" cy="4662488"/>
          </a:xfrm>
        </p:spPr>
        <p:txBody>
          <a:bodyPr>
            <a:normAutofit lnSpcReduction="10000"/>
          </a:bodyPr>
          <a:lstStyle/>
          <a:p>
            <a:pPr marL="609600" indent="-6096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Воспользуемся сформулированным алгоритмом.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1.  Наибольший общий делитель коэффициентов –1, -2 и 5 равен 1.</a:t>
            </a:r>
          </a:p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2. Переменная </a:t>
            </a:r>
            <a:r>
              <a:rPr lang="en-US" b="1" i="1" dirty="0" smtClean="0"/>
              <a:t>x</a:t>
            </a:r>
            <a:r>
              <a:rPr lang="en-US" dirty="0" smtClean="0"/>
              <a:t> </a:t>
            </a:r>
            <a:r>
              <a:rPr lang="ru-RU" dirty="0" smtClean="0"/>
              <a:t>входит во все члены многочлена с показателями соответственно 4, 3, 2; следовательно, можно вынести за скобки </a:t>
            </a:r>
            <a:r>
              <a:rPr lang="en-US" i="1" dirty="0" smtClean="0"/>
              <a:t>x</a:t>
            </a:r>
            <a:r>
              <a:rPr lang="ru-RU" baseline="30000" dirty="0" smtClean="0"/>
              <a:t>2 </a:t>
            </a:r>
            <a:r>
              <a:rPr lang="ru-RU" dirty="0" smtClean="0"/>
              <a:t> , так как наименьший показатель степени 2.</a:t>
            </a:r>
          </a:p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3. Переменная </a:t>
            </a:r>
            <a:r>
              <a:rPr lang="en-US" b="1" i="1" dirty="0" smtClean="0"/>
              <a:t>y</a:t>
            </a:r>
            <a:r>
              <a:rPr lang="ru-RU" i="1" dirty="0" smtClean="0"/>
              <a:t> </a:t>
            </a:r>
            <a:r>
              <a:rPr lang="ru-RU" dirty="0" smtClean="0"/>
              <a:t>входит не во все члены многочлена, значит, ее нельзя вынести за скобки.</a:t>
            </a:r>
          </a:p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u="sng" dirty="0" smtClean="0"/>
              <a:t>Вывод:</a:t>
            </a:r>
            <a:r>
              <a:rPr lang="ru-RU" dirty="0" smtClean="0"/>
              <a:t> за скобки можно вынести </a:t>
            </a:r>
            <a:r>
              <a:rPr lang="en-US" i="1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. В  данном случае целесообразнее вынести -</a:t>
            </a:r>
            <a:r>
              <a:rPr lang="en-US" i="1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. Получим:</a:t>
            </a:r>
          </a:p>
          <a:p>
            <a:pPr marL="609600" indent="-6096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b="1" i="1" dirty="0" smtClean="0"/>
              <a:t>-</a:t>
            </a:r>
            <a:r>
              <a:rPr lang="en-US" b="1" i="1" u="sng" dirty="0" smtClean="0"/>
              <a:t>x</a:t>
            </a:r>
            <a:r>
              <a:rPr lang="en-US" b="1" u="sng" baseline="30000" dirty="0" smtClean="0"/>
              <a:t>4</a:t>
            </a:r>
            <a:r>
              <a:rPr lang="en-US" b="1" i="1" u="sng" dirty="0" smtClean="0"/>
              <a:t>y</a:t>
            </a:r>
            <a:r>
              <a:rPr lang="en-US" b="1" u="sng" baseline="30000" dirty="0" smtClean="0"/>
              <a:t>3</a:t>
            </a:r>
            <a:r>
              <a:rPr lang="en-US" b="1" i="1" u="sng" dirty="0" smtClean="0"/>
              <a:t>-</a:t>
            </a:r>
            <a:r>
              <a:rPr lang="en-US" b="1" u="sng" dirty="0" smtClean="0"/>
              <a:t>2</a:t>
            </a:r>
            <a:r>
              <a:rPr lang="en-US" b="1" i="1" u="sng" dirty="0" smtClean="0"/>
              <a:t>x</a:t>
            </a:r>
            <a:r>
              <a:rPr lang="en-US" b="1" u="sng" baseline="30000" dirty="0" smtClean="0"/>
              <a:t>3</a:t>
            </a:r>
            <a:r>
              <a:rPr lang="en-US" b="1" i="1" u="sng" dirty="0" smtClean="0"/>
              <a:t>y</a:t>
            </a:r>
            <a:r>
              <a:rPr lang="en-US" b="1" u="sng" baseline="30000" dirty="0" smtClean="0"/>
              <a:t>2</a:t>
            </a:r>
            <a:r>
              <a:rPr lang="en-US" b="1" i="1" u="sng" dirty="0" smtClean="0"/>
              <a:t>+</a:t>
            </a:r>
            <a:r>
              <a:rPr lang="en-US" b="1" u="sng" dirty="0" smtClean="0"/>
              <a:t>5</a:t>
            </a:r>
            <a:r>
              <a:rPr lang="en-US" b="1" i="1" u="sng" dirty="0" smtClean="0"/>
              <a:t>x</a:t>
            </a:r>
            <a:r>
              <a:rPr lang="en-US" b="1" u="sng" baseline="30000" dirty="0" smtClean="0"/>
              <a:t>2</a:t>
            </a:r>
            <a:r>
              <a:rPr lang="en-US" b="1" i="1" u="sng" dirty="0" smtClean="0"/>
              <a:t>=-x</a:t>
            </a:r>
            <a:r>
              <a:rPr lang="en-US" b="1" u="sng" baseline="30000" dirty="0" smtClean="0"/>
              <a:t>2</a:t>
            </a:r>
            <a:r>
              <a:rPr lang="en-US" b="1" i="1" u="sng" dirty="0" smtClean="0"/>
              <a:t>(x</a:t>
            </a:r>
            <a:r>
              <a:rPr lang="en-US" b="1" u="sng" baseline="30000" dirty="0" smtClean="0"/>
              <a:t>2</a:t>
            </a:r>
            <a:r>
              <a:rPr lang="en-US" b="1" i="1" u="sng" dirty="0" smtClean="0"/>
              <a:t>y</a:t>
            </a:r>
            <a:r>
              <a:rPr lang="en-US" b="1" u="sng" baseline="30000" dirty="0" smtClean="0"/>
              <a:t>3</a:t>
            </a:r>
            <a:r>
              <a:rPr lang="en-US" b="1" i="1" u="sng" dirty="0" smtClean="0"/>
              <a:t>+</a:t>
            </a:r>
            <a:r>
              <a:rPr lang="en-US" b="1" u="sng" dirty="0" smtClean="0"/>
              <a:t>2</a:t>
            </a:r>
            <a:r>
              <a:rPr lang="en-US" b="1" i="1" u="sng" dirty="0" smtClean="0"/>
              <a:t>xy</a:t>
            </a:r>
            <a:r>
              <a:rPr lang="en-US" b="1" u="sng" baseline="30000" dirty="0" smtClean="0"/>
              <a:t>2</a:t>
            </a:r>
            <a:r>
              <a:rPr lang="en-US" b="1" i="1" u="sng" dirty="0" smtClean="0"/>
              <a:t>-</a:t>
            </a:r>
            <a:r>
              <a:rPr lang="en-US" b="1" u="sng" dirty="0" smtClean="0"/>
              <a:t>5)</a:t>
            </a:r>
            <a:r>
              <a:rPr lang="ru-RU" b="1" u="sng" dirty="0" smtClean="0"/>
              <a:t>.</a:t>
            </a:r>
          </a:p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sz="22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00042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2.</a:t>
            </a:r>
            <a: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Разложить на множители многочлен</a:t>
            </a:r>
            <a:br>
              <a:rPr lang="ru-RU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36a</a:t>
            </a:r>
            <a:r>
              <a:rPr lang="en-US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-96a</a:t>
            </a:r>
            <a:r>
              <a:rPr lang="en-US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+64a</a:t>
            </a:r>
            <a:r>
              <a:rPr lang="en-US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</a:t>
            </a:r>
            <a:endParaRPr lang="ru-RU" sz="32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2000250"/>
            <a:ext cx="8715375" cy="4857750"/>
          </a:xfrm>
        </p:spPr>
        <p:txBody>
          <a:bodyPr>
            <a:normAutofit fontScale="85000" lnSpcReduction="10000"/>
          </a:bodyPr>
          <a:lstStyle/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000" dirty="0" smtClean="0"/>
              <a:t>Займемся  вынесением общего множителя за скобки. 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000" dirty="0" smtClean="0"/>
              <a:t>Рассмотрим коэффициенты 36, 192, 64. Все они делятся на 4, причем это  наибольший общий делитель, вынесем его за скобки. 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000" dirty="0" smtClean="0"/>
              <a:t>Во все члены многочлена входит переменная </a:t>
            </a:r>
            <a:r>
              <a:rPr lang="en-US" sz="3000" i="1" dirty="0" smtClean="0"/>
              <a:t>a</a:t>
            </a:r>
            <a:r>
              <a:rPr lang="ru-RU" sz="3000" dirty="0" smtClean="0"/>
              <a:t> (соответственно </a:t>
            </a:r>
            <a:r>
              <a:rPr lang="en-US" sz="3000" i="1" dirty="0" smtClean="0"/>
              <a:t>a</a:t>
            </a:r>
            <a:r>
              <a:rPr lang="en-US" sz="3000" i="1" baseline="30000" dirty="0" smtClean="0"/>
              <a:t>6</a:t>
            </a:r>
            <a:r>
              <a:rPr lang="ru-RU" sz="3000" i="1" dirty="0" smtClean="0"/>
              <a:t>,</a:t>
            </a:r>
            <a:r>
              <a:rPr lang="en-US" sz="3000" i="1" dirty="0" smtClean="0"/>
              <a:t> a</a:t>
            </a:r>
            <a:r>
              <a:rPr lang="ru-RU" sz="3000" i="1" baseline="30000" dirty="0" smtClean="0"/>
              <a:t>4</a:t>
            </a:r>
            <a:r>
              <a:rPr lang="ru-RU" sz="3000" i="1" dirty="0" smtClean="0"/>
              <a:t>,</a:t>
            </a:r>
            <a:r>
              <a:rPr lang="en-US" sz="3000" i="1" dirty="0" smtClean="0"/>
              <a:t> a</a:t>
            </a:r>
            <a:r>
              <a:rPr lang="ru-RU" sz="3000" i="1" baseline="30000" dirty="0" smtClean="0"/>
              <a:t>2</a:t>
            </a:r>
            <a:r>
              <a:rPr lang="ru-RU" sz="3000" dirty="0" smtClean="0"/>
              <a:t>), поэтому за скобки можно вынести </a:t>
            </a:r>
            <a:r>
              <a:rPr lang="en-US" sz="3000" i="1" dirty="0" smtClean="0"/>
              <a:t>a</a:t>
            </a:r>
            <a:r>
              <a:rPr lang="ru-RU" sz="3000" i="1" baseline="30000" dirty="0" smtClean="0"/>
              <a:t>2</a:t>
            </a:r>
            <a:r>
              <a:rPr lang="ru-RU" sz="3000" dirty="0" smtClean="0"/>
              <a:t>. Точно так же во все члены многочлена входит переменная </a:t>
            </a:r>
            <a:r>
              <a:rPr lang="en-US" sz="3000" i="1" dirty="0" smtClean="0"/>
              <a:t>b</a:t>
            </a:r>
            <a:r>
              <a:rPr lang="en-US" sz="3000" dirty="0" smtClean="0"/>
              <a:t> </a:t>
            </a:r>
            <a:r>
              <a:rPr lang="ru-RU" sz="3000" dirty="0" smtClean="0"/>
              <a:t>(соответственно </a:t>
            </a:r>
            <a:r>
              <a:rPr lang="en-US" sz="3000" i="1" dirty="0" smtClean="0"/>
              <a:t>b</a:t>
            </a:r>
            <a:r>
              <a:rPr lang="en-US" sz="3000" i="1" baseline="30000" dirty="0" smtClean="0"/>
              <a:t>3</a:t>
            </a:r>
            <a:r>
              <a:rPr lang="ru-RU" sz="3000" i="1" dirty="0" smtClean="0"/>
              <a:t>,</a:t>
            </a:r>
            <a:r>
              <a:rPr lang="en-US" sz="3000" i="1" dirty="0" smtClean="0"/>
              <a:t> b</a:t>
            </a:r>
            <a:r>
              <a:rPr lang="ru-RU" sz="3000" i="1" baseline="30000" dirty="0" smtClean="0"/>
              <a:t>4</a:t>
            </a:r>
            <a:r>
              <a:rPr lang="ru-RU" sz="3000" i="1" dirty="0" smtClean="0"/>
              <a:t>,</a:t>
            </a:r>
            <a:r>
              <a:rPr lang="en-US" sz="3000" i="1" dirty="0" smtClean="0"/>
              <a:t> b</a:t>
            </a:r>
            <a:r>
              <a:rPr lang="en-US" sz="3000" i="1" baseline="30000" dirty="0" smtClean="0"/>
              <a:t>5</a:t>
            </a:r>
            <a:r>
              <a:rPr lang="ru-RU" sz="3000" dirty="0" smtClean="0"/>
              <a:t>)</a:t>
            </a:r>
            <a:r>
              <a:rPr lang="en-US" sz="3000" dirty="0" smtClean="0"/>
              <a:t> – </a:t>
            </a:r>
            <a:r>
              <a:rPr lang="ru-RU" sz="3000" dirty="0" smtClean="0"/>
              <a:t>за скобки можно вынести </a:t>
            </a:r>
            <a:r>
              <a:rPr lang="en-US" sz="3000" i="1" dirty="0" smtClean="0"/>
              <a:t>b</a:t>
            </a:r>
            <a:r>
              <a:rPr lang="en-US" sz="3000" i="1" baseline="30000" dirty="0" smtClean="0"/>
              <a:t>3</a:t>
            </a:r>
            <a:r>
              <a:rPr lang="ru-RU" sz="3000" dirty="0" smtClean="0"/>
              <a:t>.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dirty="0" smtClean="0"/>
              <a:t>Итак, за скобки вынесем </a:t>
            </a:r>
            <a:r>
              <a:rPr lang="en-US" sz="3000" i="1" dirty="0" smtClean="0"/>
              <a:t>4a</a:t>
            </a:r>
            <a:r>
              <a:rPr lang="en-US" sz="3000" i="1" baseline="30000" dirty="0" smtClean="0"/>
              <a:t>2</a:t>
            </a:r>
            <a:r>
              <a:rPr lang="en-US" sz="3000" i="1" dirty="0" smtClean="0"/>
              <a:t>b</a:t>
            </a:r>
            <a:r>
              <a:rPr lang="en-US" sz="3000" i="1" baseline="30000" dirty="0" smtClean="0"/>
              <a:t>3</a:t>
            </a:r>
            <a:r>
              <a:rPr lang="ru-RU" sz="3000" dirty="0" smtClean="0"/>
              <a:t>. Тогда получим в скобках от первого одночлена  </a:t>
            </a:r>
            <a:r>
              <a:rPr lang="en-US" sz="3000" i="1" dirty="0" smtClean="0"/>
              <a:t>9a</a:t>
            </a:r>
            <a:r>
              <a:rPr lang="en-US" sz="3000" i="1" baseline="30000" dirty="0" smtClean="0"/>
              <a:t>4</a:t>
            </a:r>
            <a:r>
              <a:rPr lang="ru-RU" sz="3000" i="1" dirty="0" smtClean="0"/>
              <a:t> </a:t>
            </a:r>
            <a:r>
              <a:rPr lang="ru-RU" sz="3000" dirty="0" smtClean="0"/>
              <a:t>(</a:t>
            </a:r>
            <a:r>
              <a:rPr lang="en-US" sz="3000" i="1" dirty="0" smtClean="0"/>
              <a:t>36a</a:t>
            </a:r>
            <a:r>
              <a:rPr lang="en-US" sz="3000" i="1" baseline="30000" dirty="0" smtClean="0"/>
              <a:t>6</a:t>
            </a:r>
            <a:r>
              <a:rPr lang="en-US" sz="3000" i="1" dirty="0" smtClean="0"/>
              <a:t>b</a:t>
            </a:r>
            <a:r>
              <a:rPr lang="en-US" sz="3000" i="1" baseline="30000" dirty="0" smtClean="0"/>
              <a:t>3</a:t>
            </a:r>
            <a:r>
              <a:rPr lang="ru-RU" sz="3000" i="1" baseline="30000" dirty="0" smtClean="0"/>
              <a:t> </a:t>
            </a:r>
            <a:r>
              <a:rPr lang="ru-RU" sz="3000" i="1" dirty="0" smtClean="0"/>
              <a:t> :</a:t>
            </a:r>
            <a:r>
              <a:rPr lang="en-US" sz="3000" i="1" dirty="0" smtClean="0"/>
              <a:t>4a</a:t>
            </a:r>
            <a:r>
              <a:rPr lang="en-US" sz="3000" i="1" baseline="30000" dirty="0" smtClean="0"/>
              <a:t>2</a:t>
            </a:r>
            <a:r>
              <a:rPr lang="en-US" sz="3000" i="1" dirty="0" smtClean="0"/>
              <a:t>b</a:t>
            </a:r>
            <a:r>
              <a:rPr lang="en-US" sz="3000" i="1" baseline="30000" dirty="0" smtClean="0"/>
              <a:t>3</a:t>
            </a:r>
            <a:r>
              <a:rPr lang="ru-RU" sz="3000" dirty="0" smtClean="0"/>
              <a:t>) , от второго -</a:t>
            </a:r>
            <a:r>
              <a:rPr lang="ru-RU" sz="3000" i="1" dirty="0" smtClean="0"/>
              <a:t>48</a:t>
            </a:r>
            <a:r>
              <a:rPr lang="en-US" sz="3000" i="1" dirty="0" smtClean="0"/>
              <a:t>a</a:t>
            </a:r>
            <a:r>
              <a:rPr lang="en-US" sz="3000" i="1" baseline="30000" dirty="0" smtClean="0"/>
              <a:t>2</a:t>
            </a:r>
            <a:r>
              <a:rPr lang="en-US" sz="3000" i="1" dirty="0" smtClean="0"/>
              <a:t>b</a:t>
            </a:r>
            <a:r>
              <a:rPr lang="ru-RU" sz="3000" i="1" dirty="0" smtClean="0"/>
              <a:t>, от третьего  </a:t>
            </a:r>
            <a:r>
              <a:rPr lang="en-US" sz="3000" i="1" dirty="0" smtClean="0"/>
              <a:t>16b</a:t>
            </a:r>
            <a:r>
              <a:rPr lang="en-US" sz="3000" i="1" baseline="30000" dirty="0" smtClean="0"/>
              <a:t>2</a:t>
            </a:r>
            <a:r>
              <a:rPr lang="ru-RU" sz="3000" i="1" baseline="30000" dirty="0" smtClean="0"/>
              <a:t> </a:t>
            </a:r>
            <a:r>
              <a:rPr lang="ru-RU" sz="3000" i="1" dirty="0" smtClean="0"/>
              <a:t> .</a:t>
            </a:r>
            <a:endParaRPr lang="ru-RU" sz="3000" dirty="0" smtClean="0"/>
          </a:p>
          <a:p>
            <a:pPr marL="548640" indent="-4114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z="3000" i="1" u="sng" dirty="0" smtClean="0"/>
              <a:t>36a</a:t>
            </a:r>
            <a:r>
              <a:rPr lang="en-US" sz="3000" i="1" u="sng" baseline="30000" dirty="0" smtClean="0"/>
              <a:t>6</a:t>
            </a:r>
            <a:r>
              <a:rPr lang="en-US" sz="3000" i="1" u="sng" dirty="0" smtClean="0"/>
              <a:t>b</a:t>
            </a:r>
            <a:r>
              <a:rPr lang="en-US" sz="3000" i="1" u="sng" baseline="30000" dirty="0" smtClean="0"/>
              <a:t>3</a:t>
            </a:r>
            <a:r>
              <a:rPr lang="en-US" sz="3000" i="1" u="sng" dirty="0" smtClean="0"/>
              <a:t>-</a:t>
            </a:r>
            <a:r>
              <a:rPr lang="ru-RU" sz="3000" i="1" u="sng" dirty="0" smtClean="0"/>
              <a:t>192</a:t>
            </a:r>
            <a:r>
              <a:rPr lang="en-US" sz="3000" i="1" u="sng" dirty="0" smtClean="0"/>
              <a:t>a</a:t>
            </a:r>
            <a:r>
              <a:rPr lang="en-US" sz="3000" i="1" u="sng" baseline="30000" dirty="0" smtClean="0"/>
              <a:t>4</a:t>
            </a:r>
            <a:r>
              <a:rPr lang="en-US" sz="3000" i="1" u="sng" dirty="0" smtClean="0"/>
              <a:t>b</a:t>
            </a:r>
            <a:r>
              <a:rPr lang="en-US" sz="3000" i="1" u="sng" baseline="30000" dirty="0" smtClean="0"/>
              <a:t>4</a:t>
            </a:r>
            <a:r>
              <a:rPr lang="en-US" sz="3000" i="1" u="sng" dirty="0" smtClean="0"/>
              <a:t>+64a</a:t>
            </a:r>
            <a:r>
              <a:rPr lang="en-US" sz="3000" i="1" u="sng" baseline="30000" dirty="0" smtClean="0"/>
              <a:t>2</a:t>
            </a:r>
            <a:r>
              <a:rPr lang="en-US" sz="3000" i="1" u="sng" dirty="0" smtClean="0"/>
              <a:t>b</a:t>
            </a:r>
            <a:r>
              <a:rPr lang="en-US" sz="3000" i="1" u="sng" baseline="30000" dirty="0" smtClean="0"/>
              <a:t>5</a:t>
            </a:r>
            <a:r>
              <a:rPr lang="en-US" sz="3000" i="1" u="sng" dirty="0" smtClean="0"/>
              <a:t>=4a</a:t>
            </a:r>
            <a:r>
              <a:rPr lang="en-US" sz="3000" i="1" u="sng" baseline="30000" dirty="0" smtClean="0"/>
              <a:t>2</a:t>
            </a:r>
            <a:r>
              <a:rPr lang="en-US" sz="3000" i="1" u="sng" dirty="0" smtClean="0"/>
              <a:t>b</a:t>
            </a:r>
            <a:r>
              <a:rPr lang="en-US" sz="3000" i="1" u="sng" baseline="30000" dirty="0" smtClean="0"/>
              <a:t>3</a:t>
            </a:r>
            <a:r>
              <a:rPr lang="en-US" sz="3000" i="1" u="sng" dirty="0" smtClean="0"/>
              <a:t>(9a</a:t>
            </a:r>
            <a:r>
              <a:rPr lang="en-US" sz="3000" i="1" u="sng" baseline="30000" dirty="0" smtClean="0"/>
              <a:t>4</a:t>
            </a:r>
            <a:r>
              <a:rPr lang="en-US" sz="3000" i="1" u="sng" dirty="0" smtClean="0"/>
              <a:t>-</a:t>
            </a:r>
            <a:r>
              <a:rPr lang="ru-RU" sz="3000" i="1" u="sng" dirty="0" smtClean="0"/>
              <a:t>48</a:t>
            </a:r>
            <a:r>
              <a:rPr lang="en-US" sz="3000" i="1" u="sng" dirty="0" smtClean="0"/>
              <a:t>a</a:t>
            </a:r>
            <a:r>
              <a:rPr lang="en-US" sz="3000" i="1" u="sng" baseline="30000" dirty="0" smtClean="0"/>
              <a:t>2</a:t>
            </a:r>
            <a:r>
              <a:rPr lang="en-US" sz="3000" i="1" u="sng" dirty="0" smtClean="0"/>
              <a:t>b+16b</a:t>
            </a:r>
            <a:r>
              <a:rPr lang="en-US" sz="3000" i="1" u="sng" baseline="30000" dirty="0" smtClean="0"/>
              <a:t>2</a:t>
            </a:r>
            <a:r>
              <a:rPr lang="en-US" sz="3000" i="1" u="sng" dirty="0" smtClean="0"/>
              <a:t>)</a:t>
            </a:r>
            <a:r>
              <a:rPr lang="ru-RU" sz="3000" i="1" u="sng" dirty="0" smtClean="0"/>
              <a:t>.</a:t>
            </a:r>
            <a:endParaRPr lang="ru-RU" sz="3000" u="sng" dirty="0" smtClean="0"/>
          </a:p>
          <a:p>
            <a:pPr marL="548640" indent="-4114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sz="1600" i="1" baseline="30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3333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3.</a:t>
            </a:r>
            <a:br>
              <a:rPr lang="ru-RU" sz="49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Разложить на множители </a:t>
            </a:r>
            <a:br>
              <a:rPr lang="ru-RU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en-US" sz="36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6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+x</a:t>
            </a:r>
            <a:r>
              <a:rPr lang="en-US" sz="36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6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+a</a:t>
            </a:r>
            <a:r>
              <a:rPr lang="en-US" sz="36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sz="3600" i="1" baseline="300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19" name="Picture 4" descr="H:\Documents and Settings\Admin\Мои документы\ANIMATOR\анимашки\v25ani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350043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714356"/>
            <a:ext cx="7772400" cy="3119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4.</a:t>
            </a:r>
            <a:br>
              <a:rPr lang="ru-RU" sz="49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Разложить на множители </a:t>
            </a:r>
            <a:br>
              <a:rPr lang="ru-RU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+3n</a:t>
            </a:r>
            <a:r>
              <a:rPr lang="en-US" sz="32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ru-RU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2n</a:t>
            </a:r>
            <a:r>
              <a:rPr lang="ru-RU" sz="32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200" i="1" baseline="300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43" name="Picture 4" descr="H:\Documents and Settings\Admin\Мои документы\ANIMATOR\анимашки\v25ani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350043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64291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5</a:t>
            </a:r>
            <a:r>
              <a:rPr lang="ru-RU" sz="49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Решить уравнение </a:t>
            </a:r>
            <a:br>
              <a:rPr lang="ru-RU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en-US" sz="3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6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600" i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+3</a:t>
            </a:r>
            <a:r>
              <a:rPr lang="en-US" sz="3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x=0</a:t>
            </a:r>
            <a:r>
              <a:rPr lang="ru-RU" sz="3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600" i="1" baseline="300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910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dirty="0" smtClean="0"/>
              <a:t>Вынесем  за скобки 3х. Получим 3х(4х+1)=0. Произведение равно нулю, когда хотя бы один из множителей равен нулю.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dirty="0" smtClean="0"/>
              <a:t>3х=0  или 4х+1=0. Решаем эти уравнения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dirty="0" smtClean="0"/>
              <a:t>и находим </a:t>
            </a:r>
            <a:r>
              <a:rPr lang="ru-RU" sz="3200" b="1" u="sng" dirty="0" smtClean="0">
                <a:solidFill>
                  <a:schemeClr val="bg1"/>
                </a:solidFill>
              </a:rPr>
              <a:t>х=0</a:t>
            </a:r>
            <a:r>
              <a:rPr lang="ru-RU" sz="3200" dirty="0" smtClean="0"/>
              <a:t> или </a:t>
            </a:r>
            <a:r>
              <a:rPr lang="ru-RU" sz="3200" b="1" u="sng" dirty="0" err="1" smtClean="0">
                <a:solidFill>
                  <a:schemeClr val="bg1"/>
                </a:solidFill>
              </a:rPr>
              <a:t>х=</a:t>
            </a:r>
            <a:r>
              <a:rPr lang="ru-RU" sz="3200" b="1" u="sng" dirty="0" smtClean="0">
                <a:solidFill>
                  <a:schemeClr val="bg1"/>
                </a:solidFill>
              </a:rPr>
              <a:t> -0,5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200" u="sng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u="sng" dirty="0" smtClean="0"/>
              <a:t>Ответ: </a:t>
            </a:r>
            <a:r>
              <a:rPr lang="ru-RU" sz="3200" b="1" dirty="0" smtClean="0">
                <a:solidFill>
                  <a:schemeClr val="bg1"/>
                </a:solidFill>
              </a:rPr>
              <a:t>0</a:t>
            </a:r>
            <a:r>
              <a:rPr lang="ru-RU" sz="3200" b="1" dirty="0" smtClean="0"/>
              <a:t> и </a:t>
            </a:r>
            <a:r>
              <a:rPr lang="ru-RU" sz="3200" b="1" dirty="0" smtClean="0">
                <a:solidFill>
                  <a:schemeClr val="bg1"/>
                </a:solidFill>
              </a:rPr>
              <a:t>-0,5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91759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rgbClr val="FF6600"/>
                </a:solidFill>
              </a:rPr>
              <a:t/>
            </a:r>
            <a:br>
              <a:rPr lang="ru-RU" sz="4900" dirty="0" smtClean="0">
                <a:solidFill>
                  <a:srgbClr val="FF6600"/>
                </a:solidFill>
              </a:rPr>
            </a:br>
            <a:r>
              <a:rPr lang="ru-RU" sz="4900" dirty="0" smtClean="0">
                <a:solidFill>
                  <a:srgbClr val="FF6600"/>
                </a:solidFill>
              </a:rPr>
              <a:t/>
            </a:r>
            <a:br>
              <a:rPr lang="ru-RU" sz="4900" dirty="0" smtClean="0">
                <a:solidFill>
                  <a:srgbClr val="FF6600"/>
                </a:solidFill>
              </a:rPr>
            </a:br>
            <a:r>
              <a:rPr lang="ru-RU" sz="4900" dirty="0" smtClean="0">
                <a:solidFill>
                  <a:srgbClr val="FF6600"/>
                </a:solidFill>
              </a:rPr>
              <a:t/>
            </a:r>
            <a:br>
              <a:rPr lang="ru-RU" sz="4900" dirty="0" smtClean="0">
                <a:solidFill>
                  <a:srgbClr val="FF6600"/>
                </a:solidFill>
              </a:rPr>
            </a:br>
            <a:r>
              <a:rPr lang="ru-RU" sz="4900" dirty="0" smtClean="0">
                <a:solidFill>
                  <a:srgbClr val="FF6600"/>
                </a:solidFill>
              </a:rPr>
              <a:t>Пример 6.</a:t>
            </a:r>
            <a:r>
              <a:rPr lang="ru-RU" dirty="0" smtClean="0">
                <a:solidFill>
                  <a:srgbClr val="FF6600"/>
                </a:solidFill>
              </a:rPr>
              <a:t/>
            </a:r>
            <a:br>
              <a:rPr lang="ru-RU" dirty="0" smtClean="0">
                <a:solidFill>
                  <a:srgbClr val="FF6600"/>
                </a:solidFill>
              </a:rPr>
            </a:br>
            <a:r>
              <a:rPr lang="ru-RU" dirty="0" smtClean="0">
                <a:solidFill>
                  <a:srgbClr val="FF6600"/>
                </a:solidFill>
              </a:rPr>
              <a:t>Представить в виде произведения сумму: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71500" y="3000375"/>
            <a:ext cx="8229600" cy="26431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     В этой сумме каждое слагаемое содержит множитель х-3у. Этот множитель вынесем за скобки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 </a:t>
            </a:r>
            <a:r>
              <a:rPr lang="ru-RU" b="1" u="sng" smtClean="0"/>
              <a:t>4а</a:t>
            </a:r>
            <a:r>
              <a:rPr lang="ru-RU" b="1" u="sng" baseline="30000" smtClean="0"/>
              <a:t>2</a:t>
            </a:r>
            <a:r>
              <a:rPr lang="ru-RU" b="1" u="sng" smtClean="0"/>
              <a:t>(х-3у)+с(х-3у)=(х-3у)(4а</a:t>
            </a:r>
            <a:r>
              <a:rPr lang="ru-RU" b="1" u="sng" baseline="30000" smtClean="0"/>
              <a:t>а</a:t>
            </a:r>
            <a:r>
              <a:rPr lang="ru-RU" b="1" u="sng" smtClean="0"/>
              <a:t>+с).</a:t>
            </a:r>
            <a:endParaRPr lang="ru-RU" u="sng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2928938" y="1670050"/>
            <a:ext cx="3589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200" b="1">
                <a:solidFill>
                  <a:srgbClr val="FF6600"/>
                </a:solidFill>
                <a:cs typeface="Times New Roman" pitchFamily="18" charset="0"/>
              </a:rPr>
              <a:t>4а</a:t>
            </a:r>
            <a:r>
              <a:rPr lang="ru-RU" sz="3200" b="1" baseline="30000">
                <a:solidFill>
                  <a:srgbClr val="FF6600"/>
                </a:solidFill>
                <a:cs typeface="Times New Roman" pitchFamily="18" charset="0"/>
              </a:rPr>
              <a:t>2</a:t>
            </a:r>
            <a:r>
              <a:rPr lang="ru-RU" sz="3200" b="1">
                <a:solidFill>
                  <a:srgbClr val="FF6600"/>
                </a:solidFill>
                <a:cs typeface="Times New Roman" pitchFamily="18" charset="0"/>
              </a:rPr>
              <a:t>(х-3у)+с(х-3у). </a:t>
            </a:r>
            <a:endParaRPr lang="ru-RU" sz="320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489</Words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Вынесение общего   множителя  за скобки</vt:lpstr>
      <vt:lpstr>Слайд 2</vt:lpstr>
      <vt:lpstr> Алгоритм отыскания общего множителя нескольких одночленов</vt:lpstr>
      <vt:lpstr>Пример 1. Разложить на множители: -x4y3-2x3y2+5x2.</vt:lpstr>
      <vt:lpstr>Пример 2. Разложить на множители многочлен 36a6b3-96a4b4+64a2b5  .</vt:lpstr>
      <vt:lpstr>Пример 3.  Разложить на множители  а4x4+x2a2+a4</vt:lpstr>
      <vt:lpstr>Пример 4.  Разложить на множители  6n3+3n2+12n.</vt:lpstr>
      <vt:lpstr>Пример 5. Решить уравнение  12x2  +3x=0.</vt:lpstr>
      <vt:lpstr>   Пример 6. Представить в виде произведения сумму: </vt:lpstr>
      <vt:lpstr>ОСНОВНЫЕ РЕЗУЛЬТАТЫ</vt:lpstr>
      <vt:lpstr>Слайд 11</vt:lpstr>
      <vt:lpstr>Слайд 12</vt:lpstr>
      <vt:lpstr>Автор презентации: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Вынесение общего   множителя  за скобки</dc:title>
  <cp:lastModifiedBy>Admin</cp:lastModifiedBy>
  <cp:revision>5</cp:revision>
  <dcterms:modified xsi:type="dcterms:W3CDTF">2009-01-26T18:46:42Z</dcterms:modified>
</cp:coreProperties>
</file>