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ppt" ContentType="application/vnd.ms-powerpoint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6" r:id="rId3"/>
    <p:sldId id="258" r:id="rId4"/>
    <p:sldId id="259" r:id="rId5"/>
    <p:sldId id="261" r:id="rId6"/>
    <p:sldId id="262" r:id="rId7"/>
    <p:sldId id="260" r:id="rId8"/>
    <p:sldId id="263" r:id="rId9"/>
    <p:sldId id="257" r:id="rId10"/>
    <p:sldId id="264" r:id="rId11"/>
    <p:sldId id="265" r:id="rId12"/>
    <p:sldId id="266" r:id="rId13"/>
    <p:sldId id="267" r:id="rId14"/>
    <p:sldId id="268" r:id="rId15"/>
    <p:sldId id="269" r:id="rId16"/>
    <p:sldId id="274" r:id="rId17"/>
    <p:sldId id="271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BD9FA-D223-49B9-9D5E-F045B7E8914E}" type="datetimeFigureOut">
              <a:rPr lang="ru-RU" smtClean="0"/>
              <a:pPr/>
              <a:t>25.01.2009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D603C-A2D4-4F21-8137-2682ACC029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BD9FA-D223-49B9-9D5E-F045B7E8914E}" type="datetimeFigureOut">
              <a:rPr lang="ru-RU" smtClean="0"/>
              <a:pPr/>
              <a:t>25.01.2009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D603C-A2D4-4F21-8137-2682ACC029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BD9FA-D223-49B9-9D5E-F045B7E8914E}" type="datetimeFigureOut">
              <a:rPr lang="ru-RU" smtClean="0"/>
              <a:pPr/>
              <a:t>25.01.2009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D603C-A2D4-4F21-8137-2682ACC029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BD9FA-D223-49B9-9D5E-F045B7E8914E}" type="datetimeFigureOut">
              <a:rPr lang="ru-RU" smtClean="0"/>
              <a:pPr/>
              <a:t>25.01.2009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D603C-A2D4-4F21-8137-2682ACC029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BD9FA-D223-49B9-9D5E-F045B7E8914E}" type="datetimeFigureOut">
              <a:rPr lang="ru-RU" smtClean="0"/>
              <a:pPr/>
              <a:t>25.01.2009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D603C-A2D4-4F21-8137-2682ACC029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BD9FA-D223-49B9-9D5E-F045B7E8914E}" type="datetimeFigureOut">
              <a:rPr lang="ru-RU" smtClean="0"/>
              <a:pPr/>
              <a:t>25.01.2009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D603C-A2D4-4F21-8137-2682ACC029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BD9FA-D223-49B9-9D5E-F045B7E8914E}" type="datetimeFigureOut">
              <a:rPr lang="ru-RU" smtClean="0"/>
              <a:pPr/>
              <a:t>25.01.2009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D603C-A2D4-4F21-8137-2682ACC029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BD9FA-D223-49B9-9D5E-F045B7E8914E}" type="datetimeFigureOut">
              <a:rPr lang="ru-RU" smtClean="0"/>
              <a:pPr/>
              <a:t>25.01.2009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D603C-A2D4-4F21-8137-2682ACC029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BD9FA-D223-49B9-9D5E-F045B7E8914E}" type="datetimeFigureOut">
              <a:rPr lang="ru-RU" smtClean="0"/>
              <a:pPr/>
              <a:t>25.01.2009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D603C-A2D4-4F21-8137-2682ACC029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BD9FA-D223-49B9-9D5E-F045B7E8914E}" type="datetimeFigureOut">
              <a:rPr lang="ru-RU" smtClean="0"/>
              <a:pPr/>
              <a:t>25.01.2009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D603C-A2D4-4F21-8137-2682ACC029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BD9FA-D223-49B9-9D5E-F045B7E8914E}" type="datetimeFigureOut">
              <a:rPr lang="ru-RU" smtClean="0"/>
              <a:pPr/>
              <a:t>25.01.2009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D603C-A2D4-4F21-8137-2682ACC029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ABD9FA-D223-49B9-9D5E-F045B7E8914E}" type="datetimeFigureOut">
              <a:rPr lang="ru-RU" smtClean="0"/>
              <a:pPr/>
              <a:t>25.01.2009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BD603C-A2D4-4F21-8137-2682ACC0295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Microsoft_Office_PowerPoint_97-20035.ppt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Microsoft_Office_PowerPoint_97-20036.ppt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Microsoft_Office_PowerPoint_97-20037.ppt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2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Microsoft_Office_PowerPoint_97-20038.ppt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____________Microsoft_Office_PowerPoint_97-20039.ppt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Microsoft_Office_PowerPoint_97-20031.ppt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Microsoft_Office_PowerPoint_97-20032.ppt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Microsoft_Office_PowerPoint_97-20033.ppt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Microsoft_Office_PowerPoint_97-20034.ppt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3"/>
          <p:cNvSpPr txBox="1">
            <a:spLocks noChangeArrowheads="1"/>
          </p:cNvSpPr>
          <p:nvPr/>
        </p:nvSpPr>
        <p:spPr bwMode="auto">
          <a:xfrm>
            <a:off x="5076825" y="4149725"/>
            <a:ext cx="28082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928662" y="1500174"/>
            <a:ext cx="72387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УРОК РУССКОГО ЯЗЫКА</a:t>
            </a:r>
            <a:endParaRPr lang="ru-RU" sz="5400" b="1" cap="all" spc="0" dirty="0">
              <a:ln w="9000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43174" y="2786058"/>
            <a:ext cx="41075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 4 а КЛАССЕ</a:t>
            </a:r>
            <a:endParaRPr lang="ru-RU" sz="5400" b="1" cap="all" spc="0" dirty="0">
              <a:ln w="9000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14612" y="571480"/>
            <a:ext cx="346864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МОУ «СОШ № 37»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57290" y="5786454"/>
            <a:ext cx="692792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Классный руководитель: Борозна Н.П.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073" name="Picture 1" descr="D:\Фото\анимашки\12ca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4343792"/>
            <a:ext cx="1071570" cy="1137853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7" name="Object 3"/>
          <p:cNvGraphicFramePr>
            <a:graphicFrameLocks noChangeAspect="1"/>
          </p:cNvGraphicFramePr>
          <p:nvPr/>
        </p:nvGraphicFramePr>
        <p:xfrm>
          <a:off x="-1058" y="0"/>
          <a:ext cx="9145058" cy="6857205"/>
        </p:xfrm>
        <a:graphic>
          <a:graphicData uri="http://schemas.openxmlformats.org/presentationml/2006/ole">
            <p:oleObj spid="_x0000_s11267" name="Презентация" r:id="rId3" imgW="4569038" imgH="3426045" progId="PowerPoint.Show.8">
              <p:embed/>
            </p:oleObj>
          </a:graphicData>
        </a:graphic>
      </p:graphicFrame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1000100" y="1071546"/>
            <a:ext cx="480817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 Роль глагола в речи.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1785926"/>
            <a:ext cx="91440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МОЧЬ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СКАЗАТЬ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ГОВОРИТЬ</a:t>
            </a:r>
            <a:b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ЗНАТЬ</a:t>
            </a:r>
            <a:b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СТАТЬ</a:t>
            </a:r>
            <a:b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ВИДЕТЬ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" name="Picture 4" descr="D:\Фото\люди\63daf16cc66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4286256"/>
            <a:ext cx="2535236" cy="21707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0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5" grpId="0"/>
      <p:bldP spid="1126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0" y="0"/>
          <a:ext cx="9144000" cy="6856411"/>
        </p:xfrm>
        <a:graphic>
          <a:graphicData uri="http://schemas.openxmlformats.org/presentationml/2006/ole">
            <p:oleObj spid="_x0000_s10242" name="Презентация" r:id="rId3" imgW="4569038" imgH="3426045" progId="PowerPoint.Show.8">
              <p:embed/>
            </p:oleObj>
          </a:graphicData>
        </a:graphic>
      </p:graphicFrame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1000100" y="1000108"/>
            <a:ext cx="528926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 Образование глаголов.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71802" y="1714488"/>
            <a:ext cx="280243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/>
              <a:t>ГОВОРИТЬ</a:t>
            </a:r>
            <a:r>
              <a:rPr lang="ru-RU" dirty="0"/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2285992"/>
            <a:ext cx="785125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Самостоятельная работа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214282" y="2928934"/>
            <a:ext cx="8643966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лук без земли вырастить.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Надо (резать) кусок картона, (резать) его на квадратики, (резать) в них кружочки. В банку надо (лить) воды, прикрыть её картоном и на вырез положить луковицу.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" name="Picture 3" descr="D:\Фото\люди\567bb4f58ae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43834" y="5286388"/>
            <a:ext cx="1270929" cy="14096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0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1" grpId="0"/>
      <p:bldP spid="4" grpId="0"/>
      <p:bldP spid="4" grpId="1"/>
      <p:bldP spid="5" grpId="0"/>
      <p:bldP spid="1024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7" name="Object 1"/>
          <p:cNvGraphicFramePr>
            <a:graphicFrameLocks noChangeAspect="1"/>
          </p:cNvGraphicFramePr>
          <p:nvPr/>
        </p:nvGraphicFramePr>
        <p:xfrm>
          <a:off x="-1058" y="795"/>
          <a:ext cx="9145058" cy="6857205"/>
        </p:xfrm>
        <a:graphic>
          <a:graphicData uri="http://schemas.openxmlformats.org/presentationml/2006/ole">
            <p:oleObj spid="_x0000_s9217" name="Презентация" r:id="rId3" imgW="4569038" imgH="3426045" progId="PowerPoint.Show.8">
              <p:embed/>
            </p:oleObj>
          </a:graphicData>
        </a:graphic>
      </p:graphicFrame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928662" y="1071546"/>
            <a:ext cx="604934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 Многозначность глаголов.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0" y="2285992"/>
            <a:ext cx="9320693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1) Вставлять палки в колёса.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2) Обвести вокруг пальца.</a:t>
            </a:r>
            <a:endParaRPr lang="ru-RU" sz="5400" dirty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3) Ловить ворон.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4) Зарубить на носу.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" name="Picture 3" descr="D:\Фото\анимашки\Дети\baby18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15206" y="4572008"/>
            <a:ext cx="1428760" cy="20764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00" decel="100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3" name="Object 1"/>
          <p:cNvGraphicFramePr>
            <a:graphicFrameLocks noChangeAspect="1"/>
          </p:cNvGraphicFramePr>
          <p:nvPr/>
        </p:nvGraphicFramePr>
        <p:xfrm>
          <a:off x="-1058" y="0"/>
          <a:ext cx="9145058" cy="6857205"/>
        </p:xfrm>
        <a:graphic>
          <a:graphicData uri="http://schemas.openxmlformats.org/presentationml/2006/ole">
            <p:oleObj spid="_x0000_s8193" name="Презентация" r:id="rId3" imgW="4569038" imgH="3426045" progId="PowerPoint.Show.8">
              <p:embed/>
            </p:oleObj>
          </a:graphicData>
        </a:graphic>
      </p:graphicFrame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1000100" y="1142984"/>
            <a:ext cx="475091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 Глаголы-синонимы.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285720" y="2000240"/>
            <a:ext cx="8664424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Зябн</a:t>
            </a:r>
            <a:r>
              <a:rPr kumimoji="0" lang="ru-RU" sz="6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ru-RU" sz="6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 осинка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Дрож</a:t>
            </a:r>
            <a:r>
              <a:rPr kumimoji="0" lang="ru-RU" sz="6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ru-RU" sz="6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 на ветру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Стын</a:t>
            </a:r>
            <a:r>
              <a:rPr kumimoji="0" lang="ru-RU" sz="6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ru-RU" sz="6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 на солнышке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Мёрзн</a:t>
            </a:r>
            <a:r>
              <a:rPr kumimoji="0" lang="ru-RU" sz="6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ru-RU" sz="6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 в жару.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86380" y="1857364"/>
            <a:ext cx="21486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/>
              <a:t>Ирина </a:t>
            </a:r>
            <a:r>
              <a:rPr lang="ru-RU" sz="2000" b="1" dirty="0" err="1" smtClean="0"/>
              <a:t>Токмакова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5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69" name="Object 1"/>
          <p:cNvGraphicFramePr>
            <a:graphicFrameLocks noChangeAspect="1"/>
          </p:cNvGraphicFramePr>
          <p:nvPr/>
        </p:nvGraphicFramePr>
        <p:xfrm>
          <a:off x="-1058" y="0"/>
          <a:ext cx="9145058" cy="6857205"/>
        </p:xfrm>
        <a:graphic>
          <a:graphicData uri="http://schemas.openxmlformats.org/presentationml/2006/ole">
            <p:oleObj spid="_x0000_s7169" name="Презентация" r:id="rId4" imgW="4569038" imgH="3426045" progId="PowerPoint.Show.8">
              <p:embed/>
            </p:oleObj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14282" y="1571612"/>
            <a:ext cx="928694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6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Зябн</a:t>
            </a:r>
            <a:r>
              <a:rPr kumimoji="0" lang="ru-RU" sz="6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</a:t>
            </a:r>
            <a:r>
              <a:rPr kumimoji="0" lang="ru-RU" sz="6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</a:t>
            </a:r>
            <a:r>
              <a:rPr kumimoji="0" lang="ru-RU" sz="6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осинка</a:t>
            </a:r>
            <a:r>
              <a:rPr kumimoji="0" lang="ru-RU" sz="6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6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Дрож</a:t>
            </a:r>
            <a:r>
              <a:rPr kumimoji="0" lang="ru-RU" sz="6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</a:t>
            </a:r>
            <a:r>
              <a:rPr kumimoji="0" lang="ru-RU" sz="6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</a:t>
            </a:r>
            <a:r>
              <a:rPr kumimoji="0" lang="ru-RU" sz="6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ветру</a:t>
            </a:r>
            <a:r>
              <a:rPr kumimoji="0" lang="ru-RU" sz="6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6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Стын</a:t>
            </a:r>
            <a:r>
              <a:rPr kumimoji="0" lang="ru-RU" sz="6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</a:t>
            </a:r>
            <a:r>
              <a:rPr kumimoji="0" lang="ru-RU" sz="6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</a:t>
            </a:r>
            <a:r>
              <a:rPr kumimoji="0" lang="ru-RU" sz="6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солнышке</a:t>
            </a:r>
            <a:r>
              <a:rPr kumimoji="0" lang="ru-RU" sz="6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6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Мёрзн</a:t>
            </a:r>
            <a:r>
              <a:rPr kumimoji="0" lang="ru-RU" sz="6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</a:t>
            </a:r>
            <a:r>
              <a:rPr kumimoji="0" lang="ru-RU" sz="6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</a:t>
            </a:r>
            <a:r>
              <a:rPr kumimoji="0" lang="ru-RU" sz="6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жару.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57158" y="2500306"/>
            <a:ext cx="2643206" cy="158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357158" y="2643182"/>
            <a:ext cx="2643206" cy="158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285720" y="3643314"/>
            <a:ext cx="3071834" cy="158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285720" y="3786190"/>
            <a:ext cx="3071834" cy="158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357158" y="4572008"/>
            <a:ext cx="3071834" cy="158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357158" y="4714884"/>
            <a:ext cx="3071834" cy="158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357158" y="5643578"/>
            <a:ext cx="3286148" cy="158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357158" y="5786454"/>
            <a:ext cx="3286148" cy="158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randomBar/>
    <p:sndAc>
      <p:stSnd>
        <p:snd r:embed="rId3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214414" y="0"/>
            <a:ext cx="8358246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</a:t>
            </a:r>
            <a:r>
              <a:rPr kumimoji="0" lang="ru-RU" sz="2000" b="1" i="0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Тестирование.</a:t>
            </a:r>
            <a:endParaRPr kumimoji="0" lang="ru-RU" sz="2000" b="0" i="0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1. Что обозначает глагол?</a:t>
            </a:r>
            <a:endParaRPr kumimoji="0" lang="ru-RU" sz="1600" b="0" i="0" u="sng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) Предмет.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б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) Признак предмета.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) Действие предмета.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ru-RU" sz="1600" b="1" i="1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На какие вопросы отвечает глагол?</a:t>
            </a:r>
            <a:endParaRPr kumimoji="0" lang="ru-RU" sz="1600" b="0" i="0" u="sng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) Кто? что?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б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) Какой? какая? какое? какие?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) Что делает? что сделал? что будет делать?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3. Каким членом предложения выступает глагол?</a:t>
            </a:r>
            <a:endParaRPr kumimoji="0" lang="ru-RU" sz="1600" b="0" i="0" u="sng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) Главным членом.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б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) Второстепенным членом.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Какое утверждение наиболее полное и верное? </a:t>
            </a:r>
            <a:r>
              <a:rPr kumimoji="0" lang="ru-RU" sz="1600" b="1" i="1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600" b="1" i="1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Спряжение</a:t>
            </a:r>
            <a:r>
              <a:rPr kumimoji="0" lang="ru-RU" sz="1600" b="1" i="1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600" b="1" i="1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это</a:t>
            </a:r>
            <a:r>
              <a:rPr kumimoji="0" lang="ru-RU" sz="1600" b="1" i="1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…»</a:t>
            </a:r>
            <a:endParaRPr kumimoji="0" lang="ru-RU" sz="1600" b="0" i="0" u="sng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изменение глагола по лицам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изменение глагола по числам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изменение глагола по временам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изменение глагола по лицам и числам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 Сколько спряжений у глагола?</a:t>
            </a:r>
            <a:endParaRPr kumimoji="0" lang="ru-RU" sz="1600" b="0" i="0" u="sng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одно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два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три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 Глаголы БРИТЬ, СТЕЛИТЬ относятся:</a:t>
            </a:r>
            <a:endParaRPr kumimoji="0" lang="ru-RU" sz="1600" b="0" i="0" u="sng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к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спряжению;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ко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II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спряжению.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 Запиши ответ на вопрос. Зачем надо знать спряжение глагола?</a:t>
            </a:r>
            <a:endParaRPr kumimoji="0" lang="ru-RU" sz="1600" b="0" i="0" u="sng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Чтобы____________________________________________________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pic>
        <p:nvPicPr>
          <p:cNvPr id="29698" name="Picture 2" descr="D:\Фото\анимашки\Sandwatch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785794"/>
            <a:ext cx="1143008" cy="17145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85852" y="642918"/>
            <a:ext cx="1021434" cy="526297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48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1 в</a:t>
            </a:r>
          </a:p>
          <a:p>
            <a:pPr algn="ctr"/>
            <a:r>
              <a:rPr lang="ru-RU" sz="4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2 в</a:t>
            </a:r>
          </a:p>
          <a:p>
            <a:pPr algn="ctr"/>
            <a:r>
              <a:rPr lang="ru-RU" sz="48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3 а</a:t>
            </a:r>
          </a:p>
          <a:p>
            <a:pPr algn="ctr"/>
            <a:r>
              <a:rPr lang="ru-RU" sz="4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4 а</a:t>
            </a:r>
          </a:p>
          <a:p>
            <a:pPr algn="ctr"/>
            <a:r>
              <a:rPr lang="ru-RU" sz="48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5 б</a:t>
            </a:r>
          </a:p>
          <a:p>
            <a:pPr algn="ctr"/>
            <a:r>
              <a:rPr lang="ru-RU" sz="4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6 а</a:t>
            </a:r>
          </a:p>
          <a:p>
            <a:pPr algn="ctr"/>
            <a:r>
              <a:rPr lang="ru-RU" sz="48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7  </a:t>
            </a:r>
            <a:endParaRPr lang="ru-RU" sz="48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5214950"/>
            <a:ext cx="6764672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32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Чтобы правильно писать</a:t>
            </a:r>
          </a:p>
          <a:p>
            <a:pPr algn="ctr"/>
            <a:r>
              <a:rPr lang="ru-RU" sz="3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б/гласную в окончаниях глаголов</a:t>
            </a:r>
            <a:endParaRPr lang="ru-RU" sz="32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30723" name="Picture 3" descr="D:\Фото\анимашки\смайлики\smail25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785794"/>
            <a:ext cx="2452701" cy="24527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3"/>
          <p:cNvSpPr txBox="1">
            <a:spLocks noChangeArrowheads="1"/>
          </p:cNvSpPr>
          <p:nvPr/>
        </p:nvSpPr>
        <p:spPr bwMode="auto">
          <a:xfrm>
            <a:off x="5076825" y="4149725"/>
            <a:ext cx="28082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4097" name="Picture 1" descr="D:\Фото\рамки\5370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15466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 rot="199265">
            <a:off x="4391021" y="714356"/>
            <a:ext cx="37041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Рефлексия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 rot="201445">
            <a:off x="4300170" y="1587556"/>
            <a:ext cx="450056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ля меня было важным и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интересным…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 этому вопросу 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>
                <a:solidFill>
                  <a:srgbClr val="0000CC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00CC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получил разъяснение…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не было трудно ( почему)…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оя оценка атмосферы на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уроке…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ля меня было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недостаточно…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8674" name="Picture 2" descr="D:\Фото\анимашки\AG00174_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311145">
            <a:off x="1420892" y="1492338"/>
            <a:ext cx="1928826" cy="192882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 advClick="0">
    <p:randomBa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D:\Фото\рамки\driveart-5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 rot="445873">
            <a:off x="3925107" y="870363"/>
            <a:ext cx="4224876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Спасибо </a:t>
            </a:r>
          </a:p>
          <a:p>
            <a:pPr algn="ctr"/>
            <a:r>
              <a:rPr lang="ru-RU" sz="7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за </a:t>
            </a:r>
          </a:p>
          <a:p>
            <a:pPr algn="ctr"/>
            <a:r>
              <a:rPr lang="ru-RU" sz="7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урок!</a:t>
            </a:r>
            <a:endParaRPr lang="ru-RU" sz="7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7650" name="Picture 2" descr="D:\Фото\анимашки\Дети\baby155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69792">
            <a:off x="4004976" y="4228463"/>
            <a:ext cx="2931937" cy="2029803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0" y="793"/>
          <a:ext cx="9145060" cy="6857207"/>
        </p:xfrm>
        <a:graphic>
          <a:graphicData uri="http://schemas.openxmlformats.org/presentationml/2006/ole">
            <p:oleObj spid="_x0000_s2050" name="Презентация" r:id="rId3" imgW="4569038" imgH="3426045" progId="PowerPoint.Show.8">
              <p:embed/>
            </p:oleObj>
          </a:graphicData>
        </a:graphic>
      </p:graphicFrame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1000108"/>
            <a:ext cx="9144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 рада видеть каждого из вас,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пусть зима прохладой в окна дышит,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Нам будет здесь уютно, ведь наш класс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Друг друга любит, чувствует и слышит.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pic>
        <p:nvPicPr>
          <p:cNvPr id="2" name="Picture 3" descr="D:\Фото\люди\mult-3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3406968"/>
            <a:ext cx="4383414" cy="30724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5643570" y="5000636"/>
            <a:ext cx="1081826" cy="132343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17</a:t>
            </a:r>
          </a:p>
          <a:p>
            <a:pPr algn="ctr"/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Декабря</a:t>
            </a:r>
          </a:p>
          <a:p>
            <a:pPr algn="ctr"/>
            <a:endParaRPr lang="ru-RU" sz="1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Русский </a:t>
            </a:r>
          </a:p>
          <a:p>
            <a:pPr algn="ctr"/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язык</a:t>
            </a:r>
            <a:endParaRPr lang="ru-RU" sz="1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642910" y="1142984"/>
            <a:ext cx="7858180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u="sng" dirty="0"/>
              <a:t>некоторые глаголы </a:t>
            </a:r>
            <a:endParaRPr lang="ru-RU" sz="4000" u="sng" dirty="0" smtClean="0"/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u="sng" dirty="0" smtClean="0"/>
              <a:t>не </a:t>
            </a:r>
            <a:r>
              <a:rPr lang="ru-RU" sz="4000" u="sng" dirty="0"/>
              <a:t>употребляются в 1 лице ед.ч.</a:t>
            </a:r>
            <a:r>
              <a:rPr lang="ru-RU" sz="4000" dirty="0"/>
              <a:t> </a:t>
            </a:r>
            <a:endParaRPr lang="ru-RU" sz="4000" dirty="0" smtClean="0"/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ПОБЕДИТЬ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УБЕДИТЬ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ДЕРЗИТЬ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БОРОЗДИТЬ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ПЫЛЕСОСИТЬ</a:t>
            </a:r>
            <a:b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ШЕЛЕСТЕТЬ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" name="Picture 1" descr="D:\Фото\люди\aa0a79f17c1f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3357562"/>
            <a:ext cx="1143000" cy="222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-1058" y="0"/>
          <a:ext cx="9145058" cy="6857205"/>
        </p:xfrm>
        <a:graphic>
          <a:graphicData uri="http://schemas.openxmlformats.org/presentationml/2006/ole">
            <p:oleObj spid="_x0000_s16386" name="Презентация" r:id="rId3" imgW="4569038" imgH="3426045" progId="PowerPoint.Show.8">
              <p:embed/>
            </p:oleObj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642910" y="5000636"/>
            <a:ext cx="768877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i="1" dirty="0"/>
              <a:t>Я (дерзить) учителю</a:t>
            </a:r>
            <a:r>
              <a:rPr lang="ru-RU" sz="6000" dirty="0" smtClean="0"/>
              <a:t>.</a:t>
            </a:r>
            <a:endParaRPr lang="ru-RU" sz="6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357166"/>
            <a:ext cx="771530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u="sng" dirty="0" smtClean="0"/>
              <a:t>Составить </a:t>
            </a:r>
            <a:r>
              <a:rPr lang="ru-RU" sz="4400" b="1" u="sng" dirty="0"/>
              <a:t>предложение,</a:t>
            </a:r>
            <a:r>
              <a:rPr lang="ru-RU" sz="4400" b="1" dirty="0"/>
              <a:t> </a:t>
            </a:r>
            <a:r>
              <a:rPr lang="ru-RU" sz="4400" b="1" dirty="0" smtClean="0"/>
              <a:t> </a:t>
            </a:r>
          </a:p>
          <a:p>
            <a:r>
              <a:rPr lang="ru-RU" sz="4400" b="1" dirty="0"/>
              <a:t> </a:t>
            </a:r>
            <a:r>
              <a:rPr lang="ru-RU" sz="4400" b="1" dirty="0" smtClean="0"/>
              <a:t>              </a:t>
            </a:r>
            <a:r>
              <a:rPr lang="ru-RU" sz="4400" b="1" u="sng" dirty="0" smtClean="0"/>
              <a:t>раскрывая </a:t>
            </a:r>
            <a:r>
              <a:rPr lang="ru-RU" sz="4400" b="1" u="sng" dirty="0"/>
              <a:t>скобки.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Franklin Gothic Demi Con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7" descr="cdolls118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1480"/>
            <a:ext cx="9144000" cy="559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643042" y="928670"/>
            <a:ext cx="607223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Глагол </a:t>
            </a:r>
            <a:r>
              <a:rPr lang="ru-RU" sz="3200" b="1" dirty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самая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огнепышущая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самая живая часть речи.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Алексей Югов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7" descr="cdolls118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1480"/>
            <a:ext cx="9144000" cy="559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1785918" y="928670"/>
            <a:ext cx="6000792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Обобщение о глаголе.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Урок 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семинар.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0" y="795"/>
          <a:ext cx="9145058" cy="6857205"/>
        </p:xfrm>
        <a:graphic>
          <a:graphicData uri="http://schemas.openxmlformats.org/presentationml/2006/ole">
            <p:oleObj spid="_x0000_s15362" name="Презентация" r:id="rId3" imgW="4569038" imgH="3426045" progId="PowerPoint.Show.8">
              <p:embed/>
            </p:oleObj>
          </a:graphicData>
        </a:graphic>
      </p:graphicFrame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500034" y="4071942"/>
            <a:ext cx="7858180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групповые практические занятия под руководством преподавателя.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" name="Picture 2" descr="C:\Documents and Settings\Администратор\Рабочий стол\С.И.Ожегов (толковый словарь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928670"/>
            <a:ext cx="2264232" cy="27146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4286248" y="1428736"/>
            <a:ext cx="35004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С.И. Ожегов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rot="5400000">
            <a:off x="5750727" y="1393017"/>
            <a:ext cx="214314" cy="14287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3" descr="D:\Фото\анимашки\slide0138_image394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0760" y="2571744"/>
            <a:ext cx="2428892" cy="1627123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571472" y="3857628"/>
            <a:ext cx="356892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5400" b="1" i="1" u="sng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Семинар</a:t>
            </a:r>
            <a:r>
              <a:rPr lang="ru-RU" sz="54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5400" b="1" i="1" dirty="0" smtClean="0"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54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428596" y="428604"/>
            <a:ext cx="7929618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</a:t>
            </a: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ПЛАН  СЕМИНАРА</a:t>
            </a:r>
            <a:endParaRPr kumimoji="0" lang="ru-RU" sz="3200" b="0" i="0" u="sng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 Происхождение слова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глагол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 Роль глагола в речи: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а) глагол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необыкновенная часть речи;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б) самые употребляемые глаголы;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в) образование глаголов;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г) многозначность глаголов;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глаголы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синонимы.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 Практическая работа.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Тестирование.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 Итоги семинара.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pic>
        <p:nvPicPr>
          <p:cNvPr id="21505" name="Picture 1" descr="D:\Фото\люди\21de0af2405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58" y="4572008"/>
            <a:ext cx="1173820" cy="1890692"/>
          </a:xfrm>
          <a:prstGeom prst="rect">
            <a:avLst/>
          </a:prstGeom>
          <a:noFill/>
        </p:spPr>
      </p:pic>
      <p:pic>
        <p:nvPicPr>
          <p:cNvPr id="21506" name="Picture 2" descr="D:\Фото\анимашки\slide0048_image033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4357694"/>
            <a:ext cx="676275" cy="600075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-1058" y="0"/>
          <a:ext cx="9146118" cy="6858000"/>
        </p:xfrm>
        <a:graphic>
          <a:graphicData uri="http://schemas.openxmlformats.org/presentationml/2006/ole">
            <p:oleObj spid="_x0000_s1027" name="Презентация" r:id="rId3" imgW="4569038" imgH="3426045" progId="PowerPoint.Show.8">
              <p:embed/>
            </p:oleObj>
          </a:graphicData>
        </a:graphic>
      </p:graphicFrame>
      <p:pic>
        <p:nvPicPr>
          <p:cNvPr id="2" name="Picture 5" descr="Владимир Иванович Даль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928670"/>
            <a:ext cx="2170113" cy="284003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1071538" y="4000504"/>
            <a:ext cx="23118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Bookman Old Style" pitchFamily="18" charset="0"/>
              </a:rPr>
              <a:t>В.И. Даль</a:t>
            </a:r>
            <a:endParaRPr lang="ru-RU" sz="3200" dirty="0"/>
          </a:p>
        </p:txBody>
      </p:sp>
      <p:pic>
        <p:nvPicPr>
          <p:cNvPr id="4" name="Picture 4" descr="MSOfficePNG(3)"/>
          <p:cNvPicPr>
            <a:picLocks noChangeAspect="1" noChangeArrowheads="1"/>
          </p:cNvPicPr>
          <p:nvPr/>
        </p:nvPicPr>
        <p:blipFill>
          <a:blip r:embed="rId5"/>
          <a:srcRect r="35204" b="49945"/>
          <a:stretch>
            <a:fillRect/>
          </a:stretch>
        </p:blipFill>
        <p:spPr bwMode="auto">
          <a:xfrm>
            <a:off x="3929058" y="2285992"/>
            <a:ext cx="3071834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57158" y="4714884"/>
            <a:ext cx="828680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Bookman Old Style" pitchFamily="18" charset="0"/>
              </a:rPr>
              <a:t>«ГЛАГОЛ»</a:t>
            </a:r>
            <a:r>
              <a:rPr lang="ru-RU" sz="2400" dirty="0" smtClean="0">
                <a:solidFill>
                  <a:srgbClr val="000000"/>
                </a:solidFill>
              </a:rPr>
              <a:t> - слово, речь, мысль… </a:t>
            </a:r>
          </a:p>
          <a:p>
            <a:endParaRPr lang="ru-RU" sz="2400" b="1" i="1" dirty="0" smtClean="0">
              <a:solidFill>
                <a:srgbClr val="000000"/>
              </a:solidFill>
            </a:endParaRPr>
          </a:p>
          <a:p>
            <a:r>
              <a:rPr lang="ru-RU" sz="2400" b="1" i="1" dirty="0" err="1" smtClean="0">
                <a:solidFill>
                  <a:srgbClr val="000000"/>
                </a:solidFill>
              </a:rPr>
              <a:t>Глаголъ</a:t>
            </a:r>
            <a:r>
              <a:rPr lang="ru-RU" sz="2400" b="1" i="1" dirty="0" smtClean="0">
                <a:solidFill>
                  <a:srgbClr val="000000"/>
                </a:solidFill>
              </a:rPr>
              <a:t> </a:t>
            </a:r>
            <a:r>
              <a:rPr lang="ru-RU" sz="2400" i="1" dirty="0" smtClean="0">
                <a:solidFill>
                  <a:srgbClr val="000000"/>
                </a:solidFill>
              </a:rPr>
              <a:t>- название буквы Г в славянской и русской азбуке."</a:t>
            </a:r>
          </a:p>
          <a:p>
            <a:endParaRPr lang="ru-RU" sz="2000" i="1" dirty="0" smtClean="0">
              <a:solidFill>
                <a:srgbClr val="000000"/>
              </a:solidFill>
            </a:endParaRPr>
          </a:p>
          <a:p>
            <a:r>
              <a:rPr lang="ru-RU" sz="2000" dirty="0" smtClean="0">
                <a:solidFill>
                  <a:srgbClr val="000000"/>
                </a:solidFill>
              </a:rPr>
              <a:t>                 Толковый словарь живого великорусского языка.</a:t>
            </a:r>
            <a:endParaRPr lang="ru-RU" sz="2000" dirty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3500430" y="1071546"/>
            <a:ext cx="487986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 Значение и происхождение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слова </a:t>
            </a: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глагол</a:t>
            </a: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pic>
        <p:nvPicPr>
          <p:cNvPr id="8" name="Picture 4" descr="MSOfficePNG(3)"/>
          <p:cNvPicPr>
            <a:picLocks noChangeAspect="1" noChangeArrowheads="1"/>
          </p:cNvPicPr>
          <p:nvPr/>
        </p:nvPicPr>
        <p:blipFill>
          <a:blip r:embed="rId5"/>
          <a:srcRect l="66102"/>
          <a:stretch>
            <a:fillRect/>
          </a:stretch>
        </p:blipFill>
        <p:spPr bwMode="auto">
          <a:xfrm>
            <a:off x="7143768" y="2214554"/>
            <a:ext cx="1607005" cy="2997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02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</TotalTime>
  <Words>569</Words>
  <Application>Microsoft Office PowerPoint</Application>
  <PresentationFormat>Экран (4:3)</PresentationFormat>
  <Paragraphs>124</Paragraphs>
  <Slides>18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Тема Office</vt:lpstr>
      <vt:lpstr>Презентация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XTreme</dc:creator>
  <cp:lastModifiedBy>XTreme</cp:lastModifiedBy>
  <cp:revision>54</cp:revision>
  <dcterms:created xsi:type="dcterms:W3CDTF">2008-12-13T06:13:23Z</dcterms:created>
  <dcterms:modified xsi:type="dcterms:W3CDTF">2009-01-25T13:20:23Z</dcterms:modified>
</cp:coreProperties>
</file>