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1" r:id="rId9"/>
    <p:sldId id="270" r:id="rId10"/>
    <p:sldId id="269" r:id="rId11"/>
    <p:sldId id="274" r:id="rId12"/>
    <p:sldId id="268" r:id="rId13"/>
    <p:sldId id="267" r:id="rId14"/>
    <p:sldId id="266" r:id="rId15"/>
    <p:sldId id="265" r:id="rId16"/>
    <p:sldId id="272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B7"/>
    <a:srgbClr val="EBD6A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1470" autoAdjust="0"/>
  </p:normalViewPr>
  <p:slideViewPr>
    <p:cSldViewPr>
      <p:cViewPr varScale="1">
        <p:scale>
          <a:sx n="52" d="100"/>
          <a:sy n="52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84211-AC6A-4C24-80B0-087DE553FA57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00861-653A-4C7E-9A1B-F5F503557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1%81%D1%82%D0%BE%D1%80%D0%B8%D1%8F_%D0%A4%D1%80%D0%B0%D0%BD%D1%86%D0%B8%D0%B8" TargetMode="External"/><Relationship Id="rId7" Type="http://schemas.openxmlformats.org/officeDocument/2006/relationships/hyperlink" Target="http://ru.wikipedia.org/wiki/%D0%A0%D1%83%D1%81%D1%81%D0%BA%D0%BE%D0%B5_%D0%9F%D1%80%D0%BE%D1%81%D0%B2%D0%B5%D1%89%D0%B5%D0%BD%D0%B8%D0%B5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D0%98%D1%81%D1%82%D0%BE%D1%80%D0%B8%D1%8F_%D0%90%D0%BD%D0%B3%D0%BB%D0%B8%D0%B8" TargetMode="External"/><Relationship Id="rId5" Type="http://schemas.openxmlformats.org/officeDocument/2006/relationships/hyperlink" Target="http://ru.wikipedia.org/wiki/%D0%98%D1%81%D1%82%D0%BE%D1%80%D0%B8%D1%8F_%D0%93%D0%B5%D1%80%D0%BC%D0%B0%D0%BD%D0%B8%D0%B8" TargetMode="External"/><Relationship Id="rId4" Type="http://schemas.openxmlformats.org/officeDocument/2006/relationships/hyperlink" Target="http://ru.wikipedia.org/wiki/%D0%98%D1%81%D1%82%D0%BE%D1%80%D0%B8%D1%8F_%D0%9D%D0%B8%D0%B4%D0%B5%D1%80%D0%BB%D0%B0%D0%BD%D0%B4%D0%BE%D0%B2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Эпо́ха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Просвеще́ния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 эпоха духовного развития европейского общества XVII—XVIII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веков.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Начавшись во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История Франции"/>
              </a:rPr>
              <a:t>Франции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История Нидерландов"/>
              </a:rPr>
              <a:t>Нидерландах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История Германии"/>
              </a:rPr>
              <a:t>Германии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История Англии"/>
              </a:rPr>
              <a:t>Англии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это движение распространилось на всю Европу, включая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Русское Просвещение"/>
              </a:rPr>
              <a:t>Россию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Названо это устройство так потому, что древние называли абаком небольшую доску, на которой написаны цифры, 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Рабдологией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науку выполнения арифметических операций с помощью маленьких палочек с цифрами.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Якоб</a:t>
            </a:r>
            <a:r>
              <a:rPr lang="ru-RU" dirty="0" smtClean="0"/>
              <a:t> </a:t>
            </a:r>
            <a:r>
              <a:rPr lang="ru-RU" dirty="0" err="1" smtClean="0"/>
              <a:t>Лейпольд</a:t>
            </a:r>
            <a:r>
              <a:rPr lang="ru-RU" dirty="0" smtClean="0"/>
              <a:t> – родился в семье талантливого </a:t>
            </a:r>
            <a:r>
              <a:rPr lang="ru-RU" dirty="0" err="1" smtClean="0"/>
              <a:t>ремесленника­механика</a:t>
            </a:r>
            <a:r>
              <a:rPr lang="ru-RU" dirty="0" smtClean="0"/>
              <a:t>. Из-за стесненных материальных обстоятельств </a:t>
            </a:r>
            <a:r>
              <a:rPr lang="ru-RU" dirty="0" err="1" smtClean="0"/>
              <a:t>Лейпольду</a:t>
            </a:r>
            <a:r>
              <a:rPr lang="ru-RU" dirty="0" smtClean="0"/>
              <a:t> не довелось много учиться: он слушал некоторое время лекции по математике в Йене, затем штудировал теологию в Виттенберге. Когда деньги, отпущенные ему семьей на обучение, подошли к концу, </a:t>
            </a:r>
            <a:r>
              <a:rPr lang="ru-RU" dirty="0" err="1" smtClean="0"/>
              <a:t>Лейпольд</a:t>
            </a:r>
            <a:r>
              <a:rPr lang="ru-RU" dirty="0" smtClean="0"/>
              <a:t> решил возвратиться в родной город, но, заехав по дороге в Лейпциг, он не удержался от искушения прослушать несколько лекций в университете и изменил свое решение: он снова будет учиться!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Позже он начинает изготавливать на продажу различные приборы и инструменты. Нужен был лишь толчок, чтобы </a:t>
            </a:r>
            <a:r>
              <a:rPr lang="ru-RU" dirty="0" err="1" smtClean="0"/>
              <a:t>Лейпольд</a:t>
            </a:r>
            <a:r>
              <a:rPr lang="ru-RU" dirty="0" smtClean="0"/>
              <a:t> изменил богословию и занялся тем, к чему звало его призвание. Таким толчком оказались слова некоего лиценциата </a:t>
            </a:r>
            <a:r>
              <a:rPr lang="ru-RU" dirty="0" err="1" smtClean="0"/>
              <a:t>Зелигмана</a:t>
            </a:r>
            <a:r>
              <a:rPr lang="ru-RU" dirty="0" smtClean="0"/>
              <a:t>, сказавшего однажды </a:t>
            </a:r>
            <a:r>
              <a:rPr lang="ru-RU" dirty="0" err="1" smtClean="0"/>
              <a:t>Якобу</a:t>
            </a:r>
            <a:r>
              <a:rPr lang="ru-RU" dirty="0" smtClean="0"/>
              <a:t>, что "Лейпциг имеет достаточно проповедников, но ни одного мастера, который поставил бы ремесло на математическую и физическую основу".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Лейпольд</a:t>
            </a:r>
            <a:r>
              <a:rPr lang="ru-RU" dirty="0" smtClean="0"/>
              <a:t> решает отказаться от карьеры священнослужителя и стать профессиональным механиком. </a:t>
            </a:r>
          </a:p>
          <a:p>
            <a:endParaRPr lang="ru-RU" dirty="0" smtClean="0"/>
          </a:p>
          <a:p>
            <a:r>
              <a:rPr lang="ru-RU" dirty="0" smtClean="0"/>
              <a:t>Замечательный немецкий </a:t>
            </a:r>
            <a:r>
              <a:rPr lang="ru-RU" dirty="0" err="1" smtClean="0"/>
              <a:t>самоучка­механик</a:t>
            </a:r>
            <a:r>
              <a:rPr lang="ru-RU" dirty="0" smtClean="0"/>
              <a:t> изобрел арифмометр, имевший совершенно новую для счетной техники круглую конструкцию.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Механическая счетная машина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Евно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Якобсона создана... в России!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 машина в настоящее время находится в коллекции научных инструментов Музея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им.М.В.Ломоносова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(Санкт-Петербург).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Ручной период начался на заре человеческой цивилизации. Фиксация результатов счета у разных народов на разных континентах производилась разными способами: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пальцевый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счет, нанесение засечек, счетные палочки, узелки т.д.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Наконец появление счетов, использующих вычисления по разрядам – абак (Устройство для счёта камушками - это обыкновенная плоская дощечка, покрытая пылью. Острой палочкой на ней проводились линии, а камушки, размещавшиеся в получившихся колонках, обозначали числа. Абак придумали финикийцы), русские счеты, японские, китайские счеты –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суан-пан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(китайцы догадались заменить камушки бусинками на прутиках. 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Примерно в XVII веке активно развивались мореплавание и астрономия. Чтобы составить астрономическую таблицу привлекались десятки, а то и сотни человек, которые с утра до вечера занимались тем, что складывали, умножали, делили и извлекали корни. А если в вычисления одного из них вкрадывалась ошибка, то всё приходилось начинать сначала.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Джон Непер - лорд, потомок старинного воинственного шотландского рода. Изучал логику, теологию, право, физику, математику, этику. Увлекался алхимией и астрологией. В 1590-х годах пришел к идее логарифмических вычислений и составил первые таблицы логарифмов. В 1614 году опубликовал свой знаменитый труд «Описание удивительных таблиц логарифмов». В 1617 году, незадолго до своей смерти, Непер изобрел математический прибор (палочки Непера), призванный облегчить арифметические вычисления. Помимо умножения, бруски Непера позволяли выполнять деление и извлечение квадратного корня.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Таблицы логарифмов, позже были как бы встроены в устройство, позволяющее значительно ускорить процесс вычисления, - логарифмическую линейку.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Вильгельм </a:t>
            </a:r>
            <a:r>
              <a:rPr lang="ru-RU" dirty="0" err="1" smtClean="0"/>
              <a:t>Шиккард</a:t>
            </a:r>
            <a:r>
              <a:rPr lang="ru-RU" dirty="0" smtClean="0"/>
              <a:t> (1592-1636) – профессор университета немецкого города Тюбинген построил первую "суммирующую машину". Причиной, побудившей </a:t>
            </a:r>
            <a:r>
              <a:rPr lang="ru-RU" dirty="0" err="1" smtClean="0"/>
              <a:t>Шиккарда</a:t>
            </a:r>
            <a:r>
              <a:rPr lang="ru-RU" dirty="0" smtClean="0"/>
              <a:t> разработать счетную машину для суммирования и умножения шестиразрядных десятичных чисел, было его знакомство с польским астрономом И. Кеплером. Ознакомившись с работой великого астронома, связанной в основном с вычислениями, </a:t>
            </a:r>
            <a:r>
              <a:rPr lang="ru-RU" dirty="0" err="1" smtClean="0"/>
              <a:t>Шиккард</a:t>
            </a:r>
            <a:r>
              <a:rPr lang="ru-RU" dirty="0" smtClean="0"/>
              <a:t> загорелся идеей оказать ему помощь в нелегком труде. В письме на его имя, отправленном в 1623 году, он приводит рисунок машины и рассказывает, как она устроена.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Первая «считающая машина», созданная Уильямом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Шикардом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был громоздкий аппарат, который  мог применять простые арифметические действия (сложение, вычитание) с 7-значными числами. </a:t>
            </a:r>
          </a:p>
          <a:p>
            <a:r>
              <a:rPr lang="ru-RU" dirty="0" smtClean="0"/>
              <a:t>К сожалению, данных о дальнейшей судьбе машины история не сохранила.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Блез Паскаль (1623-1662) – французский математик, физик, литератор и философ. Паскаль был первоклассным математиком. В возрасте 16 лет он написал замечательный трактат о предмете проективной геометрии. В 1642 году Паскаль начал создание своей суммирующей машины «</a:t>
            </a:r>
            <a:r>
              <a:rPr lang="ru-RU" dirty="0" err="1" smtClean="0"/>
              <a:t>паскалины</a:t>
            </a:r>
            <a:r>
              <a:rPr lang="ru-RU" dirty="0" smtClean="0"/>
              <a:t>».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устройство позволяло суммировать десятичные числа. Внешне оно представляло собой ящик с многочисленными шестеренками.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Первый арифмометр этот ученый изготовил в 1673 году. После чего более 20 лет занимался совершенствованием своей счетной машины. Полученная в результате напряженного поиска 8-разрядная модель могла складывать, вычитать, умножать, делить, возводить в степень. Результат умножения и деления имел 16 знаков.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XVII веке, конечно же, не могло идти и речи о серийном производстве таких арифмометров.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Однако выпущено их было не столь уж и мало.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Так, например, одна из моделей досталась Петру I. Русский царь распорядился математической машиной весьма своеобразно: подарил ее китайскому императору в дипломатических целях.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«Если джентльмены или иные лица, особенно леди, не имевшие ранее времени упражняться в цифрах, пожелают разобраться в своих оплатах или расходах, они смогут получить от мистера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Хэмфри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Адамсона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проживающего около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Турнстайла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Хоулборне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ни с чем не сравнимые инструменты, которые покажут им, как выполнить сложение и вычитание фунтов, шиллингов, пенсов и целых чисел без пера, чернил и затрат памяти; эти инструменты являются изобретением достойнейшего человека, украшения своей страны, сэра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Сэмюэла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Морленда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0861-653A-4C7E-9A1B-F5F5035572C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15C8-22F5-4E09-AB33-8FFA544A2CEE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9976-C531-45BB-A272-A0E987C8A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17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7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17.png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17.pn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keldysh.ru/sch444/museu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9.jpeg"/><Relationship Id="rId5" Type="http://schemas.openxmlformats.org/officeDocument/2006/relationships/hyperlink" Target="http://ru.wikipedia.org/wiki/%D0%A4%D0%B0%D0%B9%D0%BB:Gottfried_Wilhelm_von_Leibniz.jpg" TargetMode="Externa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chools.keldysh.ru/sch444/museum/PICTURE/MUS_5.jpg"/>
          <p:cNvPicPr/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285720" y="0"/>
            <a:ext cx="85010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642918"/>
            <a:ext cx="7286676" cy="3000396"/>
          </a:xfrm>
          <a:solidFill>
            <a:srgbClr val="EBD6AF">
              <a:alpha val="45000"/>
            </a:srgbClr>
          </a:solidFill>
        </p:spPr>
        <p:txBody>
          <a:bodyPr>
            <a:noAutofit/>
          </a:bodyPr>
          <a:lstStyle/>
          <a:p>
            <a:r>
              <a:rPr lang="ru-RU" sz="6000" b="1" dirty="0" smtClean="0"/>
              <a:t>История развития вычислительной техники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572140"/>
            <a:ext cx="5143504" cy="89536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17-18 век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1674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СЭМЮЭЛЬ МОРЛАНД </a:t>
            </a:r>
            <a:r>
              <a:rPr lang="ru-RU" dirty="0" smtClean="0"/>
              <a:t>(1625-1695)предлагал </a:t>
            </a:r>
            <a:r>
              <a:rPr lang="ru-RU" dirty="0"/>
              <a:t>британцем первую в мире недесятичную </a:t>
            </a:r>
            <a:r>
              <a:rPr lang="ru-RU" b="1" dirty="0">
                <a:solidFill>
                  <a:srgbClr val="C00000"/>
                </a:solidFill>
              </a:rPr>
              <a:t>вычислительную машину</a:t>
            </a:r>
            <a:r>
              <a:rPr lang="ru-RU" dirty="0"/>
              <a:t>, которая умела работать с английской валютой. Вводить данные предлагалось не с клавиатуры, а с некоего подобия наборных дисков. </a:t>
            </a:r>
          </a:p>
          <a:p>
            <a:endParaRPr lang="ru-RU" dirty="0"/>
          </a:p>
        </p:txBody>
      </p:sp>
      <p:pic>
        <p:nvPicPr>
          <p:cNvPr id="4" name="Рисунок 3" descr="машины Морленд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643446"/>
            <a:ext cx="32480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эр Сэмюэль Морланд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214818"/>
            <a:ext cx="1905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5"/>
          <p:cNvGrpSpPr/>
          <p:nvPr/>
        </p:nvGrpSpPr>
        <p:grpSpPr>
          <a:xfrm>
            <a:off x="714348" y="4286256"/>
            <a:ext cx="3286148" cy="2428892"/>
            <a:chOff x="785786" y="3786190"/>
            <a:chExt cx="3143272" cy="264320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85786" y="3786190"/>
              <a:ext cx="3143272" cy="2643206"/>
            </a:xfrm>
            <a:prstGeom prst="rect">
              <a:avLst/>
            </a:prstGeom>
            <a:solidFill>
              <a:srgbClr val="FFE7B7">
                <a:alpha val="8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57356" y="4214818"/>
              <a:ext cx="16430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>
                  <a:solidFill>
                    <a:srgbClr val="C00000"/>
                  </a:solidFill>
                </a:rPr>
                <a:t>?</a:t>
              </a:r>
              <a:endParaRPr lang="ru-RU" sz="96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0" name="SOUND827.WAV">
            <a:hlinkClick r:id="" action="ppaction://media"/>
          </p:cNvPr>
          <p:cNvPicPr>
            <a:picLocks noRot="1" noChangeAspect="1"/>
          </p:cNvPicPr>
          <p:nvPr>
            <a:wavAudioFile r:embed="rId1" name="SOUND827.WAV"/>
          </p:nvPr>
        </p:nvPicPr>
        <p:blipFill>
          <a:blip r:embed="rId6"/>
          <a:stretch>
            <a:fillRect/>
          </a:stretch>
        </p:blipFill>
        <p:spPr>
          <a:xfrm>
            <a:off x="-57153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2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78595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Развитие вычислительной техники в 18 веке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1700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ШАРЛЬ ПЕРРО </a:t>
            </a:r>
            <a:r>
              <a:rPr lang="ru-RU" dirty="0" smtClean="0"/>
              <a:t>(брата </a:t>
            </a:r>
            <a:r>
              <a:rPr lang="ru-RU" dirty="0"/>
              <a:t>Шарля Перро</a:t>
            </a:r>
            <a:r>
              <a:rPr lang="ru-RU" dirty="0" smtClean="0"/>
              <a:t>) создал суммирующую машину, </a:t>
            </a:r>
            <a:r>
              <a:rPr lang="ru-RU" dirty="0"/>
              <a:t>в которой взамен зубчатых колес используются зубчатые рейки. Машина получила название </a:t>
            </a:r>
            <a:r>
              <a:rPr lang="ru-RU" b="1" dirty="0">
                <a:solidFill>
                  <a:srgbClr val="C00000"/>
                </a:solidFill>
              </a:rPr>
              <a:t>"</a:t>
            </a:r>
            <a:r>
              <a:rPr lang="ru-RU" b="1" dirty="0" err="1">
                <a:solidFill>
                  <a:srgbClr val="C00000"/>
                </a:solidFill>
              </a:rPr>
              <a:t>Рабдологический</a:t>
            </a:r>
            <a:r>
              <a:rPr lang="ru-RU" b="1" dirty="0">
                <a:solidFill>
                  <a:srgbClr val="C00000"/>
                </a:solidFill>
              </a:rPr>
              <a:t> абак". </a:t>
            </a:r>
          </a:p>
        </p:txBody>
      </p:sp>
      <p:pic>
        <p:nvPicPr>
          <p:cNvPr id="4" name="Рисунок 3" descr="Рабдологический абак, Перро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714752"/>
            <a:ext cx="19050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лод Перро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143380"/>
            <a:ext cx="1905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5"/>
          <p:cNvGrpSpPr/>
          <p:nvPr/>
        </p:nvGrpSpPr>
        <p:grpSpPr>
          <a:xfrm>
            <a:off x="6215074" y="3643314"/>
            <a:ext cx="2571768" cy="2928958"/>
            <a:chOff x="785786" y="3786190"/>
            <a:chExt cx="3143272" cy="264320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85786" y="3786190"/>
              <a:ext cx="3143272" cy="2643206"/>
            </a:xfrm>
            <a:prstGeom prst="rect">
              <a:avLst/>
            </a:prstGeom>
            <a:solidFill>
              <a:srgbClr val="FFE7B7">
                <a:alpha val="8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57356" y="4214818"/>
              <a:ext cx="16430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>
                  <a:solidFill>
                    <a:srgbClr val="C00000"/>
                  </a:solidFill>
                </a:rPr>
                <a:t>?</a:t>
              </a:r>
              <a:endParaRPr lang="ru-RU" sz="96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9" name="LASER2.WAV">
            <a:hlinkClick r:id="" action="ppaction://media"/>
          </p:cNvPr>
          <p:cNvPicPr>
            <a:picLocks noRot="1" noChangeAspect="1"/>
          </p:cNvPicPr>
          <p:nvPr>
            <a:wavAudioFile r:embed="rId1" name="LASER2.WAV"/>
          </p:nvPr>
        </p:nvPicPr>
        <p:blipFill>
          <a:blip r:embed="rId6"/>
          <a:stretch>
            <a:fillRect/>
          </a:stretch>
        </p:blipFill>
        <p:spPr>
          <a:xfrm>
            <a:off x="9501222" y="564357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87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1727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ДЖАКОБ ЛЕОПОЛЬД </a:t>
            </a:r>
            <a:r>
              <a:rPr lang="ru-RU" dirty="0" smtClean="0"/>
              <a:t>в энциклопедии  "</a:t>
            </a:r>
            <a:r>
              <a:rPr lang="ru-RU" dirty="0" err="1" smtClean="0"/>
              <a:t>Theatrum</a:t>
            </a:r>
            <a:r>
              <a:rPr lang="ru-RU" dirty="0" smtClean="0"/>
              <a:t> </a:t>
            </a:r>
            <a:r>
              <a:rPr lang="ru-RU" dirty="0" err="1" smtClean="0"/>
              <a:t>arithmetico­geometricum</a:t>
            </a:r>
            <a:r>
              <a:rPr lang="ru-RU" dirty="0" smtClean="0"/>
              <a:t>", вышедшей в 1727 г. и полностью посвященной инструментальным средствам вычисления, описал несколько собственных изобретений. Его книга может </a:t>
            </a:r>
            <a:r>
              <a:rPr lang="ru-RU" dirty="0"/>
              <a:t>рассматриваться как </a:t>
            </a:r>
            <a:r>
              <a:rPr lang="ru-RU" b="1" dirty="0" smtClean="0"/>
              <a:t>первая</a:t>
            </a:r>
          </a:p>
          <a:p>
            <a:pPr>
              <a:buNone/>
            </a:pPr>
            <a:r>
              <a:rPr lang="ru-RU" b="1" dirty="0" smtClean="0"/>
              <a:t>   в </a:t>
            </a:r>
            <a:r>
              <a:rPr lang="ru-RU" b="1" dirty="0"/>
              <a:t>мире монография по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вычислительной </a:t>
            </a:r>
            <a:r>
              <a:rPr lang="ru-RU" b="1" dirty="0"/>
              <a:t>технике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Рисунок 3" descr="Счетное устройство Джакоба Леопольд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214818"/>
            <a:ext cx="2214578" cy="228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6286512" y="3929066"/>
            <a:ext cx="2643206" cy="2714644"/>
            <a:chOff x="785786" y="3786190"/>
            <a:chExt cx="3143272" cy="264320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3786190"/>
              <a:ext cx="3143272" cy="2643206"/>
            </a:xfrm>
            <a:prstGeom prst="rect">
              <a:avLst/>
            </a:prstGeom>
            <a:solidFill>
              <a:srgbClr val="FFE7B7">
                <a:alpha val="8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57356" y="4214818"/>
              <a:ext cx="16430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>
                  <a:solidFill>
                    <a:srgbClr val="C00000"/>
                  </a:solidFill>
                </a:rPr>
                <a:t>?</a:t>
              </a:r>
              <a:endParaRPr lang="ru-RU" sz="96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9" name="SOUND827.WAV">
            <a:hlinkClick r:id="" action="ppaction://media"/>
          </p:cNvPr>
          <p:cNvPicPr>
            <a:picLocks noRot="1" noChangeAspect="1"/>
          </p:cNvPicPr>
          <p:nvPr>
            <a:wavAudioFile r:embed="rId1" name="SOUND827.WAV"/>
          </p:nvPr>
        </p:nvPicPr>
        <p:blipFill>
          <a:blip r:embed="rId5"/>
          <a:stretch>
            <a:fillRect/>
          </a:stretch>
        </p:blipFill>
        <p:spPr>
          <a:xfrm>
            <a:off x="9501222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26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1770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Во </a:t>
            </a:r>
            <a:r>
              <a:rPr lang="ru-RU" dirty="0"/>
              <a:t>второй половине XVII века </a:t>
            </a:r>
            <a:r>
              <a:rPr lang="ru-RU" b="1" dirty="0">
                <a:solidFill>
                  <a:srgbClr val="C00000"/>
                </a:solidFill>
              </a:rPr>
              <a:t>суммирующая машина </a:t>
            </a:r>
            <a:r>
              <a:rPr lang="ru-RU" dirty="0"/>
              <a:t>была создана в городе Несвиже. Надпись, сделанная на этой машине, гласит, что она "изобретена и изготовлена евреем </a:t>
            </a:r>
            <a:r>
              <a:rPr lang="ru-RU" b="1" dirty="0" smtClean="0">
                <a:solidFill>
                  <a:srgbClr val="C00000"/>
                </a:solidFill>
              </a:rPr>
              <a:t>ЕВНОЙ ЯКОБСОНОМ, </a:t>
            </a:r>
            <a:r>
              <a:rPr lang="ru-RU" dirty="0"/>
              <a:t>часовым мастером и механиком в городе Несвиже в Литве,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Минское </a:t>
            </a:r>
            <a:r>
              <a:rPr lang="ru-RU" dirty="0"/>
              <a:t>воеводство".</a:t>
            </a:r>
          </a:p>
        </p:txBody>
      </p:sp>
      <p:pic>
        <p:nvPicPr>
          <p:cNvPr id="4" name="Рисунок 3" descr="Счетная машина Якобсон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786322"/>
            <a:ext cx="2333628" cy="156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6215074" y="4572008"/>
            <a:ext cx="2500330" cy="2000264"/>
            <a:chOff x="785786" y="2945170"/>
            <a:chExt cx="3143272" cy="264320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85786" y="2945170"/>
              <a:ext cx="3143272" cy="2643206"/>
            </a:xfrm>
            <a:prstGeom prst="rect">
              <a:avLst/>
            </a:prstGeom>
            <a:solidFill>
              <a:srgbClr val="FFE7B7">
                <a:alpha val="8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33543" y="3425753"/>
              <a:ext cx="164307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>
                  <a:solidFill>
                    <a:srgbClr val="C00000"/>
                  </a:solidFill>
                </a:rPr>
                <a:t>?</a:t>
              </a:r>
              <a:endParaRPr lang="ru-RU" sz="96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8" name="LASER2.WAV">
            <a:hlinkClick r:id="" action="ppaction://media"/>
          </p:cNvPr>
          <p:cNvPicPr>
            <a:picLocks noRot="1" noChangeAspect="1"/>
          </p:cNvPicPr>
          <p:nvPr>
            <a:wavAudioFile r:embed="rId1" name="LASER2.WAV"/>
          </p:nvPr>
        </p:nvPicPr>
        <p:blipFill>
          <a:blip r:embed="rId5"/>
          <a:stretch>
            <a:fillRect/>
          </a:stretch>
        </p:blipFill>
        <p:spPr>
          <a:xfrm>
            <a:off x="9501222" y="564357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87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1774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Сельский </a:t>
            </a:r>
            <a:r>
              <a:rPr lang="ru-RU" dirty="0"/>
              <a:t>пастор </a:t>
            </a:r>
            <a:r>
              <a:rPr lang="ru-RU" b="1" dirty="0" smtClean="0">
                <a:solidFill>
                  <a:srgbClr val="C00000"/>
                </a:solidFill>
              </a:rPr>
              <a:t>ФИЛИПП  МАТТЕОС  ГАН </a:t>
            </a:r>
            <a:r>
              <a:rPr lang="ru-RU" dirty="0" smtClean="0"/>
              <a:t>(25.11.1739-02.05.1790</a:t>
            </a:r>
            <a:r>
              <a:rPr lang="ru-RU" dirty="0"/>
              <a:t>) разработал первую </a:t>
            </a:r>
            <a:r>
              <a:rPr lang="ru-RU" dirty="0" smtClean="0"/>
              <a:t>действующую </a:t>
            </a:r>
            <a:r>
              <a:rPr lang="ru-RU" b="1" dirty="0">
                <a:solidFill>
                  <a:srgbClr val="C00000"/>
                </a:solidFill>
              </a:rPr>
              <a:t>счетную машину</a:t>
            </a:r>
            <a:r>
              <a:rPr lang="ru-RU" b="1" dirty="0">
                <a:solidFill>
                  <a:srgbClr val="800000"/>
                </a:solidFill>
              </a:rPr>
              <a:t>. </a:t>
            </a:r>
            <a:endParaRPr lang="ru-RU" b="1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ru-RU" dirty="0" smtClean="0"/>
              <a:t>   Он сумел </a:t>
            </a:r>
            <a:r>
              <a:rPr lang="ru-RU" dirty="0"/>
              <a:t>построить и, самое невероятное, продать небольшое количество счетных машин. </a:t>
            </a:r>
          </a:p>
          <a:p>
            <a:pPr>
              <a:buNone/>
            </a:pPr>
            <a:endParaRPr lang="ru-RU" b="1" dirty="0">
              <a:solidFill>
                <a:srgbClr val="800000"/>
              </a:solidFill>
            </a:endParaRPr>
          </a:p>
        </p:txBody>
      </p:sp>
      <p:pic>
        <p:nvPicPr>
          <p:cNvPr id="4" name="Рисунок 3" descr="Арифмометр Ган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286256"/>
            <a:ext cx="2524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75976" y="1783995"/>
            <a:ext cx="22405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9600" b="1" dirty="0">
              <a:solidFill>
                <a:srgbClr val="C000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786182" y="1643050"/>
            <a:ext cx="4500594" cy="584775"/>
            <a:chOff x="785786" y="3786190"/>
            <a:chExt cx="3113048" cy="240407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785786" y="3786190"/>
              <a:ext cx="3113048" cy="2349516"/>
            </a:xfrm>
            <a:prstGeom prst="rect">
              <a:avLst/>
            </a:prstGeom>
            <a:solidFill>
              <a:srgbClr val="FFE7B7">
                <a:alpha val="9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5856" y="3786190"/>
              <a:ext cx="272014" cy="2404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C00000"/>
                  </a:solidFill>
                </a:rPr>
                <a:t>?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2" name="SOUND827.WAV">
            <a:hlinkClick r:id="" action="ppaction://media"/>
          </p:cNvPr>
          <p:cNvPicPr>
            <a:picLocks noRot="1" noChangeAspect="1"/>
          </p:cNvPicPr>
          <p:nvPr>
            <a:wavAudioFile r:embed="rId1" name="SOUND827.WAV"/>
          </p:nvPr>
        </p:nvPicPr>
        <p:blipFill>
          <a:blip r:embed="rId5"/>
          <a:stretch>
            <a:fillRect/>
          </a:stretch>
        </p:blipFill>
        <p:spPr>
          <a:xfrm>
            <a:off x="9644098" y="17144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26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«Чудачество Бэббиджа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Машина Бэббиджа была первой </a:t>
            </a:r>
            <a:r>
              <a:rPr lang="ru-RU" b="1" dirty="0" smtClean="0">
                <a:solidFill>
                  <a:srgbClr val="C00000"/>
                </a:solidFill>
              </a:rPr>
              <a:t>программируемой счётной машиной. </a:t>
            </a:r>
          </a:p>
          <a:p>
            <a:pPr>
              <a:buNone/>
            </a:pPr>
            <a:r>
              <a:rPr lang="ru-RU" dirty="0" smtClean="0"/>
              <a:t>    Но</a:t>
            </a:r>
            <a:r>
              <a:rPr lang="ru-RU" dirty="0"/>
              <a:t>, увы, машина эта так и не была построена, так как у Бэббиджа не хватило денег на её строительство. Никто другой не согласился ему помочь, потому что люди не верили в эту затею, даже называли её «чудачеством Бэббиджа».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Почти </a:t>
            </a:r>
            <a:r>
              <a:rPr lang="ru-RU" dirty="0"/>
              <a:t>всё, что придумал </a:t>
            </a:r>
            <a:r>
              <a:rPr lang="ru-RU" b="1" dirty="0" smtClean="0">
                <a:solidFill>
                  <a:srgbClr val="C00000"/>
                </a:solidFill>
              </a:rPr>
              <a:t>ЧАРЛЬЗ БЭББИДЖ</a:t>
            </a:r>
            <a:r>
              <a:rPr lang="ru-RU" dirty="0" smtClean="0"/>
              <a:t>, </a:t>
            </a:r>
            <a:r>
              <a:rPr lang="ru-RU" dirty="0"/>
              <a:t>использовалось потом в вычислительных машинах, </a:t>
            </a:r>
            <a:r>
              <a:rPr lang="ru-RU" b="1" dirty="0">
                <a:solidFill>
                  <a:srgbClr val="C00000"/>
                </a:solidFill>
              </a:rPr>
              <a:t>только уже не в механических, а в электрических.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Будем искать информацию на сайтах: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en-US" sz="4400" dirty="0" smtClean="0">
                <a:hlinkClick r:id="rId2"/>
              </a:rPr>
              <a:t>http://school.keldysh.ru/sch444/museum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http://museum.comp</a:t>
            </a:r>
            <a:r>
              <a:rPr lang="ru-RU" sz="4400" smtClean="0"/>
              <a:t>-</a:t>
            </a:r>
            <a:r>
              <a:rPr lang="en-US" sz="4400" smtClean="0"/>
              <a:t>school.ru</a:t>
            </a:r>
            <a:r>
              <a:rPr lang="en-US" sz="4400" dirty="0" smtClean="0"/>
              <a:t>/</a:t>
            </a:r>
            <a:endParaRPr lang="ru-RU" sz="4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этапы развития ВТ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2500330"/>
          </a:xfrm>
        </p:spPr>
        <p:txBody>
          <a:bodyPr/>
          <a:lstStyle/>
          <a:p>
            <a:pPr lvl="0" indent="-468000"/>
            <a:r>
              <a:rPr lang="ru-RU" b="1" dirty="0">
                <a:solidFill>
                  <a:srgbClr val="C00000"/>
                </a:solidFill>
              </a:rPr>
              <a:t>Ручной - до 17 века. </a:t>
            </a:r>
          </a:p>
          <a:p>
            <a:pPr lvl="0" indent="-468000"/>
            <a:r>
              <a:rPr lang="ru-RU" b="1" dirty="0">
                <a:solidFill>
                  <a:srgbClr val="C00000"/>
                </a:solidFill>
              </a:rPr>
              <a:t>Механический - с середины 17 века. </a:t>
            </a:r>
          </a:p>
          <a:p>
            <a:pPr lvl="0" indent="-468000"/>
            <a:r>
              <a:rPr lang="ru-RU" b="1" dirty="0">
                <a:solidFill>
                  <a:srgbClr val="C00000"/>
                </a:solidFill>
              </a:rPr>
              <a:t>Электромеханический - с 90 годов 19 века. </a:t>
            </a:r>
          </a:p>
          <a:p>
            <a:pPr lvl="0" indent="-468000"/>
            <a:r>
              <a:rPr lang="ru-RU" b="1" dirty="0">
                <a:solidFill>
                  <a:srgbClr val="C00000"/>
                </a:solidFill>
              </a:rPr>
              <a:t>Электронный - с 40 годов 20 века. </a:t>
            </a:r>
          </a:p>
          <a:p>
            <a:endParaRPr lang="ru-RU" dirty="0"/>
          </a:p>
        </p:txBody>
      </p:sp>
      <p:pic>
        <p:nvPicPr>
          <p:cNvPr id="4" name="Рисунок 3" descr="http://progday.narod.ru/images/aba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000504"/>
            <a:ext cx="200026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585789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Счеты </a:t>
            </a:r>
            <a:r>
              <a:rPr lang="ru-RU" sz="2400" b="1" dirty="0" smtClean="0"/>
              <a:t>АБАК</a:t>
            </a:r>
            <a:endParaRPr lang="ru-RU" sz="2400" b="1" dirty="0"/>
          </a:p>
        </p:txBody>
      </p:sp>
      <p:pic>
        <p:nvPicPr>
          <p:cNvPr id="7" name="Рисунок 6" descr="http://progday.narod.ru/images/suan-pan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000504"/>
            <a:ext cx="250033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86116" y="600076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Счеты </a:t>
            </a:r>
            <a:r>
              <a:rPr lang="ru-RU" sz="2400" b="1" dirty="0" smtClean="0"/>
              <a:t>русские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5500702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Счеты китайские </a:t>
            </a:r>
            <a:r>
              <a:rPr lang="ru-RU" sz="2400" b="1" dirty="0" smtClean="0"/>
              <a:t>«</a:t>
            </a:r>
            <a:r>
              <a:rPr lang="ru-RU" sz="2400" b="1" dirty="0" err="1" smtClean="0"/>
              <a:t>суан-пан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4000504"/>
            <a:ext cx="1628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78595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Развитие вычислительной техники в 17 веке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8000" b="1" dirty="0" smtClean="0"/>
              <a:t>1614 </a:t>
            </a:r>
            <a:r>
              <a:rPr lang="ru-RU" sz="8000" b="1" dirty="0"/>
              <a:t>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Шотландский </a:t>
            </a:r>
            <a:r>
              <a:rPr lang="ru-RU" dirty="0"/>
              <a:t>математик </a:t>
            </a:r>
            <a:r>
              <a:rPr lang="ru-RU" b="1" cap="all" dirty="0">
                <a:solidFill>
                  <a:srgbClr val="C00000"/>
                </a:solidFill>
              </a:rPr>
              <a:t>Джон Непер </a:t>
            </a:r>
            <a:r>
              <a:rPr lang="ru-RU" dirty="0" smtClean="0"/>
              <a:t>(1550 </a:t>
            </a:r>
            <a:r>
              <a:rPr lang="ru-RU" dirty="0"/>
              <a:t>- 04.04.1617) </a:t>
            </a:r>
            <a:r>
              <a:rPr lang="ru-RU" dirty="0" smtClean="0"/>
              <a:t>построил </a:t>
            </a:r>
            <a:r>
              <a:rPr lang="ru-RU" b="1" dirty="0" smtClean="0"/>
              <a:t>таблицы логарифмов и </a:t>
            </a:r>
            <a:r>
              <a:rPr lang="ru-RU" dirty="0" smtClean="0"/>
              <a:t>инструмент для перемножения чисел – </a:t>
            </a:r>
            <a:r>
              <a:rPr lang="ru-RU" b="1" dirty="0" smtClean="0">
                <a:solidFill>
                  <a:srgbClr val="C00000"/>
                </a:solidFill>
              </a:rPr>
              <a:t>палочки </a:t>
            </a:r>
            <a:r>
              <a:rPr lang="ru-RU" b="1" dirty="0" err="1" smtClean="0">
                <a:solidFill>
                  <a:srgbClr val="C00000"/>
                </a:solidFill>
              </a:rPr>
              <a:t>Неппера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nep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857628"/>
            <a:ext cx="2321538" cy="257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s.keldysh.ru/sch444/museum/PICTURE/NAPER_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857628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1623 год</a:t>
            </a:r>
          </a:p>
        </p:txBody>
      </p:sp>
      <p:pic>
        <p:nvPicPr>
          <p:cNvPr id="4" name="Содержимое 3" descr="Восстановленное устройство Шиккарда для счета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5786" y="3786190"/>
            <a:ext cx="3143272" cy="260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34" y="1357298"/>
            <a:ext cx="8286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ВИЛЬГЕЛЬМ  ШИККАРД </a:t>
            </a:r>
            <a:r>
              <a:rPr lang="ru-RU" sz="3200" dirty="0" smtClean="0"/>
              <a:t>(1592-1636</a:t>
            </a:r>
            <a:r>
              <a:rPr lang="ru-RU" sz="3200" dirty="0"/>
              <a:t>) - востоковед и математик, профессор </a:t>
            </a:r>
            <a:r>
              <a:rPr lang="ru-RU" sz="3200" dirty="0" err="1"/>
              <a:t>Тюбинского</a:t>
            </a:r>
            <a:r>
              <a:rPr lang="ru-RU" sz="3200" dirty="0"/>
              <a:t> университета - в письмах своему другу </a:t>
            </a:r>
            <a:r>
              <a:rPr lang="ru-RU" sz="3200" dirty="0" err="1"/>
              <a:t>Иогану</a:t>
            </a:r>
            <a:r>
              <a:rPr lang="ru-RU" sz="3200" dirty="0"/>
              <a:t> Кеплеру описал устройство </a:t>
            </a:r>
            <a:r>
              <a:rPr lang="ru-RU" sz="3200" b="1" dirty="0">
                <a:solidFill>
                  <a:srgbClr val="C00000"/>
                </a:solidFill>
              </a:rPr>
              <a:t>"часов для счета"</a:t>
            </a:r>
          </a:p>
        </p:txBody>
      </p:sp>
      <p:pic>
        <p:nvPicPr>
          <p:cNvPr id="7" name="Рисунок 6" descr="Вильгельм Шиккард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714752"/>
            <a:ext cx="214314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85786" y="3786190"/>
            <a:ext cx="3143272" cy="2643206"/>
          </a:xfrm>
          <a:prstGeom prst="rect">
            <a:avLst/>
          </a:prstGeom>
          <a:solidFill>
            <a:srgbClr val="FFE7B7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LASER2.WAV">
            <a:hlinkClick r:id="" action="ppaction://media"/>
          </p:cNvPr>
          <p:cNvPicPr>
            <a:picLocks noRot="1" noChangeAspect="1"/>
          </p:cNvPicPr>
          <p:nvPr>
            <a:wavAudioFile r:embed="rId1" name="LASER2.WAV"/>
          </p:nvPr>
        </p:nvPicPr>
        <p:blipFill>
          <a:blip r:embed="rId6"/>
          <a:stretch>
            <a:fillRect/>
          </a:stretch>
        </p:blipFill>
        <p:spPr>
          <a:xfrm>
            <a:off x="-571536" y="6215082"/>
            <a:ext cx="304800" cy="304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14480" y="4214818"/>
            <a:ext cx="1232322" cy="152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?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87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1630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Изобретателем </a:t>
            </a:r>
            <a:r>
              <a:rPr lang="ru-RU" dirty="0"/>
              <a:t>первых </a:t>
            </a:r>
            <a:r>
              <a:rPr lang="ru-RU" b="1" dirty="0">
                <a:solidFill>
                  <a:srgbClr val="C00000"/>
                </a:solidFill>
              </a:rPr>
              <a:t>логарифмических линеек</a:t>
            </a:r>
            <a:r>
              <a:rPr lang="ru-RU" dirty="0"/>
              <a:t> </a:t>
            </a:r>
            <a:r>
              <a:rPr lang="ru-RU" dirty="0" smtClean="0"/>
              <a:t>является англичанин </a:t>
            </a:r>
            <a:r>
              <a:rPr lang="ru-RU" dirty="0"/>
              <a:t>— математик и педагог</a:t>
            </a:r>
            <a:r>
              <a:rPr lang="ru-RU" b="1" dirty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УИЛЬЯМ ОТРЕД </a:t>
            </a:r>
            <a:r>
              <a:rPr lang="ru-RU" dirty="0" smtClean="0"/>
              <a:t>(05.03.1574 </a:t>
            </a:r>
            <a:r>
              <a:rPr lang="ru-RU" dirty="0"/>
              <a:t>- 30.06.1660) </a:t>
            </a:r>
          </a:p>
        </p:txBody>
      </p:sp>
      <p:pic>
        <p:nvPicPr>
          <p:cNvPr id="4" name="Рисунок 3" descr="Ульям Отред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571876"/>
            <a:ext cx="19050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s.keldysh.ru/sch444/museum/PICTURE/OUGHTRED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643314"/>
            <a:ext cx="2428892" cy="280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Фрагмент  линейки Эдмунда Гюнтера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285860"/>
            <a:ext cx="8643966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http://museum.comp-school.ru/content/data/upimages/line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000372"/>
            <a:ext cx="8643998" cy="191626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1642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Французский </a:t>
            </a:r>
            <a:r>
              <a:rPr lang="ru-RU" dirty="0"/>
              <a:t>математик </a:t>
            </a:r>
            <a:r>
              <a:rPr lang="ru-RU" b="1" dirty="0" smtClean="0">
                <a:solidFill>
                  <a:srgbClr val="C00000"/>
                </a:solidFill>
              </a:rPr>
              <a:t>БЛЭЗ ПАСКАЛЬ </a:t>
            </a:r>
            <a:r>
              <a:rPr lang="ru-RU" dirty="0" smtClean="0"/>
              <a:t>(19.06.1623–19.08.1662</a:t>
            </a:r>
            <a:r>
              <a:rPr lang="ru-RU" dirty="0"/>
              <a:t>) сконструировал </a:t>
            </a:r>
            <a:r>
              <a:rPr lang="ru-RU" b="1" dirty="0">
                <a:solidFill>
                  <a:srgbClr val="C00000"/>
                </a:solidFill>
              </a:rPr>
              <a:t>счетное устройство</a:t>
            </a:r>
            <a:r>
              <a:rPr lang="ru-RU" dirty="0"/>
              <a:t>, чтобы облегчить труд своего отца - налогового инспектора. Это устройство позволяло суммировать десятичные числа. </a:t>
            </a:r>
          </a:p>
        </p:txBody>
      </p:sp>
      <p:pic>
        <p:nvPicPr>
          <p:cNvPr id="5" name="Рисунок 4" descr="Счетное устройство Паскалине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500570"/>
            <a:ext cx="2928958" cy="205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pnetsol.com/photo/blez_paskal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000504"/>
            <a:ext cx="2163439" cy="258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6500826" y="4000504"/>
            <a:ext cx="2357486" cy="2571768"/>
            <a:chOff x="785786" y="3786190"/>
            <a:chExt cx="3143272" cy="264320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785786" y="3786190"/>
              <a:ext cx="3143272" cy="2643206"/>
            </a:xfrm>
            <a:prstGeom prst="rect">
              <a:avLst/>
            </a:prstGeom>
            <a:solidFill>
              <a:srgbClr val="FFE7B7">
                <a:alpha val="8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7356" y="4214818"/>
              <a:ext cx="16430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>
                  <a:solidFill>
                    <a:srgbClr val="C00000"/>
                  </a:solidFill>
                </a:rPr>
                <a:t>?</a:t>
              </a:r>
              <a:endParaRPr lang="ru-RU" sz="96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2" name="SOUND827.WAV">
            <a:hlinkClick r:id="" action="ppaction://media"/>
          </p:cNvPr>
          <p:cNvPicPr>
            <a:picLocks noRot="1" noChangeAspect="1"/>
          </p:cNvPicPr>
          <p:nvPr>
            <a:wavAudioFile r:embed="rId1" name="SOUND827.WAV"/>
          </p:nvPr>
        </p:nvPicPr>
        <p:blipFill>
          <a:blip r:embed="rId6"/>
          <a:stretch>
            <a:fillRect/>
          </a:stretch>
        </p:blipFill>
        <p:spPr>
          <a:xfrm>
            <a:off x="9572660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26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  «</a:t>
            </a:r>
            <a:r>
              <a:rPr lang="ru-RU" sz="4400" b="1" dirty="0">
                <a:solidFill>
                  <a:srgbClr val="C00000"/>
                </a:solidFill>
              </a:rPr>
              <a:t>Н</a:t>
            </a:r>
            <a:r>
              <a:rPr lang="ru-RU" sz="4400" b="1" dirty="0" smtClean="0">
                <a:solidFill>
                  <a:srgbClr val="C00000"/>
                </a:solidFill>
              </a:rPr>
              <a:t>едостойно одарённому человеку тратить, подобно рабу, часы на вычисления, которые можно было бы доверить любому лицу, если при этом применить машину». 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/>
              <a:t>1673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Немецкий </a:t>
            </a:r>
            <a:r>
              <a:rPr lang="ru-RU" dirty="0"/>
              <a:t>философ, математик, физик </a:t>
            </a:r>
            <a:r>
              <a:rPr lang="ru-RU" b="1" cap="all" dirty="0">
                <a:solidFill>
                  <a:srgbClr val="C00000"/>
                </a:solidFill>
              </a:rPr>
              <a:t>Готфрид </a:t>
            </a:r>
            <a:r>
              <a:rPr lang="ru-RU" b="1" cap="all" dirty="0" smtClean="0">
                <a:solidFill>
                  <a:srgbClr val="C00000"/>
                </a:solidFill>
              </a:rPr>
              <a:t> </a:t>
            </a:r>
            <a:r>
              <a:rPr lang="ru-RU" b="1" cap="all" dirty="0" err="1" smtClean="0">
                <a:solidFill>
                  <a:srgbClr val="C00000"/>
                </a:solidFill>
              </a:rPr>
              <a:t>Вильгейм</a:t>
            </a:r>
            <a:r>
              <a:rPr lang="ru-RU" b="1" cap="all" dirty="0" smtClean="0">
                <a:solidFill>
                  <a:srgbClr val="C00000"/>
                </a:solidFill>
              </a:rPr>
              <a:t>  Лейбниц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(01.07.1646 </a:t>
            </a:r>
            <a:r>
              <a:rPr lang="ru-RU" dirty="0"/>
              <a:t>- 14.11.1716) создал </a:t>
            </a:r>
            <a:r>
              <a:rPr lang="ru-RU" b="1" dirty="0">
                <a:solidFill>
                  <a:srgbClr val="C00000"/>
                </a:solidFill>
              </a:rPr>
              <a:t>"ступенчатый вычислитель" - </a:t>
            </a:r>
            <a:r>
              <a:rPr lang="ru-RU" dirty="0"/>
              <a:t>счетную машину, позволяющую складывать, вычитать, умножать, делить, извлекать квадратные </a:t>
            </a:r>
            <a:r>
              <a:rPr lang="ru-RU" dirty="0" smtClean="0"/>
              <a:t>корни. </a:t>
            </a:r>
            <a:endParaRPr lang="ru-RU" dirty="0"/>
          </a:p>
        </p:txBody>
      </p:sp>
      <p:pic>
        <p:nvPicPr>
          <p:cNvPr id="4" name="Рисунок 3" descr="Арифмометр Лейбниц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857760"/>
            <a:ext cx="35719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Рисунок 1" descr="Изображение">
            <a:hlinkClick r:id="rId5" tooltip="Изображение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4357694"/>
            <a:ext cx="1789114" cy="226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5"/>
          <p:cNvGrpSpPr/>
          <p:nvPr/>
        </p:nvGrpSpPr>
        <p:grpSpPr>
          <a:xfrm>
            <a:off x="857224" y="1857364"/>
            <a:ext cx="7358113" cy="584775"/>
            <a:chOff x="785786" y="3786190"/>
            <a:chExt cx="3113048" cy="240407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85786" y="3786190"/>
              <a:ext cx="3113048" cy="2349516"/>
            </a:xfrm>
            <a:prstGeom prst="rect">
              <a:avLst/>
            </a:prstGeom>
            <a:solidFill>
              <a:srgbClr val="FFE7B7">
                <a:alpha val="9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5856" y="3786190"/>
              <a:ext cx="272014" cy="2404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C00000"/>
                  </a:solidFill>
                </a:rPr>
                <a:t>?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9" name="LASER2.WAV">
            <a:hlinkClick r:id="" action="ppaction://media"/>
          </p:cNvPr>
          <p:cNvPicPr>
            <a:picLocks noRot="1" noChangeAspect="1"/>
          </p:cNvPicPr>
          <p:nvPr>
            <a:wavAudioFile r:embed="rId1" name="LASER2.WAV"/>
          </p:nvPr>
        </p:nvPicPr>
        <p:blipFill>
          <a:blip r:embed="rId7"/>
          <a:stretch>
            <a:fillRect/>
          </a:stretch>
        </p:blipFill>
        <p:spPr>
          <a:xfrm>
            <a:off x="9429784" y="19288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87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1174</Words>
  <Application>Microsoft Office PowerPoint</Application>
  <PresentationFormat>Экран (4:3)</PresentationFormat>
  <Paragraphs>87</Paragraphs>
  <Slides>17</Slides>
  <Notes>13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История развития вычислительной техники</vt:lpstr>
      <vt:lpstr>Основные этапы развития ВТ </vt:lpstr>
      <vt:lpstr>Развитие вычислительной техники в 17 веке</vt:lpstr>
      <vt:lpstr> 1614 год </vt:lpstr>
      <vt:lpstr>1623 год</vt:lpstr>
      <vt:lpstr>1630 год</vt:lpstr>
      <vt:lpstr>1642 год</vt:lpstr>
      <vt:lpstr>Слайд 8</vt:lpstr>
      <vt:lpstr>1673 год</vt:lpstr>
      <vt:lpstr>1674 год</vt:lpstr>
      <vt:lpstr>Развитие вычислительной техники в 18 веке</vt:lpstr>
      <vt:lpstr>1700 год</vt:lpstr>
      <vt:lpstr>1727 год</vt:lpstr>
      <vt:lpstr>1770 год</vt:lpstr>
      <vt:lpstr>1774 год</vt:lpstr>
      <vt:lpstr>«Чудачество Бэббиджа»</vt:lpstr>
      <vt:lpstr>Будем искать информацию на сайтах: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вычислительной техники</dc:title>
  <dc:creator>Кира</dc:creator>
  <cp:lastModifiedBy>Кира</cp:lastModifiedBy>
  <cp:revision>41</cp:revision>
  <dcterms:created xsi:type="dcterms:W3CDTF">2009-01-24T15:14:14Z</dcterms:created>
  <dcterms:modified xsi:type="dcterms:W3CDTF">2009-01-26T18:33:05Z</dcterms:modified>
</cp:coreProperties>
</file>