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849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0B3566-5684-48E4-9370-0014DE3C1A77}" type="datetimeFigureOut">
              <a:rPr lang="ru-RU" smtClean="0"/>
              <a:pPr/>
              <a:t>11.01.2009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60B75E-F8CE-44A2-8474-552A0ACD3D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0B75E-F8CE-44A2-8474-552A0ACD3D8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prstTxWarp prst="textInflate">
              <a:avLst/>
            </a:prstTxWarp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Умножение многочленов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7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класс</a:t>
            </a:r>
          </a:p>
          <a:p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Учитель математики </a:t>
            </a:r>
            <a:r>
              <a:rPr lang="ru-RU" sz="1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Вохменцева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Н.Г. </a:t>
            </a:r>
          </a:p>
          <a:p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МОУ «</a:t>
            </a:r>
            <a:r>
              <a:rPr lang="ru-RU" sz="1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Зарослинская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основная общеобразовательная школа»</a:t>
            </a:r>
            <a:endParaRPr lang="ru-RU" sz="16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Выполнить умножение: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714348" y="1000108"/>
          <a:ext cx="6664325" cy="4089400"/>
        </p:xfrm>
        <a:graphic>
          <a:graphicData uri="http://schemas.openxmlformats.org/presentationml/2006/ole">
            <p:oleObj spid="_x0000_s32770" name="Формула" r:id="rId3" imgW="1892160" imgH="1422360" progId="Equation.3">
              <p:embed/>
            </p:oleObj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2771" name="Формула" r:id="rId4" imgW="114120" imgH="215640" progId="Equation.3">
              <p:embed/>
            </p:oleObj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928662" y="3214686"/>
            <a:ext cx="58579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000100" y="4572008"/>
            <a:ext cx="607223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85720" y="0"/>
            <a:ext cx="20081522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8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Цели: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32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знать правило умножения многочленов,</a:t>
            </a:r>
            <a:endParaRPr lang="ru-RU" sz="60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32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уметь преобразовывать произведение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любых двух многочленов в многочлен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стандартного вида.</a:t>
            </a:r>
            <a:endParaRPr lang="ru-RU" sz="12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143932" cy="14287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Ответьте на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714488"/>
            <a:ext cx="9001156" cy="4411675"/>
          </a:xfrm>
        </p:spPr>
        <p:txBody>
          <a:bodyPr/>
          <a:lstStyle/>
          <a:p>
            <a:r>
              <a:rPr lang="ru-RU" dirty="0" smtClean="0"/>
              <a:t>1.Что называется многочленом?</a:t>
            </a:r>
          </a:p>
          <a:p>
            <a:r>
              <a:rPr lang="ru-RU" dirty="0" smtClean="0"/>
              <a:t>2. Какой многочлен является многочленом стандартного вида?</a:t>
            </a:r>
          </a:p>
          <a:p>
            <a:r>
              <a:rPr lang="ru-RU" dirty="0" smtClean="0"/>
              <a:t>3.Что нужно сделать, чтобы привести многочлен к стандартному виду?</a:t>
            </a:r>
          </a:p>
          <a:p>
            <a:r>
              <a:rPr lang="ru-RU" dirty="0" smtClean="0"/>
              <a:t>4. Сформулировать правило умножения одночлена на многочлен.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6357982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Выполни задания:</a:t>
            </a:r>
            <a:br>
              <a:rPr lang="ru-RU" sz="2800" dirty="0" smtClean="0"/>
            </a:br>
            <a:r>
              <a:rPr lang="ru-RU" sz="2800" dirty="0" smtClean="0"/>
              <a:t>1. Подбери к следующему частному понятию более общее:</a:t>
            </a:r>
            <a:br>
              <a:rPr lang="ru-RU" sz="2800" dirty="0" smtClean="0"/>
            </a:br>
            <a:r>
              <a:rPr lang="ru-RU" sz="2800" dirty="0" smtClean="0"/>
              <a:t>а) многочлен стандартного вида –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2. Выделите из предложенного ряда слов два наиболее существенных для данного слова. </a:t>
            </a:r>
            <a:br>
              <a:rPr lang="ru-RU" sz="2800" dirty="0" smtClean="0"/>
            </a:br>
            <a:r>
              <a:rPr lang="ru-RU" sz="2800" dirty="0" smtClean="0"/>
              <a:t>Многочлен (одночлен, неизвестное, сумма, дробь, число)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786742" cy="17859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gray">
          <a:xfrm>
            <a:off x="428596" y="214311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 Выполните умножение</a:t>
            </a:r>
          </a:p>
          <a:p>
            <a:r>
              <a:rPr lang="ru-RU" sz="4800" dirty="0" smtClean="0"/>
              <a:t>2с (х</a:t>
            </a:r>
            <a:r>
              <a:rPr lang="ru-RU" sz="4800" baseline="30000" dirty="0" smtClean="0"/>
              <a:t>2</a:t>
            </a:r>
            <a:r>
              <a:rPr lang="ru-RU" sz="4800" dirty="0" smtClean="0"/>
              <a:t>-7х-3)</a:t>
            </a:r>
          </a:p>
          <a:p>
            <a:r>
              <a:rPr lang="ru-RU" sz="4800" dirty="0" smtClean="0"/>
              <a:t>-0,5(-2х</a:t>
            </a:r>
            <a:r>
              <a:rPr lang="ru-RU" sz="4800" baseline="30000" dirty="0" smtClean="0"/>
              <a:t>-</a:t>
            </a:r>
            <a:r>
              <a:rPr lang="ru-RU" sz="4800" dirty="0" smtClean="0"/>
              <a:t>3х+4)</a:t>
            </a:r>
          </a:p>
          <a:p>
            <a:endParaRPr lang="ru-RU" sz="4800" dirty="0" smtClean="0"/>
          </a:p>
          <a:p>
            <a:endParaRPr lang="ru-RU" sz="4800" dirty="0" smtClean="0"/>
          </a:p>
          <a:p>
            <a:pPr>
              <a:buNone/>
            </a:pPr>
            <a:endParaRPr lang="ru-RU" sz="4800" dirty="0" smtClean="0"/>
          </a:p>
          <a:p>
            <a:endParaRPr lang="ru-RU" sz="4800" dirty="0" smtClean="0"/>
          </a:p>
          <a:p>
            <a:endParaRPr lang="ru-RU" sz="4800" dirty="0" smtClean="0"/>
          </a:p>
          <a:p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357166"/>
            <a:ext cx="7858180" cy="17543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Устные упражнения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643570" y="3286124"/>
          <a:ext cx="50800" cy="660400"/>
        </p:xfrm>
        <a:graphic>
          <a:graphicData uri="http://schemas.openxmlformats.org/presentationml/2006/ole">
            <p:oleObj spid="_x0000_s15363" name="Формула" r:id="rId3" imgW="50760" imgH="66024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785786" y="4786322"/>
          <a:ext cx="7286676" cy="1643074"/>
        </p:xfrm>
        <a:graphic>
          <a:graphicData uri="http://schemas.openxmlformats.org/presentationml/2006/ole">
            <p:oleObj spid="_x0000_s15364" name="Формула" r:id="rId4" imgW="1498320" imgH="393480" progId="Equation.3">
              <p:embed/>
            </p:oleObj>
          </a:graphicData>
        </a:graphic>
      </p:graphicFrame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Найди ошибку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571472" y="1928802"/>
          <a:ext cx="8072494" cy="2652723"/>
        </p:xfrm>
        <a:graphic>
          <a:graphicData uri="http://schemas.openxmlformats.org/presentationml/2006/ole">
            <p:oleObj spid="_x0000_s31746" name="Формула" r:id="rId3" imgW="2577960" imgH="73656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Тема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5"/>
            <a:ext cx="8229600" cy="1857388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   Умножение многочлена на многочлен.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Задача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Найти площадь поверхности стены, занятой шкафом, размеры которого указаны на рисунке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3214686"/>
            <a:ext cx="4929222" cy="27860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ru-RU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ru-RU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ru-RU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ru-RU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ru-RU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ru-RU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ru-RU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ru-RU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      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a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                         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b</a:t>
            </a:r>
            <a:endParaRPr lang="ru-RU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71472" y="4572008"/>
            <a:ext cx="49292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1785918" y="4643446"/>
            <a:ext cx="2857522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357818" y="514351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5214942" y="392906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d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5857884" y="3929066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S=(</a:t>
            </a:r>
            <a:r>
              <a:rPr lang="en-US" dirty="0" err="1" smtClean="0"/>
              <a:t>a+b</a:t>
            </a:r>
            <a:r>
              <a:rPr lang="en-US" dirty="0" smtClean="0"/>
              <a:t>)(</a:t>
            </a:r>
            <a:r>
              <a:rPr lang="en-US" dirty="0" err="1" smtClean="0"/>
              <a:t>c+d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5929322" y="442913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X=</a:t>
            </a:r>
            <a:r>
              <a:rPr lang="en-US" dirty="0" err="1" smtClean="0"/>
              <a:t>a+b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5929322" y="4786322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x(</a:t>
            </a:r>
            <a:r>
              <a:rPr lang="en-US" dirty="0" err="1" smtClean="0"/>
              <a:t>c+d</a:t>
            </a:r>
            <a:r>
              <a:rPr lang="en-US" dirty="0" smtClean="0"/>
              <a:t>)=</a:t>
            </a:r>
            <a:r>
              <a:rPr lang="en-US" dirty="0" err="1" smtClean="0"/>
              <a:t>xc</a:t>
            </a:r>
            <a:r>
              <a:rPr lang="en-US" dirty="0" smtClean="0"/>
              <a:t> +</a:t>
            </a:r>
            <a:r>
              <a:rPr lang="en-US" dirty="0" err="1" smtClean="0"/>
              <a:t>xd</a:t>
            </a:r>
            <a:endParaRPr lang="ru-RU" dirty="0"/>
          </a:p>
        </p:txBody>
      </p:sp>
      <p:sp>
        <p:nvSpPr>
          <p:cNvPr id="34" name="Выгнутая вниз стрелка 33"/>
          <p:cNvSpPr/>
          <p:nvPr/>
        </p:nvSpPr>
        <p:spPr>
          <a:xfrm rot="11473722" flipH="1" flipV="1">
            <a:off x="5968884" y="5098243"/>
            <a:ext cx="445225" cy="2006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Выгнутая вниз стрелка 34"/>
          <p:cNvSpPr/>
          <p:nvPr/>
        </p:nvSpPr>
        <p:spPr>
          <a:xfrm>
            <a:off x="5857884" y="5072074"/>
            <a:ext cx="857256" cy="42862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000760" y="5572140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a+b</a:t>
            </a:r>
            <a:r>
              <a:rPr lang="en-US" dirty="0" smtClean="0"/>
              <a:t>)c+(</a:t>
            </a:r>
            <a:r>
              <a:rPr lang="en-US" dirty="0" err="1" smtClean="0"/>
              <a:t>a+b</a:t>
            </a:r>
            <a:r>
              <a:rPr lang="en-US" dirty="0" smtClean="0"/>
              <a:t>)d=</a:t>
            </a:r>
            <a:endParaRPr lang="ru-RU" dirty="0"/>
          </a:p>
        </p:txBody>
      </p:sp>
      <p:sp>
        <p:nvSpPr>
          <p:cNvPr id="40" name="Выгнутая вниз стрелка 39"/>
          <p:cNvSpPr/>
          <p:nvPr/>
        </p:nvSpPr>
        <p:spPr>
          <a:xfrm>
            <a:off x="6143636" y="5929330"/>
            <a:ext cx="714380" cy="35719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Выгнутая вниз стрелка 40"/>
          <p:cNvSpPr/>
          <p:nvPr/>
        </p:nvSpPr>
        <p:spPr>
          <a:xfrm>
            <a:off x="6500826" y="5857892"/>
            <a:ext cx="285752" cy="21431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Выгнутая вниз стрелка 41"/>
          <p:cNvSpPr/>
          <p:nvPr/>
        </p:nvSpPr>
        <p:spPr>
          <a:xfrm>
            <a:off x="7215206" y="5929330"/>
            <a:ext cx="642942" cy="42862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3" name="Выгнутая вниз стрелка 42"/>
          <p:cNvSpPr/>
          <p:nvPr/>
        </p:nvSpPr>
        <p:spPr>
          <a:xfrm flipV="1">
            <a:off x="7429520" y="5143512"/>
            <a:ext cx="500066" cy="500066"/>
          </a:xfrm>
          <a:prstGeom prst="curvedUpArrow">
            <a:avLst>
              <a:gd name="adj1" fmla="val 25000"/>
              <a:gd name="adj2" fmla="val 50000"/>
              <a:gd name="adj3" fmla="val 520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85786" y="6143644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</a:t>
            </a:r>
            <a:r>
              <a:rPr lang="en-US" dirty="0" err="1" smtClean="0"/>
              <a:t>ac+bc+ad+bd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3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Задача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Найти площадь поверхности стены, занятой шкафом, размеры которого указаны на рисунке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3286124"/>
            <a:ext cx="4929222" cy="27860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ru-RU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ru-RU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ru-RU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ru-RU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ru-RU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ru-RU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ru-RU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ru-RU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                                 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71472" y="4572008"/>
            <a:ext cx="49292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1785918" y="4643446"/>
            <a:ext cx="2857522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500694" y="507207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500694" y="350043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d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571604" y="3929066"/>
            <a:ext cx="752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214810" y="392906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bd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357686" y="5286388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bc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785918" y="5286388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357686" y="6072206"/>
            <a:ext cx="328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000232" y="6000768"/>
            <a:ext cx="322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6215074" y="342900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S=</a:t>
            </a:r>
            <a:r>
              <a:rPr lang="en-US" dirty="0" err="1" smtClean="0"/>
              <a:t>ac+ad+bc+bd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5572132" y="4357694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a+b</a:t>
            </a:r>
            <a:r>
              <a:rPr lang="en-US" dirty="0" smtClean="0"/>
              <a:t>)(</a:t>
            </a:r>
            <a:r>
              <a:rPr lang="en-US" dirty="0" err="1" smtClean="0"/>
              <a:t>c+d</a:t>
            </a:r>
            <a:r>
              <a:rPr lang="en-US" dirty="0" smtClean="0"/>
              <a:t>)=</a:t>
            </a:r>
            <a:r>
              <a:rPr lang="en-US" dirty="0" err="1" smtClean="0"/>
              <a:t>ac+ad+bc+bd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</p:bld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360</TotalTime>
  <Words>176</Words>
  <PresentationFormat>Экран (4:3)</PresentationFormat>
  <Paragraphs>72</Paragraphs>
  <Slides>10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Формула</vt:lpstr>
      <vt:lpstr>Умножение многочленов</vt:lpstr>
      <vt:lpstr>Слайд 2</vt:lpstr>
      <vt:lpstr>Ответьте на вопросы</vt:lpstr>
      <vt:lpstr>Выполни задания: 1. Подбери к следующему частному понятию более общее: а) многочлен стандартного вида –  2. Выделите из предложенного ряда слов два наиболее существенных для данного слова.  Многочлен (одночлен, неизвестное, сумма, дробь, число) </vt:lpstr>
      <vt:lpstr>Слайд 5</vt:lpstr>
      <vt:lpstr>Найди ошибку</vt:lpstr>
      <vt:lpstr>Тема урока</vt:lpstr>
      <vt:lpstr>Задача</vt:lpstr>
      <vt:lpstr>Слайд 9</vt:lpstr>
      <vt:lpstr>Выполнить умножение: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Умножение многочленов</dc:title>
  <dc:creator>User</dc:creator>
  <cp:lastModifiedBy>User</cp:lastModifiedBy>
  <cp:revision>42</cp:revision>
  <dcterms:created xsi:type="dcterms:W3CDTF">2008-11-28T17:56:30Z</dcterms:created>
  <dcterms:modified xsi:type="dcterms:W3CDTF">2009-01-11T14:10:37Z</dcterms:modified>
</cp:coreProperties>
</file>