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3" r:id="rId3"/>
    <p:sldId id="267" r:id="rId4"/>
    <p:sldId id="262" r:id="rId5"/>
    <p:sldId id="264" r:id="rId6"/>
    <p:sldId id="265" r:id="rId7"/>
    <p:sldId id="270" r:id="rId8"/>
    <p:sldId id="271" r:id="rId9"/>
    <p:sldId id="272" r:id="rId10"/>
    <p:sldId id="266" r:id="rId11"/>
    <p:sldId id="273" r:id="rId12"/>
    <p:sldId id="274" r:id="rId13"/>
    <p:sldId id="275" r:id="rId14"/>
    <p:sldId id="276" r:id="rId15"/>
    <p:sldId id="277" r:id="rId16"/>
    <p:sldId id="278" r:id="rId17"/>
    <p:sldId id="282" r:id="rId18"/>
    <p:sldId id="281" r:id="rId19"/>
    <p:sldId id="279" r:id="rId20"/>
    <p:sldId id="280" r:id="rId21"/>
    <p:sldId id="283" r:id="rId22"/>
    <p:sldId id="284" r:id="rId23"/>
    <p:sldId id="285" r:id="rId24"/>
    <p:sldId id="268" r:id="rId25"/>
    <p:sldId id="260" r:id="rId26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39" d="100"/>
          <a:sy n="39" d="100"/>
        </p:scale>
        <p:origin x="141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52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094FBB-FB8F-4904-85A0-2FE9A158E8FC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74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6C54A3-0EE0-442F-B804-614834BC536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56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BBCD1D-4E39-4829-8A60-50E322A82F5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54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A056CB-F902-4D12-B259-40AFD2C7972A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51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C3DBA2-EA30-4B7C-8B8C-BC0AD9BA4BCC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74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651345-EB79-487D-95DD-793843A543ED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67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1CE5A8-5EBD-4863-8350-72C86FD3DDDA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82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41BB42-73F1-4E54-B287-A67AD7274297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15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36D342-70E9-40A9-A70A-9E995CA9786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893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916832"/>
            <a:ext cx="4932040" cy="12241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F0A942-4D42-48B6-9743-8CD294A313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86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53374"/>
            <a:ext cx="8784976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70485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74"/>
            <a:ext cx="8784976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628800"/>
            <a:ext cx="770485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powerpoint-templat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484784"/>
            <a:ext cx="4932040" cy="1656184"/>
          </a:xfrm>
        </p:spPr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  <a:buSzPct val="100000"/>
            </a:pPr>
            <a:r>
              <a:rPr lang="ru-RU" alt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ea typeface="Microsoft YaHei" panose="020B0503020204020204" pitchFamily="34" charset="-122"/>
                <a:cs typeface="+mn-cs"/>
              </a:rPr>
              <a:t>ГЕОГРАФИЧЕСКИЕ </a:t>
            </a:r>
            <a:r>
              <a:rPr lang="ru-RU" alt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ea typeface="Microsoft YaHei" panose="020B0503020204020204" pitchFamily="34" charset="-122"/>
                <a:cs typeface="+mn-cs"/>
              </a:rPr>
              <a:t>КООРДИНАТЫ</a:t>
            </a:r>
            <a:r>
              <a:rPr lang="ru-RU" alt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ea typeface="Microsoft YaHei" panose="020B0503020204020204" pitchFamily="34" charset="-122"/>
                <a:cs typeface="+mn-cs"/>
              </a:rPr>
              <a:t/>
            </a:r>
            <a:br>
              <a:rPr lang="ru-RU" alt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ea typeface="Microsoft YaHei" panose="020B0503020204020204" pitchFamily="34" charset="-122"/>
                <a:cs typeface="+mn-cs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Географическая долгота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7" y="1484784"/>
            <a:ext cx="712879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6350" y="981075"/>
            <a:ext cx="6077818" cy="2447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Меридиан ­­–­ воображаемая кратчайшая линия, проведенная по поверхности Земли между Северным и Южным полюсами. По меридиану определяют географическую долготу.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ГЕОГРАФИЧЕСКАЯ ДОЛГОТА</a:t>
            </a:r>
          </a:p>
        </p:txBody>
      </p:sp>
      <p:pic>
        <p:nvPicPr>
          <p:cNvPr id="8196" name="Picture 6" descr="D:\Мои документы\Pictures\Мои рисунки\география1\i010-001-245927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9" y="3140968"/>
            <a:ext cx="34401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D:\Мои документы\Pictures\Мои рисунки\география1\Greenwich_meridian_200405121238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35" y="1039474"/>
            <a:ext cx="305752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4077072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Меридианы проходят через полюса и разделяют земной шар на 360 долек. Каждая из них соответствует одному градусу долготы. Исходной точкой отсчета долготы считается 0</a:t>
            </a:r>
            <a:r>
              <a:rPr lang="ru-RU" dirty="0">
                <a:solidFill>
                  <a:schemeClr val="bg1"/>
                </a:solidFill>
              </a:rPr>
              <a:t>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начальный (Гринвичский) меридиан. Он делит Землю на западное и восточное полушария -  по 180° каждое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38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9538"/>
            <a:ext cx="8802687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5614988"/>
            <a:ext cx="9382126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000250" y="5214938"/>
            <a:ext cx="54292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b="1" i="1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записи: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2687638"/>
            <a:ext cx="9137651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745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Group 1"/>
          <p:cNvGraphicFramePr>
            <a:graphicFrameLocks noGrp="1"/>
          </p:cNvGraphicFramePr>
          <p:nvPr/>
        </p:nvGraphicFramePr>
        <p:xfrm>
          <a:off x="285750" y="1571625"/>
          <a:ext cx="8645525" cy="5054604"/>
        </p:xfrm>
        <a:graphic>
          <a:graphicData uri="http://schemas.openxmlformats.org/drawingml/2006/table">
            <a:tbl>
              <a:tblPr/>
              <a:tblGrid>
                <a:gridCol w="3529013">
                  <a:extLst>
                    <a:ext uri="{9D8B030D-6E8A-4147-A177-3AD203B41FA5}">
                      <a16:colId xmlns:a16="http://schemas.microsoft.com/office/drawing/2014/main" val="2940561218"/>
                    </a:ext>
                  </a:extLst>
                </a:gridCol>
                <a:gridCol w="2595562">
                  <a:extLst>
                    <a:ext uri="{9D8B030D-6E8A-4147-A177-3AD203B41FA5}">
                      <a16:colId xmlns:a16="http://schemas.microsoft.com/office/drawing/2014/main" val="1174314273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1077658953"/>
                    </a:ext>
                  </a:extLst>
                </a:gridCol>
              </a:tblGrid>
              <a:tr h="639763">
                <a:tc rowSpan="2"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Географический пункт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165D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Географические координаты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1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281097"/>
                  </a:ext>
                </a:extLst>
              </a:tr>
              <a:tr h="981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Широта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Долгота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48427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влк. Килиманжаро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13954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Мехико 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06153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Канберра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358496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Бразилиа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71785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Санкт-Петербург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89563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гора Белуха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(Россия)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7992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м. Дежнева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(Россия)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46472"/>
                  </a:ext>
                </a:extLst>
              </a:tr>
            </a:tbl>
          </a:graphicData>
        </a:graphic>
      </p:graphicFrame>
      <p:sp>
        <p:nvSpPr>
          <p:cNvPr id="23639" name="Text Box 87"/>
          <p:cNvSpPr txBox="1">
            <a:spLocks noChangeArrowheads="1"/>
          </p:cNvSpPr>
          <p:nvPr/>
        </p:nvSpPr>
        <p:spPr bwMode="auto">
          <a:xfrm>
            <a:off x="260279" y="332656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Определите координаты</a:t>
            </a:r>
          </a:p>
        </p:txBody>
      </p:sp>
    </p:spTree>
    <p:extLst>
      <p:ext uri="{BB962C8B-B14F-4D97-AF65-F5344CB8AC3E}">
        <p14:creationId xmlns:p14="http://schemas.microsoft.com/office/powerpoint/2010/main" val="335438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/>
        </p:nvGraphicFramePr>
        <p:xfrm>
          <a:off x="214313" y="1643063"/>
          <a:ext cx="8716962" cy="5054604"/>
        </p:xfrm>
        <a:graphic>
          <a:graphicData uri="http://schemas.openxmlformats.org/drawingml/2006/table">
            <a:tbl>
              <a:tblPr/>
              <a:tblGrid>
                <a:gridCol w="3559175">
                  <a:extLst>
                    <a:ext uri="{9D8B030D-6E8A-4147-A177-3AD203B41FA5}">
                      <a16:colId xmlns:a16="http://schemas.microsoft.com/office/drawing/2014/main" val="157941708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3743086681"/>
                    </a:ext>
                  </a:extLst>
                </a:gridCol>
                <a:gridCol w="2541587">
                  <a:extLst>
                    <a:ext uri="{9D8B030D-6E8A-4147-A177-3AD203B41FA5}">
                      <a16:colId xmlns:a16="http://schemas.microsoft.com/office/drawing/2014/main" val="1859333895"/>
                    </a:ext>
                  </a:extLst>
                </a:gridCol>
              </a:tblGrid>
              <a:tr h="639763">
                <a:tc rowSpan="2"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Географический пункт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165D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Географические координаты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1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187591"/>
                  </a:ext>
                </a:extLst>
              </a:tr>
              <a:tr h="981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Широта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Долгота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859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влк. Килиманжаро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2° ю.ш. 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38° в.д.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61502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Мехико 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19° с.ш.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 з.д.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05621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Канберра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35° ю.ш.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 в.д.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48267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Бразилиа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 ю.ш.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 з.д.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78517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Санкт-Петербург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59° с.ш.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31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 в.д.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93402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гора Белуха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(Россия)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49 ° с.ш.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86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°в.д.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271909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м. Дежнева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(Россия)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66° с.ш.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170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° 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з.д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92910"/>
                  </a:ext>
                </a:extLst>
              </a:tr>
            </a:tbl>
          </a:graphicData>
        </a:graphic>
      </p:graphicFrame>
      <p:sp>
        <p:nvSpPr>
          <p:cNvPr id="24663" name="Text Box 87"/>
          <p:cNvSpPr txBox="1">
            <a:spLocks noChangeArrowheads="1"/>
          </p:cNvSpPr>
          <p:nvPr/>
        </p:nvSpPr>
        <p:spPr bwMode="auto">
          <a:xfrm>
            <a:off x="14808" y="476672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Определите координаты</a:t>
            </a:r>
          </a:p>
        </p:txBody>
      </p:sp>
    </p:spTree>
    <p:extLst>
      <p:ext uri="{BB962C8B-B14F-4D97-AF65-F5344CB8AC3E}">
        <p14:creationId xmlns:p14="http://schemas.microsoft.com/office/powerpoint/2010/main" val="3946055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Group 1"/>
          <p:cNvGraphicFramePr>
            <a:graphicFrameLocks noGrp="1"/>
          </p:cNvGraphicFramePr>
          <p:nvPr/>
        </p:nvGraphicFramePr>
        <p:xfrm>
          <a:off x="285750" y="1571625"/>
          <a:ext cx="8645525" cy="5054604"/>
        </p:xfrm>
        <a:graphic>
          <a:graphicData uri="http://schemas.openxmlformats.org/drawingml/2006/table">
            <a:tbl>
              <a:tblPr/>
              <a:tblGrid>
                <a:gridCol w="3529013">
                  <a:extLst>
                    <a:ext uri="{9D8B030D-6E8A-4147-A177-3AD203B41FA5}">
                      <a16:colId xmlns:a16="http://schemas.microsoft.com/office/drawing/2014/main" val="3254797476"/>
                    </a:ext>
                  </a:extLst>
                </a:gridCol>
                <a:gridCol w="2595562">
                  <a:extLst>
                    <a:ext uri="{9D8B030D-6E8A-4147-A177-3AD203B41FA5}">
                      <a16:colId xmlns:a16="http://schemas.microsoft.com/office/drawing/2014/main" val="2133672176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854770146"/>
                    </a:ext>
                  </a:extLst>
                </a:gridCol>
              </a:tblGrid>
              <a:tr h="639763">
                <a:tc rowSpan="2"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Географический пункт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165D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Географические координаты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1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918800"/>
                  </a:ext>
                </a:extLst>
              </a:tr>
              <a:tr h="981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Широта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Долгота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45501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Каир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92617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Дели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77411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Вашингтон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775370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гора  Аконкагуа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29272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Токио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534505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Магадан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(Россия)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61247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Казань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(Россия)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91109"/>
                  </a:ext>
                </a:extLst>
              </a:tr>
            </a:tbl>
          </a:graphicData>
        </a:graphic>
      </p:graphicFrame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642938" y="500063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Определите координаты</a:t>
            </a:r>
          </a:p>
        </p:txBody>
      </p:sp>
    </p:spTree>
    <p:extLst>
      <p:ext uri="{BB962C8B-B14F-4D97-AF65-F5344CB8AC3E}">
        <p14:creationId xmlns:p14="http://schemas.microsoft.com/office/powerpoint/2010/main" val="3706332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Group 1"/>
          <p:cNvGraphicFramePr>
            <a:graphicFrameLocks noGrp="1"/>
          </p:cNvGraphicFramePr>
          <p:nvPr/>
        </p:nvGraphicFramePr>
        <p:xfrm>
          <a:off x="285750" y="1571625"/>
          <a:ext cx="8645525" cy="5054604"/>
        </p:xfrm>
        <a:graphic>
          <a:graphicData uri="http://schemas.openxmlformats.org/drawingml/2006/table">
            <a:tbl>
              <a:tblPr/>
              <a:tblGrid>
                <a:gridCol w="3529013">
                  <a:extLst>
                    <a:ext uri="{9D8B030D-6E8A-4147-A177-3AD203B41FA5}">
                      <a16:colId xmlns:a16="http://schemas.microsoft.com/office/drawing/2014/main" val="744417717"/>
                    </a:ext>
                  </a:extLst>
                </a:gridCol>
                <a:gridCol w="2595562">
                  <a:extLst>
                    <a:ext uri="{9D8B030D-6E8A-4147-A177-3AD203B41FA5}">
                      <a16:colId xmlns:a16="http://schemas.microsoft.com/office/drawing/2014/main" val="2782944653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427606587"/>
                    </a:ext>
                  </a:extLst>
                </a:gridCol>
              </a:tblGrid>
              <a:tr h="639763">
                <a:tc rowSpan="2"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Географический пункт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165D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Географические координаты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1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73269"/>
                  </a:ext>
                </a:extLst>
              </a:tr>
              <a:tr h="981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Широта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Долгота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559352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Каир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30 с.ш.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30 в.д.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246549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Дели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28 с.ш.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78 в.д.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557973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Вашингтон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38 с.ш.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78 з.д.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764186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гора  Аконкагуа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32 ю.ш.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71 з.д.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28254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Токио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36 с.ш.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140 в.д.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93106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Магадан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(Россия)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59 с.ш.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151 в.д.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69511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г. Казань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(Россия)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56 с.ш.</a:t>
                      </a:r>
                    </a:p>
                  </a:txBody>
                  <a:tcPr marL="68760" marR="68760" marT="0" marB="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5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284C6A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59 </a:t>
                      </a: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 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71340"/>
                  </a:ext>
                </a:extLst>
              </a:tr>
            </a:tbl>
          </a:graphicData>
        </a:graphic>
      </p:graphicFrame>
      <p:sp>
        <p:nvSpPr>
          <p:cNvPr id="26711" name="Text Box 87"/>
          <p:cNvSpPr txBox="1">
            <a:spLocks noChangeArrowheads="1"/>
          </p:cNvSpPr>
          <p:nvPr/>
        </p:nvSpPr>
        <p:spPr bwMode="auto">
          <a:xfrm>
            <a:off x="642938" y="500063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Определите координаты</a:t>
            </a:r>
          </a:p>
        </p:txBody>
      </p:sp>
    </p:spTree>
    <p:extLst>
      <p:ext uri="{BB962C8B-B14F-4D97-AF65-F5344CB8AC3E}">
        <p14:creationId xmlns:p14="http://schemas.microsoft.com/office/powerpoint/2010/main" val="12123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269875"/>
            <a:ext cx="80772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Расположите города по порядку в направлении</a:t>
            </a:r>
            <a:r>
              <a:rPr lang="ru-RU" altLang="ru-RU" sz="44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altLang="ru-RU" sz="4400" dirty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</a:br>
            <a:r>
              <a:rPr lang="ru-RU" alt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с севера на юг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5750" y="2643188"/>
            <a:ext cx="8429625" cy="3444875"/>
          </a:xfrm>
          <a:prstGeom prst="rect">
            <a:avLst/>
          </a:prstGeom>
          <a:solidFill>
            <a:srgbClr val="FFFF99"/>
          </a:solidFill>
          <a:ln w="1908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dirty="0"/>
              <a:t>Киев, Москва, Санкт-Петербург, Петропавловск-Камчатский, Владивосток, Якутск, Ереван, Астрахань, Мурманск, Варшава</a:t>
            </a:r>
          </a:p>
        </p:txBody>
      </p:sp>
    </p:spTree>
    <p:extLst>
      <p:ext uri="{BB962C8B-B14F-4D97-AF65-F5344CB8AC3E}">
        <p14:creationId xmlns:p14="http://schemas.microsoft.com/office/powerpoint/2010/main" val="996240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0063" y="247650"/>
            <a:ext cx="8077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Определите, </a:t>
            </a:r>
            <a:b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</a:b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о каком городе идет речь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71500" y="1857375"/>
            <a:ext cx="8034338" cy="440055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908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25000"/>
              </a:lnSpc>
              <a:spcBef>
                <a:spcPts val="80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Это столица крупной европейской державы. Город очень красивый, со множеством старинных замков, парков и фонтанов. Через него протекает река Сена. Координаты города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49°с.ш</a:t>
            </a: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. и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2°в.д. </a:t>
            </a: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Что Вы еще знаете об этом городе?</a:t>
            </a: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3786188" y="5661247"/>
            <a:ext cx="3954164" cy="59667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C000"/>
                </a:soli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 panose="020B0806030902050204" pitchFamily="34" charset="0"/>
              </a:rPr>
              <a:t>ПАРИЖ</a:t>
            </a:r>
          </a:p>
        </p:txBody>
      </p:sp>
    </p:spTree>
    <p:extLst>
      <p:ext uri="{BB962C8B-B14F-4D97-AF65-F5344CB8AC3E}">
        <p14:creationId xmlns:p14="http://schemas.microsoft.com/office/powerpoint/2010/main" val="979609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85750" y="0"/>
            <a:ext cx="82296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ST type A" charset="0"/>
              </a:rPr>
              <a:t>Контроль знаний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57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25000"/>
              </a:lnSpc>
              <a:spcBef>
                <a:spcPts val="600"/>
              </a:spcBef>
              <a:buClr>
                <a:srgbClr val="808080"/>
              </a:buClr>
              <a:buFont typeface="GOST type A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GOST type A" charset="0"/>
              </a:rPr>
              <a:t>Где на Земле можно построить дом, у которого все четыре стороны будут обращены на юг?</a:t>
            </a:r>
          </a:p>
          <a:p>
            <a:pPr lvl="4">
              <a:spcBef>
                <a:spcPts val="600"/>
              </a:spcBef>
              <a:buClr>
                <a:srgbClr val="0000FF"/>
              </a:buClr>
              <a:buFont typeface="GOST type A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GOST type A" charset="0"/>
              </a:rPr>
              <a:t>На северном полюсе</a:t>
            </a:r>
          </a:p>
          <a:p>
            <a:pPr>
              <a:lnSpc>
                <a:spcPct val="125000"/>
              </a:lnSpc>
              <a:spcBef>
                <a:spcPts val="600"/>
              </a:spcBef>
              <a:buClr>
                <a:srgbClr val="808080"/>
              </a:buClr>
              <a:buFont typeface="GOST type A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GOST type A" charset="0"/>
              </a:rPr>
              <a:t>От нулевого меридиана отсчитывается…</a:t>
            </a:r>
          </a:p>
          <a:p>
            <a:pPr lvl="4">
              <a:spcBef>
                <a:spcPts val="600"/>
              </a:spcBef>
              <a:buClr>
                <a:srgbClr val="0000FF"/>
              </a:buClr>
              <a:buFont typeface="GOST type A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GOST type A" charset="0"/>
              </a:rPr>
              <a:t>Западная и восточная долгота</a:t>
            </a:r>
          </a:p>
          <a:p>
            <a:pPr>
              <a:lnSpc>
                <a:spcPct val="125000"/>
              </a:lnSpc>
              <a:spcBef>
                <a:spcPts val="600"/>
              </a:spcBef>
              <a:buClr>
                <a:srgbClr val="808080"/>
              </a:buClr>
              <a:buFont typeface="GOST type A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GOST type A" charset="0"/>
              </a:rPr>
              <a:t>В северном полушарии Полярная звезда всегда находится…</a:t>
            </a:r>
          </a:p>
          <a:p>
            <a:pPr lvl="4">
              <a:spcBef>
                <a:spcPts val="600"/>
              </a:spcBef>
              <a:buClr>
                <a:srgbClr val="0000FF"/>
              </a:buClr>
              <a:buFont typeface="GOST type A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GOST type A" charset="0"/>
              </a:rPr>
              <a:t>На севере</a:t>
            </a:r>
          </a:p>
          <a:p>
            <a:pPr marL="341313" lvl="4" indent="-341313">
              <a:lnSpc>
                <a:spcPct val="125000"/>
              </a:lnSpc>
              <a:spcBef>
                <a:spcPts val="600"/>
              </a:spcBef>
              <a:buClr>
                <a:srgbClr val="808080"/>
              </a:buClr>
              <a:buFont typeface="GOST type A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GOST type A" charset="0"/>
              </a:rPr>
              <a:t>Расстояние от экватора до какой-либо точки на поверхности Земли </a:t>
            </a:r>
            <a:r>
              <a:rPr lang="ru-RU" altLang="ru-RU" sz="2400" dirty="0" smtClean="0">
                <a:solidFill>
                  <a:schemeClr val="bg1"/>
                </a:solidFill>
                <a:latin typeface="GOST type A" charset="0"/>
              </a:rPr>
              <a:t>называется…</a:t>
            </a:r>
            <a:r>
              <a:rPr lang="ru-RU" altLang="ru-RU" sz="2400" dirty="0">
                <a:solidFill>
                  <a:schemeClr val="bg1"/>
                </a:solidFill>
                <a:latin typeface="GOST type A" charset="0"/>
              </a:rPr>
              <a:t>Географической широтой</a:t>
            </a:r>
          </a:p>
          <a:p>
            <a:pPr marL="341313" lvl="4" indent="-341313">
              <a:lnSpc>
                <a:spcPct val="125000"/>
              </a:lnSpc>
              <a:spcBef>
                <a:spcPts val="600"/>
              </a:spcBef>
              <a:buClr>
                <a:srgbClr val="808080"/>
              </a:buClr>
              <a:buFont typeface="GOST type A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GOST type A" charset="0"/>
              </a:rPr>
              <a:t>Север, Юг, восток, Запад – это …Основные стороны горизонта</a:t>
            </a:r>
          </a:p>
          <a:p>
            <a:pPr>
              <a:lnSpc>
                <a:spcPct val="125000"/>
              </a:lnSpc>
              <a:spcBef>
                <a:spcPts val="600"/>
              </a:spcBef>
              <a:buClr>
                <a:srgbClr val="808080"/>
              </a:buClr>
              <a:buFont typeface="GOST type A" charset="0"/>
              <a:buChar char="•"/>
            </a:pPr>
            <a:endParaRPr lang="ru-RU" altLang="ru-RU" sz="2400" dirty="0">
              <a:solidFill>
                <a:schemeClr val="bg1"/>
              </a:solidFill>
              <a:latin typeface="GOST type A" charset="0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buClr>
                <a:srgbClr val="808080"/>
              </a:buClr>
              <a:buFont typeface="GOST type A" charset="0"/>
              <a:buChar char="•"/>
            </a:pPr>
            <a:endParaRPr lang="ru-RU" altLang="ru-RU" sz="2400" dirty="0">
              <a:solidFill>
                <a:schemeClr val="bg1"/>
              </a:solidFill>
              <a:latin typeface="GOST type 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51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8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3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8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3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8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3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8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64188" y="116632"/>
            <a:ext cx="6445222" cy="1185223"/>
          </a:xfrm>
        </p:spPr>
        <p:txBody>
          <a:bodyPr>
            <a:normAutofit fontScale="90000"/>
          </a:bodyPr>
          <a:lstStyle/>
          <a:p>
            <a:r>
              <a:rPr lang="ru-RU" smtClean="0"/>
              <a:t>Географические координаты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89103" y="513392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304940" y="455765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360503" y="46005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89103" y="261932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304940" y="20430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655903" y="2130371"/>
            <a:ext cx="27162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</a:rPr>
              <a:t>Параллели это…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60503" y="20859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89103" y="345752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304940" y="28812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60503" y="29241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90691" y="4294134"/>
            <a:ext cx="4799012" cy="158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304940" y="371945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60503" y="37623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89103" y="599434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304940" y="5418084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60503" y="546094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694904" y="4722067"/>
            <a:ext cx="39581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</a:rPr>
              <a:t>Гринвичский меридиан это…</a:t>
            </a: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 rot="10800000" flipV="1">
            <a:off x="3107883" y="5430644"/>
            <a:ext cx="578459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Сколько меридианов и параллелей можно провести </a:t>
            </a:r>
            <a:r>
              <a:rPr lang="ru-RU" alt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через </a:t>
            </a:r>
            <a:r>
              <a:rPr lang="ru-RU" alt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пос</a:t>
            </a:r>
            <a:r>
              <a:rPr lang="ru-RU" alt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 Новая Чара</a:t>
            </a:r>
            <a:endParaRPr lang="ru-RU" altLang="ru-RU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8565" y="2924121"/>
            <a:ext cx="1889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Меридианы это</a:t>
            </a:r>
            <a:r>
              <a:rPr lang="ru-RU" altLang="ru-RU" dirty="0"/>
              <a:t>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7883" y="3636955"/>
            <a:ext cx="2904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</a:rPr>
              <a:t>Градусная сеть это…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0" y="692150"/>
            <a:ext cx="91440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Font typeface="GOST type A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От экватора отсчитывается…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GOST type A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Северная и южная широта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Font typeface="GOST type A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Расстояние от начального меридиана до какой-либо точки на поверхности земли называется…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GOST type A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Географической долготой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Font typeface="GOST type A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Существует ли глобус Африки?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GOST type A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Нет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Font typeface="GOST type A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Как вы думаете, одинакова ли длина всех меридианов?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GOST type A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Да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Font typeface="GOST type A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В какой части мирового океана находится судно, если его координаты </a:t>
            </a:r>
            <a:r>
              <a:rPr lang="ru-RU" alt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0°</a:t>
            </a: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широты и </a:t>
            </a:r>
            <a:r>
              <a:rPr lang="ru-RU" alt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0°</a:t>
            </a: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долготы?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GOST type A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GOST type A" charset="0"/>
              </a:rPr>
              <a:t>Восточная часть Атлантического Океана на пересечении экватора с нулевым меридианом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29356" r="12921"/>
          <a:stretch>
            <a:fillRect/>
          </a:stretch>
        </p:blipFill>
        <p:spPr bwMode="auto">
          <a:xfrm>
            <a:off x="3786188" y="5143500"/>
            <a:ext cx="1571625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12" t="29356" r="129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8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5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5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7" dur="500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2" dur="500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7" dur="500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52" dur="500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Домашнее задание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повторить  новые 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Какие координаты имеет следующий</a:t>
            </a:r>
            <a:br>
              <a:rPr lang="ru-RU" altLang="ru-RU" sz="3200" b="1"/>
            </a:br>
            <a:r>
              <a:rPr lang="ru-RU" altLang="ru-RU" sz="3200" b="1"/>
              <a:t>географический объект?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5041900" cy="23764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Панамский канал:</a:t>
            </a:r>
          </a:p>
          <a:p>
            <a:r>
              <a:rPr lang="ru-RU" altLang="ru-RU" sz="2800"/>
              <a:t>а)	9° с. ш.; 80° з. д.;</a:t>
            </a:r>
          </a:p>
          <a:p>
            <a:r>
              <a:rPr lang="ru-RU" altLang="ru-RU" sz="2800"/>
              <a:t>б)	30° с. ш.; 33° в. д.;</a:t>
            </a:r>
          </a:p>
          <a:p>
            <a:r>
              <a:rPr lang="ru-RU" altLang="ru-RU" sz="2800"/>
              <a:t>в)	19° с. ш.; 70° з. д.;</a:t>
            </a:r>
          </a:p>
          <a:p>
            <a:endParaRPr lang="ru-RU" altLang="ru-RU" sz="2800"/>
          </a:p>
        </p:txBody>
      </p:sp>
      <p:pic>
        <p:nvPicPr>
          <p:cNvPr id="64517" name="Picture 5" descr="CANAL%2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429000"/>
            <a:ext cx="3960813" cy="302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0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Какие координаты имеет следующий</a:t>
            </a:r>
            <a:br>
              <a:rPr lang="ru-RU" altLang="ru-RU" sz="3200" b="1"/>
            </a:br>
            <a:r>
              <a:rPr lang="ru-RU" altLang="ru-RU" sz="3200" b="1"/>
              <a:t>географический объект?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787900" cy="2549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горы Гималаи:</a:t>
            </a:r>
          </a:p>
          <a:p>
            <a:r>
              <a:rPr lang="ru-RU" altLang="ru-RU" sz="2800"/>
              <a:t>а)	43° с. ш.; 43° в. д.</a:t>
            </a:r>
          </a:p>
          <a:p>
            <a:r>
              <a:rPr lang="ru-RU" altLang="ru-RU" sz="2800"/>
              <a:t>б)	30° с. ш.; 80° в. д.</a:t>
            </a:r>
          </a:p>
          <a:p>
            <a:r>
              <a:rPr lang="ru-RU" altLang="ru-RU" sz="2800"/>
              <a:t>в)	55° с. ш.; 59° в. д.</a:t>
            </a:r>
          </a:p>
          <a:p>
            <a:endParaRPr lang="ru-RU" altLang="ru-RU" sz="2800"/>
          </a:p>
        </p:txBody>
      </p:sp>
      <p:pic>
        <p:nvPicPr>
          <p:cNvPr id="63493" name="Picture 5" descr="viewIm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492375"/>
            <a:ext cx="4327525" cy="289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9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9266" y="53374"/>
            <a:ext cx="6445222" cy="118522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267744" y="1628800"/>
            <a:ext cx="6768752" cy="4608512"/>
          </a:xfrm>
        </p:spPr>
        <p:txBody>
          <a:bodyPr>
            <a:normAutofit/>
          </a:bodyPr>
          <a:lstStyle/>
          <a:p>
            <a:r>
              <a:rPr lang="ru-RU" sz="2400" dirty="0"/>
              <a:t>Оригинальные шаблоны для презентаций: </a:t>
            </a:r>
            <a:r>
              <a:rPr lang="ru-RU" sz="2400" dirty="0">
                <a:hlinkClick r:id="rId2"/>
              </a:rPr>
              <a:t>https://</a:t>
            </a:r>
            <a:r>
              <a:rPr lang="ru-RU" sz="2400" dirty="0" smtClean="0">
                <a:hlinkClick r:id="rId2"/>
              </a:rPr>
              <a:t>presentation-creation.ru/powerpoint-templates.html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/>
              <a:t>Бесплатно и без </a:t>
            </a:r>
            <a:r>
              <a:rPr lang="ru-RU" sz="2400" dirty="0" smtClean="0"/>
              <a:t>регистрации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Географические координаты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7" y="1484784"/>
            <a:ext cx="73083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9266" y="53374"/>
            <a:ext cx="6445222" cy="1185223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267744" y="1628800"/>
            <a:ext cx="6768752" cy="46085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0" y="1714260"/>
            <a:ext cx="6750815" cy="50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14260"/>
            <a:ext cx="7704856" cy="45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Географическая широта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36" y="1628800"/>
            <a:ext cx="772885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39875"/>
            <a:ext cx="4464496" cy="3185269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Географическая   широта  показывает расстояние от экватора до заданного объекта, выраженное в градусах от 0º до 90º.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ГЕОГРАФИЧЕСКАЯ ШИРОТА</a:t>
            </a:r>
          </a:p>
        </p:txBody>
      </p:sp>
      <p:pic>
        <p:nvPicPr>
          <p:cNvPr id="5129" name="Picture 4" descr="D:\Мои документы\Pictures\Мои рисунки\география1\широт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60" y="3645024"/>
            <a:ext cx="3253191" cy="30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:\Мои документы\Pictures\Мои рисунки\география1\широ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84" y="1772816"/>
            <a:ext cx="388712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8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8713787" cy="59039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определения  географической   широты:</a:t>
            </a:r>
          </a:p>
          <a:p>
            <a:pPr marL="72000" eaLnBrk="1" hangingPunct="1">
              <a:spcBef>
                <a:spcPts val="0"/>
              </a:spcBef>
              <a:defRPr/>
            </a:pPr>
            <a:r>
              <a:rPr lang="ru-RU" sz="2400" dirty="0" smtClean="0"/>
              <a:t>Найти географический объект на карте.</a:t>
            </a:r>
          </a:p>
          <a:p>
            <a:pPr marL="72000" eaLnBrk="1" hangingPunct="1">
              <a:spcBef>
                <a:spcPts val="0"/>
              </a:spcBef>
              <a:defRPr/>
            </a:pPr>
            <a:r>
              <a:rPr lang="ru-RU" sz="2400" dirty="0" smtClean="0"/>
              <a:t>Определить в каком направлении от экватора находится этот объект.</a:t>
            </a:r>
          </a:p>
          <a:p>
            <a:pPr marL="72000" eaLnBrk="1" hangingPunct="1">
              <a:spcBef>
                <a:spcPts val="0"/>
              </a:spcBef>
              <a:defRPr/>
            </a:pPr>
            <a:r>
              <a:rPr lang="ru-RU" sz="2400" dirty="0" smtClean="0"/>
              <a:t>Определить широту параллели, на которой находится этот объект.</a:t>
            </a:r>
          </a:p>
          <a:p>
            <a:pPr marL="72000" eaLnBrk="1" hangingPunct="1">
              <a:spcBef>
                <a:spcPts val="0"/>
              </a:spcBef>
              <a:defRPr/>
            </a:pPr>
            <a:r>
              <a:rPr lang="ru-RU" sz="2400" dirty="0" smtClean="0"/>
              <a:t>Записать полученный результат: …º (северной), (южной) широты.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Эталон. Определение  географической   широты  города Каира: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Каир находится в Африке, в с-в части;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/>
              <a:t>город находится к северу от экватора;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/>
              <a:t>параллель на которой находится город Каир равна 30º; </a:t>
            </a:r>
          </a:p>
          <a:p>
            <a:pPr marL="0" eaLnBrk="1" hangingPunct="1">
              <a:spcBef>
                <a:spcPts val="0"/>
              </a:spcBef>
              <a:defRPr/>
            </a:pPr>
            <a:r>
              <a:rPr lang="ru-RU" sz="2400" dirty="0" smtClean="0"/>
              <a:t>географическая   широта  города Каира равна 30ºс.ш.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ГЕОГРАФИЧЕСКАЯ ШИРОТА</a:t>
            </a:r>
          </a:p>
        </p:txBody>
      </p:sp>
    </p:spTree>
    <p:extLst>
      <p:ext uri="{BB962C8B-B14F-4D97-AF65-F5344CB8AC3E}">
        <p14:creationId xmlns:p14="http://schemas.microsoft.com/office/powerpoint/2010/main" val="2456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3" y="908050"/>
            <a:ext cx="4751387" cy="31972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Определите широту объектов:</a:t>
            </a:r>
          </a:p>
          <a:p>
            <a:pPr eaLnBrk="1" hangingPunct="1">
              <a:defRPr/>
            </a:pPr>
            <a:r>
              <a:rPr lang="ru-RU" sz="2400" dirty="0" smtClean="0"/>
              <a:t>Санкт-Петербург</a:t>
            </a:r>
          </a:p>
          <a:p>
            <a:pPr eaLnBrk="1" hangingPunct="1">
              <a:defRPr/>
            </a:pPr>
            <a:r>
              <a:rPr lang="ru-RU" sz="2400" dirty="0" smtClean="0"/>
              <a:t>Москва</a:t>
            </a:r>
          </a:p>
          <a:p>
            <a:pPr eaLnBrk="1" hangingPunct="1">
              <a:defRPr/>
            </a:pPr>
            <a:r>
              <a:rPr lang="ru-RU" sz="2400" dirty="0" smtClean="0"/>
              <a:t>Вашингтон</a:t>
            </a:r>
          </a:p>
          <a:p>
            <a:pPr eaLnBrk="1" hangingPunct="1">
              <a:defRPr/>
            </a:pPr>
            <a:r>
              <a:rPr lang="ru-RU" sz="2400" dirty="0" smtClean="0"/>
              <a:t>Кейптаун</a:t>
            </a:r>
          </a:p>
          <a:p>
            <a:pPr eaLnBrk="1" hangingPunct="1">
              <a:defRPr/>
            </a:pPr>
            <a:r>
              <a:rPr lang="ru-RU" sz="2400" dirty="0" smtClean="0"/>
              <a:t>Вулкан Килиманджаро</a:t>
            </a:r>
          </a:p>
          <a:p>
            <a:pPr eaLnBrk="1" hangingPunct="1">
              <a:defRPr/>
            </a:pPr>
            <a:r>
              <a:rPr lang="ru-RU" sz="2400" dirty="0" smtClean="0"/>
              <a:t>Мыс </a:t>
            </a:r>
            <a:r>
              <a:rPr lang="ru-RU" sz="2400" dirty="0" err="1" smtClean="0"/>
              <a:t>Кабу</a:t>
            </a:r>
            <a:r>
              <a:rPr lang="ru-RU" sz="2400" dirty="0" smtClean="0"/>
              <a:t>-Бранку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ГЕОГРАФИЧЕСКАЯ ШИРОТА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427538" y="908050"/>
            <a:ext cx="4608512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Проверьте широту объектов:</a:t>
            </a:r>
          </a:p>
          <a:p>
            <a:pPr algn="r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60° </a:t>
            </a:r>
            <a:r>
              <a:rPr lang="ru-RU" sz="2400" dirty="0" err="1" smtClean="0">
                <a:solidFill>
                  <a:schemeClr val="bg1"/>
                </a:solidFill>
              </a:rPr>
              <a:t>с.ш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r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56° </a:t>
            </a:r>
            <a:r>
              <a:rPr lang="ru-RU" sz="2400" dirty="0" err="1" smtClean="0">
                <a:solidFill>
                  <a:schemeClr val="bg1"/>
                </a:solidFill>
              </a:rPr>
              <a:t>с.ш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r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39° </a:t>
            </a:r>
            <a:r>
              <a:rPr lang="ru-RU" sz="2400" dirty="0" err="1" smtClean="0">
                <a:solidFill>
                  <a:schemeClr val="bg1"/>
                </a:solidFill>
              </a:rPr>
              <a:t>с.ш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r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34° </a:t>
            </a:r>
            <a:r>
              <a:rPr lang="ru-RU" sz="2400" dirty="0" err="1" smtClean="0">
                <a:solidFill>
                  <a:schemeClr val="bg1"/>
                </a:solidFill>
              </a:rPr>
              <a:t>ю.ш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r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3° </a:t>
            </a:r>
            <a:r>
              <a:rPr lang="ru-RU" sz="2400" dirty="0" err="1" smtClean="0">
                <a:solidFill>
                  <a:schemeClr val="bg1"/>
                </a:solidFill>
              </a:rPr>
              <a:t>ю.ш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r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6° </a:t>
            </a:r>
            <a:r>
              <a:rPr lang="ru-RU" sz="2400" dirty="0" err="1" smtClean="0">
                <a:solidFill>
                  <a:schemeClr val="bg1"/>
                </a:solidFill>
              </a:rPr>
              <a:t>ю.ш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85206"/>
            <a:ext cx="3816350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1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16daf89ae5ce4e2dafc9ceae05dd2e6e16a2597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719</Words>
  <Application>Microsoft Office PowerPoint</Application>
  <PresentationFormat>Экран (4:3)</PresentationFormat>
  <Paragraphs>204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Microsoft YaHei</vt:lpstr>
      <vt:lpstr>Arial</vt:lpstr>
      <vt:lpstr>Calibri</vt:lpstr>
      <vt:lpstr>GOST type A</vt:lpstr>
      <vt:lpstr>Impact</vt:lpstr>
      <vt:lpstr>Times New Roman</vt:lpstr>
      <vt:lpstr>Trebuchet MS</vt:lpstr>
      <vt:lpstr>Verdana</vt:lpstr>
      <vt:lpstr>Wingdings</vt:lpstr>
      <vt:lpstr>Тема Office</vt:lpstr>
      <vt:lpstr>ГЕОГРАФИЧЕСКИЕ КООРДИНАТЫ </vt:lpstr>
      <vt:lpstr>Географические координаты</vt:lpstr>
      <vt:lpstr>Географические координаты</vt:lpstr>
      <vt:lpstr>Заголовок слайда</vt:lpstr>
      <vt:lpstr>Презентация PowerPoint</vt:lpstr>
      <vt:lpstr>Географическая широта</vt:lpstr>
      <vt:lpstr>ГЕОГРАФИЧЕСКАЯ ШИРОТА</vt:lpstr>
      <vt:lpstr>ГЕОГРАФИЧЕСКАЯ ШИРОТА</vt:lpstr>
      <vt:lpstr>ГЕОГРАФИЧЕСКАЯ ШИРОТА</vt:lpstr>
      <vt:lpstr>Географическая долгота</vt:lpstr>
      <vt:lpstr>ГЕОГРАФИЧЕСКАЯ ДОЛГОТА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Какие координаты имеет следующий географический объект?</vt:lpstr>
      <vt:lpstr>Какие координаты имеет следующий географический объект?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географии</dc:title>
  <dc:creator>obstinate</dc:creator>
  <dc:description>Шаблон презентации с сайта https://presentation-creation.ru/</dc:description>
  <cp:lastModifiedBy>User1</cp:lastModifiedBy>
  <cp:revision>682</cp:revision>
  <dcterms:created xsi:type="dcterms:W3CDTF">2018-02-25T09:09:03Z</dcterms:created>
  <dcterms:modified xsi:type="dcterms:W3CDTF">2020-04-02T13:15:16Z</dcterms:modified>
</cp:coreProperties>
</file>