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9" r:id="rId2"/>
    <p:sldId id="257" r:id="rId3"/>
    <p:sldId id="324" r:id="rId4"/>
    <p:sldId id="332" r:id="rId5"/>
    <p:sldId id="331" r:id="rId6"/>
    <p:sldId id="330" r:id="rId7"/>
    <p:sldId id="329" r:id="rId8"/>
    <p:sldId id="290" r:id="rId9"/>
    <p:sldId id="336" r:id="rId10"/>
    <p:sldId id="335" r:id="rId11"/>
    <p:sldId id="334" r:id="rId12"/>
    <p:sldId id="333" r:id="rId13"/>
    <p:sldId id="296" r:id="rId14"/>
    <p:sldId id="341" r:id="rId15"/>
    <p:sldId id="344" r:id="rId16"/>
    <p:sldId id="343" r:id="rId17"/>
    <p:sldId id="342" r:id="rId18"/>
    <p:sldId id="295" r:id="rId19"/>
    <p:sldId id="340" r:id="rId20"/>
    <p:sldId id="339" r:id="rId21"/>
    <p:sldId id="338" r:id="rId22"/>
    <p:sldId id="337" r:id="rId23"/>
    <p:sldId id="297" r:id="rId24"/>
    <p:sldId id="348" r:id="rId25"/>
    <p:sldId id="347" r:id="rId26"/>
    <p:sldId id="346" r:id="rId27"/>
    <p:sldId id="34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100"/>
    <a:srgbClr val="BEAA12"/>
    <a:srgbClr val="007635"/>
    <a:srgbClr val="264B96"/>
    <a:srgbClr val="70578F"/>
    <a:srgbClr val="FFA3A3"/>
    <a:srgbClr val="1E3C78"/>
    <a:srgbClr val="33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2C68-0BA9-466F-A2A3-EB3FBB1D9B3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DCDD-67A1-46FF-9990-AED9016F07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53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3F12487-6E5C-4DE8-99B2-9AD0B7F1266C}" type="slidenum">
              <a:rPr lang="ru-RU"/>
              <a:pPr eaLnBrk="1" hangingPunct="1"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10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11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12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13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14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15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16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17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18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19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</a:t>
            </a:fld>
            <a:endParaRPr lang="ru-RU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20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21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22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23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24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25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26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27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4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5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6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7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8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9</a:t>
            </a:fld>
            <a:endParaRPr 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enovo\Desktop\Attachments_padalko2911@mail.ru_2020-01-27_14-35-22\&#1091;&#1084;&#1085;&#1080;&#1082;&#1080;%20&#1080;%20&#1091;&#1084;&#1085;&#1080;&#1094;&#1099;\&#1091;&#1084;&#1085;&#1080;&#1082;&#1080;%20&#1080;%20&#1091;&#1084;&#1085;&#1080;&#1094;&#1099;\&#1074;&#1089;&#1090;&#1072;&#1074;&#1082;&#1072;%201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7.jpeg"/><Relationship Id="rId5" Type="http://schemas.openxmlformats.org/officeDocument/2006/relationships/image" Target="../media/image2.gif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slide" Target="slide2.xml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jpeg"/><Relationship Id="rId7" Type="http://schemas.microsoft.com/office/2007/relationships/hdphoto" Target="../media/hdphoto3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jpeg"/><Relationship Id="rId7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21.xml"/><Relationship Id="rId26" Type="http://schemas.openxmlformats.org/officeDocument/2006/relationships/slide" Target="slide24.xml"/><Relationship Id="rId3" Type="http://schemas.openxmlformats.org/officeDocument/2006/relationships/notesSlide" Target="../notesSlides/notesSlide2.xml"/><Relationship Id="rId21" Type="http://schemas.openxmlformats.org/officeDocument/2006/relationships/slide" Target="slide14.xml"/><Relationship Id="rId34" Type="http://schemas.openxmlformats.org/officeDocument/2006/relationships/image" Target="../media/image12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3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19.xml"/><Relationship Id="rId20" Type="http://schemas.openxmlformats.org/officeDocument/2006/relationships/slide" Target="slide13.xml"/><Relationship Id="rId29" Type="http://schemas.openxmlformats.org/officeDocument/2006/relationships/slide" Target="slide27.xml"/><Relationship Id="rId1" Type="http://schemas.openxmlformats.org/officeDocument/2006/relationships/audio" Target="file:///C:\Users\Lenovo\Desktop\Attachments_padalko2911@mail.ru_2020-01-27_14-35-22\&#1091;&#1084;&#1085;&#1080;&#1082;&#1080;%20&#1080;%20&#1091;&#1084;&#1085;&#1080;&#1094;&#1099;\&#1091;&#1084;&#1085;&#1080;&#1082;&#1080;%20&#1080;%20&#1091;&#1084;&#1085;&#1080;&#1094;&#1099;\&#1059;&#1084;&#1085;&#1080;&#1094;&#1099;%20&#1080;%20&#1091;&#1084;&#1085;&#1080;&#1082;&#1080;.mp3" TargetMode="Externa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17.xml"/><Relationship Id="rId32" Type="http://schemas.openxmlformats.org/officeDocument/2006/relationships/image" Target="../media/image4.gif"/><Relationship Id="rId5" Type="http://schemas.openxmlformats.org/officeDocument/2006/relationships/slide" Target="slide3.xml"/><Relationship Id="rId15" Type="http://schemas.openxmlformats.org/officeDocument/2006/relationships/slide" Target="slide18.xml"/><Relationship Id="rId23" Type="http://schemas.openxmlformats.org/officeDocument/2006/relationships/slide" Target="slide16.xml"/><Relationship Id="rId28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slide" Target="slide22.xml"/><Relationship Id="rId31" Type="http://schemas.microsoft.com/office/2007/relationships/hdphoto" Target="../media/hdphoto2.wdp"/><Relationship Id="rId4" Type="http://schemas.openxmlformats.org/officeDocument/2006/relationships/image" Target="../media/image9.jpe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15.xml"/><Relationship Id="rId27" Type="http://schemas.openxmlformats.org/officeDocument/2006/relationships/slide" Target="slide25.xml"/><Relationship Id="rId30" Type="http://schemas.openxmlformats.org/officeDocument/2006/relationships/image" Target="../media/image10.jpeg"/><Relationship Id="rId35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jpeg"/><Relationship Id="rId7" Type="http://schemas.microsoft.com/office/2007/relationships/hdphoto" Target="../media/hdphoto3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jpeg"/><Relationship Id="rId7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jpeg"/><Relationship Id="rId7" Type="http://schemas.microsoft.com/office/2007/relationships/hdphoto" Target="../media/hdphoto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23728" y="534642"/>
            <a:ext cx="4896544" cy="30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Интеллектуальная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7" name="AutoShape 19" descr="yH5BAEAAAAALAAAAAABAAEAAAIBRAA7"/>
          <p:cNvSpPr>
            <a:spLocks noChangeAspect="1" noChangeArrowheads="1"/>
          </p:cNvSpPr>
          <p:nvPr/>
        </p:nvSpPr>
        <p:spPr bwMode="auto">
          <a:xfrm>
            <a:off x="4405745" y="2636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9181" y="2317824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86" y="3458963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3941" y="4604779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745" y="203719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156" y="2971675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87655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436" y="282741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419" y="378502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622" y="1985673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106" y="2225824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62911" y="3366963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866" y="4512779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473" y="481857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670" y="470293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1" y="225729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0" y="32608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3" y="426955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205" y="250832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204" y="3511825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587" y="452057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05" y="124857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836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62" y="10125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579" y="4706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618" y="90377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84" y="104622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579" y="145104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543" y="105936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669" y="124857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6285513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41" y="938535"/>
            <a:ext cx="7540900" cy="2490465"/>
          </a:xfrm>
          <a:prstGeom prst="rect">
            <a:avLst/>
          </a:prstGeom>
        </p:spPr>
      </p:pic>
      <p:pic>
        <p:nvPicPr>
          <p:cNvPr id="55" name="Рисунок 54" descr="Рисунок19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8144" y="5589240"/>
            <a:ext cx="2621838" cy="576064"/>
          </a:xfrm>
          <a:prstGeom prst="rect">
            <a:avLst/>
          </a:prstGeom>
        </p:spPr>
      </p:pic>
      <p:pic>
        <p:nvPicPr>
          <p:cNvPr id="205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04790" y="2043872"/>
            <a:ext cx="2219338" cy="28252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вставка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971600" y="58772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8257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340768"/>
            <a:ext cx="76490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3500" b="1" dirty="0" smtClean="0"/>
              <a:t>Кому был воздвигнут памятник в честь 300-летия российского флота в центре Москвы, автором которого стал Зураб Церетели?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11560" y="548680"/>
            <a:ext cx="78488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ПАМЯТНИКИ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980728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509120"/>
            <a:ext cx="6305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000" b="1" dirty="0" smtClean="0"/>
              <a:t>Петр </a:t>
            </a:r>
            <a:r>
              <a:rPr lang="en-US" sz="4000" b="1" dirty="0" smtClean="0"/>
              <a:t>I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32443604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8" y="1196752"/>
            <a:ext cx="792599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3600" b="1" dirty="0" smtClean="0"/>
              <a:t>Как называют памятник, установленный в Санкт-Петербурге в 1782 году, благодаря одноименной поэме А.С. Пушкина?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7544" y="548680"/>
            <a:ext cx="82089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ПАМЯТНИКИ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90872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627783" y="4437112"/>
            <a:ext cx="6120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000" b="1" dirty="0" smtClean="0"/>
              <a:t>Медный всадник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87815647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628800"/>
            <a:ext cx="764900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/>
              <a:t>Громадный памятник этой вещице украшает центр Филадельфии в США. Любой человек, знакомый с бытовым процессом стирки, сразу же назовет этот предмет. Что это?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83568" y="548680"/>
            <a:ext cx="78488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ПАМЯТНИКИ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52320" y="1052736"/>
            <a:ext cx="11216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365104"/>
            <a:ext cx="6305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000" b="1" dirty="0" smtClean="0"/>
              <a:t>Бельевая прищепка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94117970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772815"/>
            <a:ext cx="764900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400" b="1" dirty="0" smtClean="0"/>
              <a:t>Какую линию можно найти в литературном произведении?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75656" y="406405"/>
            <a:ext cx="58356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002060"/>
                  </a:solidFill>
                </a:ln>
                <a:solidFill>
                  <a:srgbClr val="007635"/>
                </a:solidFill>
              </a:rPr>
              <a:t>Литература + математика</a:t>
            </a:r>
            <a:endParaRPr lang="ru-RU" sz="4000" b="1" dirty="0">
              <a:ln w="11430">
                <a:solidFill>
                  <a:srgbClr val="002060"/>
                </a:solidFill>
              </a:ln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987823" y="4152900"/>
            <a:ext cx="57606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000" b="1" dirty="0" smtClean="0"/>
              <a:t>Сюжетную линию </a:t>
            </a:r>
            <a:endParaRPr lang="ru-RU" sz="4000" b="1" i="1" dirty="0"/>
          </a:p>
        </p:txBody>
      </p:sp>
    </p:spTree>
    <p:extLst>
      <p:ext uri="{BB962C8B-B14F-4D97-AF65-F5344CB8AC3E}">
        <p14:creationId xmlns="" xmlns:p14="http://schemas.microsoft.com/office/powerpoint/2010/main" val="35413911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8" y="1772816"/>
            <a:ext cx="785398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3600" b="1" dirty="0" smtClean="0"/>
              <a:t>Какой прозаический жанр является средним арифметическим рассказа и романа?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59632" y="406405"/>
            <a:ext cx="60516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002060"/>
                  </a:solidFill>
                </a:ln>
                <a:solidFill>
                  <a:srgbClr val="007635"/>
                </a:solidFill>
              </a:rPr>
              <a:t>Литература + математика</a:t>
            </a:r>
            <a:endParaRPr lang="ru-RU" sz="4000" b="1" dirty="0">
              <a:ln w="11430">
                <a:solidFill>
                  <a:srgbClr val="002060"/>
                </a:solidFill>
              </a:ln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23927" y="4365104"/>
            <a:ext cx="48245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400" b="1" dirty="0" smtClean="0"/>
              <a:t>Повесть </a:t>
            </a: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220479948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700807"/>
            <a:ext cx="76490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3600" b="1" dirty="0" smtClean="0"/>
              <a:t>Какие книги написал профессор математики, логик Чарльз </a:t>
            </a:r>
            <a:r>
              <a:rPr lang="ru-RU" sz="3600" b="1" dirty="0" err="1" smtClean="0"/>
              <a:t>Лютвидж</a:t>
            </a:r>
            <a:r>
              <a:rPr lang="ru-RU" sz="3600" b="1" dirty="0" smtClean="0"/>
              <a:t> Доджсон, он же Льюис </a:t>
            </a:r>
            <a:r>
              <a:rPr lang="ru-RU" sz="3600" b="1" dirty="0" err="1" smtClean="0"/>
              <a:t>Кэррол</a:t>
            </a:r>
            <a:r>
              <a:rPr lang="ru-RU" sz="3600" b="1" dirty="0" smtClean="0"/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03648" y="406405"/>
            <a:ext cx="59076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002060"/>
                  </a:solidFill>
                </a:ln>
                <a:solidFill>
                  <a:srgbClr val="007635"/>
                </a:solidFill>
              </a:rPr>
              <a:t>Литература + математика</a:t>
            </a:r>
            <a:endParaRPr lang="ru-RU" sz="4000" b="1" dirty="0">
              <a:ln w="11430">
                <a:solidFill>
                  <a:srgbClr val="002060"/>
                </a:solidFill>
              </a:ln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635895" y="4653136"/>
            <a:ext cx="5112567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dirty="0" smtClean="0"/>
              <a:t>«Алиса в стране Чудес»,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2800" b="1" dirty="0" smtClean="0"/>
              <a:t>«Алиса в Зазеркалье»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7043332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8" y="1700808"/>
            <a:ext cx="799800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3200" b="1" dirty="0" smtClean="0"/>
              <a:t>Какому русскому поэту принадлежат эти математические строки: «Мы почитаем всех нулями, а единицами себя»?</a:t>
            </a:r>
            <a:endParaRPr lang="ru-RU" sz="3200" b="1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87624" y="406405"/>
            <a:ext cx="61236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002060"/>
                  </a:solidFill>
                </a:ln>
                <a:solidFill>
                  <a:srgbClr val="007635"/>
                </a:solidFill>
              </a:rPr>
              <a:t>Литература + математика</a:t>
            </a:r>
            <a:endParaRPr lang="ru-RU" sz="4000" b="1" dirty="0">
              <a:ln w="11430">
                <a:solidFill>
                  <a:srgbClr val="002060"/>
                </a:solidFill>
              </a:ln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43807" y="4293096"/>
            <a:ext cx="59046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400" b="1" dirty="0" smtClean="0"/>
              <a:t>А. С. Пушкину </a:t>
            </a: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384608021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47664" y="406405"/>
            <a:ext cx="5763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002060"/>
                  </a:solidFill>
                </a:ln>
                <a:solidFill>
                  <a:srgbClr val="007635"/>
                </a:solidFill>
              </a:rPr>
              <a:t>Литература + математика</a:t>
            </a:r>
            <a:endParaRPr lang="ru-RU" sz="4000" b="1" dirty="0">
              <a:ln w="11430">
                <a:solidFill>
                  <a:srgbClr val="002060"/>
                </a:solidFill>
              </a:ln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546692"/>
            <a:ext cx="11937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221088"/>
            <a:ext cx="6305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400" b="1" dirty="0" smtClean="0"/>
              <a:t>Любовь</a:t>
            </a:r>
            <a:endParaRPr lang="ru-RU" sz="4400" b="1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50459" y="1700808"/>
            <a:ext cx="76490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3600" b="1" dirty="0" smtClean="0"/>
              <a:t>По подсчётам учёных, герои произведений Шекспира произносят это слово 2259 раз. Что это за слово?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163873310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8" y="1268760"/>
            <a:ext cx="77819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000" b="1" dirty="0" smtClean="0">
                <a:latin typeface="+mj-lt"/>
                <a:cs typeface="Times New Roman" pitchFamily="18" charset="0"/>
              </a:rPr>
              <a:t>Какие</a:t>
            </a:r>
            <a:r>
              <a:rPr lang="ru-RU" sz="4000" b="1" dirty="0" smtClean="0">
                <a:latin typeface="+mj-lt"/>
              </a:rPr>
              <a:t> три карты, обладали магическим действием в «Пиковой даме» </a:t>
            </a:r>
            <a:r>
              <a:rPr lang="ru-RU" sz="4000" b="1" dirty="0" smtClean="0">
                <a:latin typeface="+mj-lt"/>
                <a:cs typeface="Times New Roman" pitchFamily="18" charset="0"/>
              </a:rPr>
              <a:t>?</a:t>
            </a:r>
            <a:endParaRPr lang="ru-RU" sz="4000" b="1" dirty="0">
              <a:latin typeface="+mj-lt"/>
              <a:cs typeface="Times New Roman" pitchFamily="18" charset="0"/>
            </a:endParaRPr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ЛИТЕРАТУРА</a:t>
            </a:r>
            <a:endParaRPr lang="ru-RU" sz="3600" b="1" dirty="0">
              <a:ln w="11430">
                <a:solidFill>
                  <a:srgbClr val="C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83767" y="3933056"/>
            <a:ext cx="62646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000" b="1" dirty="0" smtClean="0"/>
              <a:t>Тройка, семерка, туз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3734695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8" y="1340768"/>
            <a:ext cx="7853989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3400" b="1" dirty="0" smtClean="0"/>
              <a:t>Герой романа — юноша, который сохраняет свою молодость, тогда как его портрет стареет. Как называется это произведение?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ЛИТЕРАТУРА</a:t>
            </a:r>
            <a:endParaRPr lang="ru-RU" sz="3600" b="1" dirty="0">
              <a:ln w="11430">
                <a:solidFill>
                  <a:srgbClr val="C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987823" y="4152900"/>
            <a:ext cx="5760639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3600" b="1" dirty="0" smtClean="0"/>
              <a:t>Портрет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3600" b="1" dirty="0" smtClean="0"/>
              <a:t>Дориана Грея </a:t>
            </a:r>
            <a:r>
              <a:rPr lang="ru-RU" sz="3600" dirty="0" smtClean="0"/>
              <a:t> </a:t>
            </a:r>
            <a:endParaRPr lang="ru-RU" sz="3600" i="1" dirty="0"/>
          </a:p>
        </p:txBody>
      </p:sp>
    </p:spTree>
    <p:extLst>
      <p:ext uri="{BB962C8B-B14F-4D97-AF65-F5344CB8AC3E}">
        <p14:creationId xmlns="" xmlns:p14="http://schemas.microsoft.com/office/powerpoint/2010/main" val="198669880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069657" y="1844253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04695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41320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877945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812982" y="1844253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69657" y="270892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04695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941320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877945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812982" y="270892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69977" y="443711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005015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41640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878265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813302" y="443711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061719" y="357301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005015" y="35771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941640" y="35771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949702" y="357716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813302" y="357716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0" name="AutoShape 6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069657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004695" y="530120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012757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4" name="AutoShape 7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949382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5" name="AutoShape 7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812982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611560" y="1844253"/>
            <a:ext cx="2880320" cy="719138"/>
          </a:xfrm>
          <a:prstGeom prst="bevel">
            <a:avLst>
              <a:gd name="adj" fmla="val 7727"/>
            </a:avLst>
          </a:prstGeom>
          <a:gradFill rotWithShape="1">
            <a:gsLst>
              <a:gs pos="600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000" b="1" cap="all" dirty="0" smtClean="0"/>
              <a:t>Старая, добрая</a:t>
            </a:r>
          </a:p>
          <a:p>
            <a:pPr algn="ctr"/>
            <a:r>
              <a:rPr lang="ru-RU" sz="2000" b="1" cap="all" dirty="0" smtClean="0"/>
              <a:t>Англия</a:t>
            </a: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611560" y="5301208"/>
            <a:ext cx="2880000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b="1" cap="all" dirty="0" smtClean="0"/>
              <a:t>Заимствовано из </a:t>
            </a:r>
          </a:p>
          <a:p>
            <a:pPr algn="ctr"/>
            <a:r>
              <a:rPr lang="ru-RU" b="1" cap="all" dirty="0" smtClean="0"/>
              <a:t>английского</a:t>
            </a: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611880" y="3577164"/>
            <a:ext cx="2880000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Дела </a:t>
            </a:r>
          </a:p>
          <a:p>
            <a:pPr algn="ctr"/>
            <a:r>
              <a:rPr lang="ru-RU" sz="2400" b="1" cap="all" dirty="0" smtClean="0"/>
              <a:t>сердечные</a:t>
            </a:r>
            <a:endParaRPr lang="ru-RU" sz="2400" b="1" cap="all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611560" y="2708920"/>
            <a:ext cx="28800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800" b="1" cap="all" dirty="0" smtClean="0"/>
              <a:t>Памятники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611880" y="4438699"/>
            <a:ext cx="28800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800" b="1" cap="all" dirty="0" smtClean="0"/>
              <a:t>литература</a:t>
            </a:r>
            <a:endParaRPr lang="ru-RU" sz="2800" b="1" cap="all" dirty="0"/>
          </a:p>
        </p:txBody>
      </p:sp>
      <p:sp>
        <p:nvSpPr>
          <p:cNvPr id="7" name="AutoShape 47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9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1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53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5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3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1" y="561778"/>
            <a:ext cx="1064430" cy="13550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3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4083" y="107823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3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419" y="107823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699" y="526721"/>
            <a:ext cx="5617440" cy="716484"/>
          </a:xfrm>
          <a:prstGeom prst="rect">
            <a:avLst/>
          </a:prstGeom>
        </p:spPr>
      </p:pic>
      <p:pic>
        <p:nvPicPr>
          <p:cNvPr id="43" name="Рисунок 42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4" cstate="screen"/>
          <a:srcRect/>
          <a:stretch>
            <a:fillRect/>
          </a:stretch>
        </p:blipFill>
        <p:spPr>
          <a:xfrm>
            <a:off x="7380312" y="6245055"/>
            <a:ext cx="1152128" cy="300800"/>
          </a:xfrm>
          <a:prstGeom prst="rect">
            <a:avLst/>
          </a:prstGeom>
        </p:spPr>
      </p:pic>
      <p:pic>
        <p:nvPicPr>
          <p:cNvPr id="44" name="Умницы и умн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5" cstate="print"/>
          <a:stretch>
            <a:fillRect/>
          </a:stretch>
        </p:blipFill>
        <p:spPr>
          <a:xfrm>
            <a:off x="323528" y="61653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94302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0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6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2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8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4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0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6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2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8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4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0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6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2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8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4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0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6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2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8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4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0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6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  <p:audio>
              <p:cMediaNode numSld="2">
                <p:cTn id="1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268760"/>
            <a:ext cx="76490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000" b="1" dirty="0" smtClean="0"/>
              <a:t>В пьесе Шекспира «Ромео и Джульетта» Ромео носит фамилию </a:t>
            </a:r>
            <a:r>
              <a:rPr lang="ru-RU" sz="4000" b="1" dirty="0" err="1" smtClean="0"/>
              <a:t>Монтекки</a:t>
            </a:r>
            <a:r>
              <a:rPr lang="ru-RU" sz="4000" b="1" dirty="0" smtClean="0"/>
              <a:t>. Как фамилия Джульетты? </a:t>
            </a:r>
            <a:endParaRPr lang="ru-RU" sz="4000" b="1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ЛИТЕРАТУРА</a:t>
            </a:r>
            <a:endParaRPr lang="ru-RU" sz="3600" b="1" dirty="0">
              <a:ln w="11430">
                <a:solidFill>
                  <a:srgbClr val="C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47863" y="4293096"/>
            <a:ext cx="54005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400" b="1" dirty="0" err="1" smtClean="0"/>
              <a:t>Капулетти</a:t>
            </a:r>
            <a:r>
              <a:rPr lang="ru-RU" sz="4400" b="1" dirty="0" smtClean="0"/>
              <a:t> </a:t>
            </a:r>
            <a:endParaRPr lang="ru-RU" sz="4400" i="1" dirty="0"/>
          </a:p>
        </p:txBody>
      </p:sp>
    </p:spTree>
    <p:extLst>
      <p:ext uri="{BB962C8B-B14F-4D97-AF65-F5344CB8AC3E}">
        <p14:creationId xmlns="" xmlns:p14="http://schemas.microsoft.com/office/powerpoint/2010/main" val="408153513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340768"/>
            <a:ext cx="764900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Какой английский писатель родился в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Стратфорде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на Эйвоне? </a:t>
            </a:r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ЛИТЕРАТУРА</a:t>
            </a:r>
            <a:endParaRPr lang="ru-RU" sz="3600" b="1" dirty="0">
              <a:ln w="11430">
                <a:solidFill>
                  <a:srgbClr val="C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47863" y="4005064"/>
            <a:ext cx="54005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000" b="1" dirty="0" smtClean="0"/>
              <a:t>Уильям Шекспир</a:t>
            </a:r>
          </a:p>
        </p:txBody>
      </p:sp>
    </p:spTree>
    <p:extLst>
      <p:ext uri="{BB962C8B-B14F-4D97-AF65-F5344CB8AC3E}">
        <p14:creationId xmlns="" xmlns:p14="http://schemas.microsoft.com/office/powerpoint/2010/main" val="4734272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196752"/>
            <a:ext cx="76490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b="1" dirty="0" smtClean="0">
                <a:latin typeface="+mj-lt"/>
              </a:rPr>
              <a:t>Русский поэт Александр Александрович Блок писал:</a:t>
            </a:r>
          </a:p>
          <a:p>
            <a:r>
              <a:rPr lang="ru-RU" sz="2800" b="1" dirty="0" smtClean="0">
                <a:latin typeface="+mj-lt"/>
              </a:rPr>
              <a:t>«В кабаках, в переулках, в извивах,</a:t>
            </a:r>
          </a:p>
          <a:p>
            <a:r>
              <a:rPr lang="ru-RU" sz="2800" b="1" dirty="0" smtClean="0">
                <a:latin typeface="+mj-lt"/>
              </a:rPr>
              <a:t>В электрическом сне наяву...»</a:t>
            </a:r>
          </a:p>
          <a:p>
            <a:r>
              <a:rPr lang="ru-RU" sz="2800" b="1" dirty="0" smtClean="0">
                <a:latin typeface="+mj-lt"/>
              </a:rPr>
              <a:t>Что Блок подразумевал под «электрическим сном наяву»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?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ЛИТЕРАТУРА</a:t>
            </a:r>
            <a:endParaRPr lang="ru-RU" sz="3600" b="1" dirty="0">
              <a:ln w="11430">
                <a:solidFill>
                  <a:srgbClr val="C0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546692"/>
            <a:ext cx="12657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49080"/>
            <a:ext cx="6305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400" b="1" dirty="0" smtClean="0"/>
              <a:t>Кинематограф </a:t>
            </a:r>
            <a:endParaRPr lang="ru-RU" sz="4400" b="1" i="1" dirty="0"/>
          </a:p>
        </p:txBody>
      </p:sp>
    </p:spTree>
    <p:extLst>
      <p:ext uri="{BB962C8B-B14F-4D97-AF65-F5344CB8AC3E}">
        <p14:creationId xmlns="" xmlns:p14="http://schemas.microsoft.com/office/powerpoint/2010/main" val="282026300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Вид варенья, где фрукты или ягоды давят, чтобы добиться желеобразной консистенции … </a:t>
            </a:r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15616" y="548680"/>
            <a:ext cx="66967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ЗАИМСТВОВАНО ИЗ АНГЛИЙСКОГО</a:t>
            </a:r>
            <a:endParaRPr lang="ru-RU" sz="2800" b="1" dirty="0">
              <a:ln w="11430"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39953" y="4005064"/>
            <a:ext cx="4608510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000" b="1" dirty="0" smtClean="0"/>
              <a:t>Джем</a:t>
            </a:r>
            <a:r>
              <a:rPr lang="ru-RU" sz="5400" b="1" dirty="0" smtClean="0"/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3200" b="1" dirty="0" smtClean="0"/>
              <a:t>(</a:t>
            </a:r>
            <a:r>
              <a:rPr lang="en-US" sz="3200" b="1" dirty="0" smtClean="0"/>
              <a:t>to jam – </a:t>
            </a:r>
            <a:r>
              <a:rPr lang="ru-RU" sz="3200" b="1" dirty="0" smtClean="0"/>
              <a:t>давить) 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2368102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844824"/>
            <a:ext cx="76490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Маленькая дамская сумочка, которую носят в руках 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03648" y="620688"/>
            <a:ext cx="63367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ЗАИМСТВОВАНО ИЗ АНГЛИЙСКОГО</a:t>
            </a:r>
            <a:endParaRPr lang="ru-RU" sz="2800" b="1" dirty="0">
              <a:ln w="11430"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07903" y="4152900"/>
            <a:ext cx="5040559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000" b="1" dirty="0" err="1" smtClean="0"/>
              <a:t>Клатч</a:t>
            </a:r>
            <a:r>
              <a:rPr lang="ru-RU" sz="4400" b="1" dirty="0" smtClean="0"/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2400" b="1" dirty="0" smtClean="0"/>
              <a:t>(</a:t>
            </a:r>
            <a:r>
              <a:rPr lang="en-US" sz="2400" b="1" dirty="0" smtClean="0"/>
              <a:t>to clutch – </a:t>
            </a:r>
            <a:r>
              <a:rPr lang="ru-RU" sz="2400" b="1" dirty="0" smtClean="0"/>
              <a:t>схватить, сжать)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11835878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844823"/>
            <a:ext cx="764900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Вид верхней одежды, толстовка с капюшоном …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59632" y="620688"/>
            <a:ext cx="64087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ЗАИМСТВОВАНО ИЗ АНГЛИЙСКОГО</a:t>
            </a:r>
            <a:endParaRPr lang="ru-RU" sz="2800" b="1" dirty="0">
              <a:ln w="11430"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91879" y="4152900"/>
            <a:ext cx="5256583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000" b="1" dirty="0" smtClean="0"/>
              <a:t>Худи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2800" b="1" dirty="0" smtClean="0"/>
              <a:t>(</a:t>
            </a:r>
            <a:r>
              <a:rPr lang="en-US" sz="2800" b="1" dirty="0" smtClean="0"/>
              <a:t>a hood – </a:t>
            </a:r>
            <a:r>
              <a:rPr lang="ru-RU" sz="2800" b="1" dirty="0" smtClean="0"/>
              <a:t>капюшон)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8674545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844824"/>
            <a:ext cx="764900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Физические упражнения для достижения хорошей внешней формы …</a:t>
            </a:r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87624" y="620688"/>
            <a:ext cx="64807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ЗАИМСТВОВАНО ИЗ АНГЛИЙСКОГО</a:t>
            </a:r>
            <a:endParaRPr lang="ru-RU" sz="2800" b="1" dirty="0">
              <a:ln w="11430"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63887" y="4365104"/>
            <a:ext cx="518457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000" b="1" dirty="0" smtClean="0"/>
              <a:t>Фитнес</a:t>
            </a:r>
            <a:r>
              <a:rPr lang="ru-RU" sz="4400" b="1" dirty="0" smtClean="0"/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 smtClean="0"/>
              <a:t>(fitness – </a:t>
            </a:r>
            <a:r>
              <a:rPr lang="ru-RU" sz="2800" b="1" dirty="0" smtClean="0"/>
              <a:t>выносливость, физическая форма)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34021188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8" y="1844824"/>
            <a:ext cx="78539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Вид сухого хрустящего печенья, которое легко ломается …</a:t>
            </a:r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43608" y="548680"/>
            <a:ext cx="63367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ЗАИМСТВОВАНО ИЗ АНГЛИЙСКОГО</a:t>
            </a:r>
            <a:endParaRPr lang="ru-RU" sz="2800" b="1" dirty="0">
              <a:ln w="11430"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0312" y="546692"/>
            <a:ext cx="11937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35895" y="4221088"/>
            <a:ext cx="5112567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000" b="1" dirty="0" smtClean="0"/>
              <a:t>Крекер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2800" b="1" dirty="0" smtClean="0"/>
              <a:t>(</a:t>
            </a:r>
            <a:r>
              <a:rPr lang="en-US" sz="2800" b="1" dirty="0" smtClean="0"/>
              <a:t>to crack – </a:t>
            </a:r>
            <a:r>
              <a:rPr lang="ru-RU" sz="2800" b="1" dirty="0" smtClean="0"/>
              <a:t>ломать)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04633197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000" b="1" dirty="0" smtClean="0"/>
              <a:t>Как римляне назвали Великобританию, впервые увидев её?</a:t>
            </a: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06405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264B96"/>
                </a:solidFill>
              </a:rPr>
              <a:t>Старая, добрая Англия</a:t>
            </a:r>
            <a:endParaRPr lang="ru-RU" sz="4000" b="1" dirty="0">
              <a:ln w="11430">
                <a:solidFill>
                  <a:srgbClr val="FF0000"/>
                </a:solidFill>
              </a:ln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75855" y="4437112"/>
            <a:ext cx="5472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3600" b="1" dirty="0" smtClean="0"/>
              <a:t>Туманный Альбион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002052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Какое животное изображено на гербе Уэльса?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06405"/>
            <a:ext cx="7200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264B96"/>
                </a:solidFill>
              </a:rPr>
              <a:t>Старая, добрая Англия</a:t>
            </a:r>
            <a:endParaRPr lang="ru-RU" sz="4000" b="1" dirty="0">
              <a:ln w="11430">
                <a:solidFill>
                  <a:srgbClr val="FF0000"/>
                </a:solidFill>
              </a:ln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91879" y="4149080"/>
            <a:ext cx="52565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400" b="1" dirty="0" smtClean="0"/>
              <a:t>Дракон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32879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8" y="1511627"/>
            <a:ext cx="785398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Чай – традиционный английский напиток. А с чем обычно пьют чай англичане?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06405"/>
            <a:ext cx="72728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264B96"/>
                </a:solidFill>
              </a:rPr>
              <a:t>Старая, добрая Англия</a:t>
            </a:r>
            <a:endParaRPr lang="ru-RU" sz="4000" b="1" dirty="0">
              <a:ln w="11430">
                <a:solidFill>
                  <a:srgbClr val="FF0000"/>
                </a:solidFill>
              </a:ln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03847" y="4152900"/>
            <a:ext cx="55446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400" b="1" dirty="0" smtClean="0"/>
              <a:t>С молоком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9320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000" b="1" dirty="0" smtClean="0"/>
              <a:t>Что представляет собой национальный музыкальный инструмент Шотландии?</a:t>
            </a: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06405"/>
            <a:ext cx="73448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264B96"/>
                </a:solidFill>
              </a:rPr>
              <a:t>Старая, добрая Англия</a:t>
            </a:r>
            <a:endParaRPr lang="ru-RU" sz="4000" b="1" dirty="0">
              <a:ln w="11430">
                <a:solidFill>
                  <a:srgbClr val="FF0000"/>
                </a:solidFill>
              </a:ln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707903" y="4365104"/>
            <a:ext cx="50405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400" b="1" dirty="0" smtClean="0"/>
              <a:t>Волынка 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390882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Чем  наполнен мешок, на котором сидит лорд-канцлер в палате лордов Британского парламента?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06405"/>
            <a:ext cx="72728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264B96"/>
                </a:solidFill>
              </a:rPr>
              <a:t>Старая, добрая Англия</a:t>
            </a:r>
            <a:endParaRPr lang="ru-RU" sz="4000" b="1" dirty="0">
              <a:ln w="11430">
                <a:solidFill>
                  <a:srgbClr val="FF0000"/>
                </a:solidFill>
              </a:ln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43257" y="4077072"/>
            <a:ext cx="6305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3600" b="1" dirty="0" smtClean="0"/>
              <a:t>Шерстью овец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80312" y="836712"/>
            <a:ext cx="13681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09718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8" y="1628800"/>
            <a:ext cx="792599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3400" b="1" dirty="0" smtClean="0"/>
              <a:t>Кто из русских ученых настоял на установке памятника собаке в 1935 году в саду Института экспериментальной медицины?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7544" y="548680"/>
            <a:ext cx="81369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ПАМЯТНИКИ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980728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293096"/>
            <a:ext cx="6305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3600" b="1" dirty="0" smtClean="0"/>
              <a:t>Иван Петрович Павлов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94131572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611560" y="1412776"/>
            <a:ext cx="792087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/>
              <a:t>25 января 2000 года в Санкт-Петербурге установлен памятник «Хорошему коту» в благодарность за помощь после блокады Ленинграда. Какую помощь оказали кошки блокадникам?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83568" y="548680"/>
            <a:ext cx="75608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ПАМЯТНИКИ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980728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365104"/>
            <a:ext cx="63052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3200" b="1" dirty="0" smtClean="0"/>
              <a:t>Уничтожали разносчиков инфекции крыс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68979188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E36C0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614</Words>
  <Application>Microsoft Office PowerPoint</Application>
  <PresentationFormat>Экран (4:3)</PresentationFormat>
  <Paragraphs>171</Paragraphs>
  <Slides>27</Slides>
  <Notes>27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умники и умницы</dc:title>
  <dc:creator>АнгелА</dc:creator>
  <cp:lastModifiedBy>Lenovo</cp:lastModifiedBy>
  <cp:revision>170</cp:revision>
  <dcterms:created xsi:type="dcterms:W3CDTF">2015-05-04T12:07:23Z</dcterms:created>
  <dcterms:modified xsi:type="dcterms:W3CDTF">2020-02-09T17:53:40Z</dcterms:modified>
</cp:coreProperties>
</file>