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  <p:sldId id="300" r:id="rId3"/>
    <p:sldId id="301" r:id="rId4"/>
    <p:sldId id="280" r:id="rId5"/>
    <p:sldId id="281" r:id="rId6"/>
    <p:sldId id="304" r:id="rId7"/>
    <p:sldId id="282" r:id="rId8"/>
    <p:sldId id="283" r:id="rId9"/>
    <p:sldId id="291" r:id="rId10"/>
    <p:sldId id="284" r:id="rId11"/>
    <p:sldId id="307" r:id="rId12"/>
    <p:sldId id="308" r:id="rId13"/>
    <p:sldId id="309" r:id="rId14"/>
    <p:sldId id="310" r:id="rId15"/>
    <p:sldId id="289" r:id="rId16"/>
    <p:sldId id="292" r:id="rId17"/>
    <p:sldId id="293" r:id="rId18"/>
    <p:sldId id="298" r:id="rId19"/>
    <p:sldId id="258" r:id="rId20"/>
    <p:sldId id="274" r:id="rId21"/>
    <p:sldId id="259" r:id="rId22"/>
    <p:sldId id="260" r:id="rId23"/>
    <p:sldId id="296" r:id="rId24"/>
    <p:sldId id="261" r:id="rId25"/>
    <p:sldId id="262" r:id="rId26"/>
    <p:sldId id="263" r:id="rId27"/>
    <p:sldId id="265" r:id="rId28"/>
    <p:sldId id="273" r:id="rId29"/>
    <p:sldId id="299" r:id="rId30"/>
    <p:sldId id="266" r:id="rId31"/>
    <p:sldId id="285" r:id="rId32"/>
    <p:sldId id="267" r:id="rId33"/>
    <p:sldId id="268" r:id="rId34"/>
    <p:sldId id="269" r:id="rId35"/>
    <p:sldId id="294" r:id="rId36"/>
    <p:sldId id="295" r:id="rId37"/>
    <p:sldId id="270" r:id="rId38"/>
    <p:sldId id="271" r:id="rId39"/>
    <p:sldId id="305" r:id="rId40"/>
    <p:sldId id="272" r:id="rId41"/>
    <p:sldId id="276" r:id="rId42"/>
    <p:sldId id="277" r:id="rId43"/>
    <p:sldId id="275" r:id="rId44"/>
    <p:sldId id="278" r:id="rId45"/>
    <p:sldId id="290" r:id="rId46"/>
    <p:sldId id="279" r:id="rId47"/>
    <p:sldId id="302" r:id="rId48"/>
    <p:sldId id="306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23" autoAdjust="0"/>
    <p:restoredTop sz="94660"/>
  </p:normalViewPr>
  <p:slideViewPr>
    <p:cSldViewPr>
      <p:cViewPr>
        <p:scale>
          <a:sx n="54" d="100"/>
          <a:sy n="54" d="100"/>
        </p:scale>
        <p:origin x="-3252" y="-13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3710-62C2-47C4-BE47-84A81548F252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C222E5-3B27-4238-B62F-5187103CFA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3710-62C2-47C4-BE47-84A81548F252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222E5-3B27-4238-B62F-5187103CFA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3710-62C2-47C4-BE47-84A81548F252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222E5-3B27-4238-B62F-5187103CFA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0F63710-62C2-47C4-BE47-84A81548F252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DC222E5-3B27-4238-B62F-5187103CFA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3710-62C2-47C4-BE47-84A81548F252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222E5-3B27-4238-B62F-5187103CFA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3710-62C2-47C4-BE47-84A81548F252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222E5-3B27-4238-B62F-5187103CFA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222E5-3B27-4238-B62F-5187103CFA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3710-62C2-47C4-BE47-84A81548F252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3710-62C2-47C4-BE47-84A81548F252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222E5-3B27-4238-B62F-5187103CFA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3710-62C2-47C4-BE47-84A81548F252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222E5-3B27-4238-B62F-5187103CFA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0F63710-62C2-47C4-BE47-84A81548F252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C222E5-3B27-4238-B62F-5187103CFA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3710-62C2-47C4-BE47-84A81548F252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C222E5-3B27-4238-B62F-5187103CFA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0F63710-62C2-47C4-BE47-84A81548F252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DC222E5-3B27-4238-B62F-5187103CFA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microsoft.com/office/2007/relationships/hdphoto" Target="../media/hdphoto34.wdp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35488" y="1916832"/>
            <a:ext cx="4608512" cy="244827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Осокин  </a:t>
            </a:r>
            <a:r>
              <a:rPr lang="ru-RU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Павел</a:t>
            </a:r>
            <a:b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Иванович </a:t>
            </a:r>
            <a:b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(1887-1955)</a:t>
            </a:r>
            <a:endParaRPr lang="ru-RU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C:\Documents and Settings\User\Рабочий стол\ОСОКИН\DSC_03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95536" y="1497211"/>
            <a:ext cx="3960440" cy="50281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455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57200" y="205028"/>
            <a:ext cx="8229600" cy="847708"/>
          </a:xfrm>
        </p:spPr>
        <p:txBody>
          <a:bodyPr/>
          <a:lstStyle/>
          <a:p>
            <a:pPr algn="ctr"/>
            <a:r>
              <a:rPr lang="ru-RU" dirty="0" smtClean="0"/>
              <a:t>       </a:t>
            </a:r>
            <a:r>
              <a:rPr lang="ru-RU" dirty="0" smtClean="0">
                <a:solidFill>
                  <a:schemeClr val="bg1"/>
                </a:solidFill>
              </a:rPr>
              <a:t>Прощай, Петербург!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Documents and Settings\User\Рабочий стол\ОСОКИН\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2524" y="1268760"/>
            <a:ext cx="8143932" cy="5101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4"/>
          <p:cNvSpPr txBox="1">
            <a:spLocks/>
          </p:cNvSpPr>
          <p:nvPr/>
        </p:nvSpPr>
        <p:spPr>
          <a:xfrm>
            <a:off x="639490" y="1565342"/>
            <a:ext cx="3500462" cy="107157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Красноуфимск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ул. Соболевская (Советская)</a:t>
            </a:r>
          </a:p>
        </p:txBody>
      </p:sp>
      <p:pic>
        <p:nvPicPr>
          <p:cNvPr id="7" name="Picture 6" descr="http://dg56.mycdn.me/image?t=3&amp;bid=802575172562&amp;id=802575172562&amp;plc=WEB&amp;tkn=*Ieqa0CGUUYEJtat26MXyke_QJO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461392" y="2852936"/>
            <a:ext cx="4038600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5"/>
          <p:cNvSpPr>
            <a:spLocks noGrp="1"/>
          </p:cNvSpPr>
          <p:nvPr>
            <p:ph type="title"/>
          </p:nvPr>
        </p:nvSpPr>
        <p:spPr>
          <a:xfrm>
            <a:off x="518864" y="350382"/>
            <a:ext cx="8229600" cy="63034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Перед  нами Красноуфимск  начала  20 века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9" name="Текст 6"/>
          <p:cNvSpPr txBox="1">
            <a:spLocks/>
          </p:cNvSpPr>
          <p:nvPr/>
        </p:nvSpPr>
        <p:spPr>
          <a:xfrm>
            <a:off x="4708276" y="1399592"/>
            <a:ext cx="4040188" cy="1172151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mtClean="0">
                <a:solidFill>
                  <a:schemeClr val="bg1"/>
                </a:solidFill>
              </a:rPr>
              <a:t>Винный  завод  Поклевского-Козелл</a:t>
            </a:r>
          </a:p>
          <a:p>
            <a:pPr marL="0" indent="0">
              <a:buNone/>
            </a:pPr>
            <a:r>
              <a:rPr lang="ru-RU" smtClean="0">
                <a:solidFill>
                  <a:schemeClr val="bg1"/>
                </a:solidFill>
              </a:rPr>
              <a:t>ул. Мизерова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Picture 2" descr="C:\Documents and Settings\User\Рабочий стол\ОСОКИН\22004686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9788" y="2900034"/>
            <a:ext cx="4038600" cy="36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264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5"/>
          <p:cNvSpPr txBox="1">
            <a:spLocks/>
          </p:cNvSpPr>
          <p:nvPr/>
        </p:nvSpPr>
        <p:spPr>
          <a:xfrm>
            <a:off x="457200" y="1566585"/>
            <a:ext cx="4040188" cy="78581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Строительство туннеля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2" name="Picture 3" descr="C:\Documents and Settings\User\Рабочий стол\ОСОКИН\796_g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457200" y="2709592"/>
            <a:ext cx="4038600" cy="3599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Documents and Settings\User\Рабочий стол\ОСОКИН\29785.1400x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4649788" y="2709592"/>
            <a:ext cx="4038600" cy="3571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4"/>
          <p:cNvSpPr txBox="1">
            <a:spLocks/>
          </p:cNvSpPr>
          <p:nvPr/>
        </p:nvSpPr>
        <p:spPr>
          <a:xfrm>
            <a:off x="395536" y="-27384"/>
            <a:ext cx="8229600" cy="114298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</a:rPr>
              <a:t>Здравствуй, уральская глубинка!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Текст 6"/>
          <p:cNvSpPr txBox="1">
            <a:spLocks/>
          </p:cNvSpPr>
          <p:nvPr/>
        </p:nvSpPr>
        <p:spPr>
          <a:xfrm>
            <a:off x="4716016" y="1633361"/>
            <a:ext cx="3900364" cy="571503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Здание  городской  управы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4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7"/>
          <p:cNvSpPr txBox="1">
            <a:spLocks/>
          </p:cNvSpPr>
          <p:nvPr/>
        </p:nvSpPr>
        <p:spPr>
          <a:xfrm>
            <a:off x="323528" y="1635568"/>
            <a:ext cx="4040188" cy="76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Торговая  площадь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Picture 2" descr="C:\Documents and Settings\User\Рабочий стол\ОСОКИН\968050407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4516116" y="2879157"/>
            <a:ext cx="4357637" cy="3286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6"/>
          <p:cNvSpPr>
            <a:spLocks noGrp="1"/>
          </p:cNvSpPr>
          <p:nvPr>
            <p:ph type="title"/>
          </p:nvPr>
        </p:nvSpPr>
        <p:spPr>
          <a:xfrm>
            <a:off x="323528" y="-27384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Город купеческий, торговый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Текст 8"/>
          <p:cNvSpPr txBox="1">
            <a:spLocks/>
          </p:cNvSpPr>
          <p:nvPr/>
        </p:nvSpPr>
        <p:spPr>
          <a:xfrm>
            <a:off x="4514528" y="1635568"/>
            <a:ext cx="4040188" cy="76200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mtClean="0">
                <a:solidFill>
                  <a:schemeClr val="bg1"/>
                </a:solidFill>
              </a:rPr>
              <a:t>Торговые ряды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6" name="Picture 3" descr="C:\Documents and Settings\User\Рабочий стол\ОСОКИН\img_3517_1.jpe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300"/>
                    </a14:imgEffect>
                    <a14:imgEffect>
                      <a14:saturation sat="13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528" y="2898538"/>
            <a:ext cx="4038600" cy="3214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867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/>
          <p:cNvSpPr txBox="1">
            <a:spLocks/>
          </p:cNvSpPr>
          <p:nvPr/>
        </p:nvSpPr>
        <p:spPr>
          <a:xfrm>
            <a:off x="529208" y="1903648"/>
            <a:ext cx="4040188" cy="76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Собор  </a:t>
            </a:r>
            <a:r>
              <a:rPr lang="ru-RU" dirty="0" err="1" smtClean="0">
                <a:solidFill>
                  <a:schemeClr val="bg1"/>
                </a:solidFill>
              </a:rPr>
              <a:t>Ал.Невского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Picture 2" descr="C:\Documents and Settings\User\Рабочий стол\ОСОКИН\shNnjlIx6pk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323528" y="3068960"/>
            <a:ext cx="4244280" cy="317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C:\Documents and Settings\User\Рабочий стол\ОСОКИН\post-1-126367452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4721796" y="3096777"/>
            <a:ext cx="4038600" cy="3131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4"/>
          <p:cNvSpPr>
            <a:spLocks noGrp="1"/>
          </p:cNvSpPr>
          <p:nvPr>
            <p:ph type="title"/>
          </p:nvPr>
        </p:nvSpPr>
        <p:spPr>
          <a:xfrm>
            <a:off x="601216" y="260648"/>
            <a:ext cx="7715200" cy="92697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Провинциальный  городок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Текст 15"/>
          <p:cNvSpPr txBox="1">
            <a:spLocks/>
          </p:cNvSpPr>
          <p:nvPr/>
        </p:nvSpPr>
        <p:spPr>
          <a:xfrm>
            <a:off x="4720208" y="1903648"/>
            <a:ext cx="4040188" cy="76200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mtClean="0">
                <a:solidFill>
                  <a:schemeClr val="bg1"/>
                </a:solidFill>
              </a:rPr>
              <a:t>Судоходная  река Уфа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4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2"/>
          </p:nvPr>
        </p:nvSpPr>
        <p:spPr>
          <a:xfrm>
            <a:off x="4932040" y="1214422"/>
            <a:ext cx="3816424" cy="411957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Гордость  города                    </a:t>
            </a:r>
            <a:r>
              <a:rPr lang="ru-RU" sz="3200" b="1" dirty="0" smtClean="0">
                <a:solidFill>
                  <a:schemeClr val="bg1"/>
                </a:solidFill>
              </a:rPr>
              <a:t>Свято-Троицкий  собор, </a:t>
            </a:r>
            <a:r>
              <a:rPr lang="ru-RU" sz="3200" dirty="0" smtClean="0">
                <a:solidFill>
                  <a:schemeClr val="bg1"/>
                </a:solidFill>
              </a:rPr>
              <a:t>построенный в 1804 году.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C:\Documents and Settings\User\Рабочий стол\ОСОКИН\z_Untitled-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4214842" cy="6282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2910" y="44624"/>
            <a:ext cx="8120090" cy="10668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И, наконец, ворота  города  -  вокзал!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Documents and Settings\User\Рабочий стол\getimage (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71538" y="1412776"/>
            <a:ext cx="7072362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67544" y="285728"/>
            <a:ext cx="4390208" cy="64556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В 1911 году Осокин начал  работать в Красноуфимске в качестве  преподавателя    музыки  и пения.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В числе  первых  вступил в Красноуфимский  педагогический  союз, разработал  Устав  учительского  суда  чести, председателем  которого и   был  избран.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Организовал в  городе музыкальный  кружок  и хор из  учащихся промышленного  училища.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После революции 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-инструктор по  внешкольному образованию.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29124" y="357166"/>
            <a:ext cx="4336924" cy="6000792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User\Рабочий стол\ОСОКИН\DSC_03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0701" y="404664"/>
            <a:ext cx="4253213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64088" y="1772816"/>
            <a:ext cx="3419872" cy="340519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Осокин П. И.   с  сёстрами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(снимок  1920-х годов)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Documents and Settings\User\Рабочий стол\DSC_032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5576" y="307250"/>
            <a:ext cx="4482674" cy="6265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ОСОКИН\DSC_03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1115616" y="1708261"/>
            <a:ext cx="7099721" cy="506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069" y="270713"/>
            <a:ext cx="8355411" cy="1286079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Протокол от 09.08.1921 - «назначить Осокина П.И. директором музыкальной  школы, обязать его  принять инвентарь  и хозяйство у </a:t>
            </a:r>
            <a:r>
              <a:rPr lang="ru-RU" sz="2400" dirty="0" err="1" smtClean="0">
                <a:solidFill>
                  <a:schemeClr val="bg1"/>
                </a:solidFill>
              </a:rPr>
              <a:t>Клевенской</a:t>
            </a:r>
            <a:r>
              <a:rPr lang="ru-RU" sz="2400" dirty="0" smtClean="0">
                <a:solidFill>
                  <a:schemeClr val="bg1"/>
                </a:solidFill>
              </a:rPr>
              <a:t>.» Фото 1921 года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95536" y="3084216"/>
            <a:ext cx="8305800" cy="1280888"/>
          </a:xfrm>
        </p:spPr>
        <p:txBody>
          <a:bodyPr/>
          <a:lstStyle/>
          <a:p>
            <a:r>
              <a:rPr lang="ru-RU" sz="11000" b="1" dirty="0" smtClean="0">
                <a:solidFill>
                  <a:schemeClr val="bg1"/>
                </a:solidFill>
                <a:latin typeface="Alexandra Zeferino One" panose="03000500000000020003" pitchFamily="66" charset="0"/>
                <a:cs typeface="Agent Orange" pitchFamily="2" charset="0"/>
              </a:rPr>
              <a:t>Великая сила </a:t>
            </a:r>
            <a:br>
              <a:rPr lang="ru-RU" sz="11000" b="1" dirty="0" smtClean="0">
                <a:solidFill>
                  <a:schemeClr val="bg1"/>
                </a:solidFill>
                <a:latin typeface="Alexandra Zeferino One" panose="03000500000000020003" pitchFamily="66" charset="0"/>
                <a:cs typeface="Agent Orange" pitchFamily="2" charset="0"/>
              </a:rPr>
            </a:br>
            <a:endParaRPr lang="ru-RU" sz="11000" b="1" dirty="0">
              <a:solidFill>
                <a:schemeClr val="bg1"/>
              </a:solidFill>
              <a:latin typeface="Alexandra Zeferino One" panose="03000500000000020003" pitchFamily="66" charset="0"/>
              <a:cs typeface="Agent Orange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32" y="1916832"/>
            <a:ext cx="6624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>
                <a:solidFill>
                  <a:schemeClr val="bg1"/>
                </a:solidFill>
                <a:latin typeface="Alexandra Zeferino One" panose="03000500000000020003" pitchFamily="66" charset="0"/>
                <a:cs typeface="Agent Orange" pitchFamily="2" charset="0"/>
              </a:rPr>
              <a:t>музыки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14282" y="0"/>
            <a:ext cx="8929718" cy="114298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 В 1935 г. сначала  для  школы  было  предложено  арендовать несколько  комнат в здании радиоузла (ул. Советская, 16).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Documents and Settings\User\Рабочий стол\Изображение 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030" y="1196752"/>
            <a:ext cx="7072362" cy="5304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ОСОКИН\DSC_03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1398003" y="1524000"/>
            <a:ext cx="6744157" cy="4857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ДМШ. 1936 год.. Сам  Павел  Иванович преподавал по  классу скрипки, виолончели  и баяна. 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\Рабочий стол\ОСОКИН\DSC_031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16681" b="16681"/>
          <a:stretch>
            <a:fillRect/>
          </a:stretch>
        </p:blipFill>
        <p:spPr bwMode="auto">
          <a:xfrm>
            <a:off x="467544" y="836712"/>
            <a:ext cx="6019800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6444208" y="1600200"/>
            <a:ext cx="2627784" cy="44196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Урок  по классу  баяна . Преподаватель  Осокин  П. И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168" y="620688"/>
            <a:ext cx="2664296" cy="626469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В 1937  году музыкальной  школе  было  предоставлено  помещение по  улице  </a:t>
            </a:r>
            <a:r>
              <a:rPr lang="ru-RU" sz="2400" b="1" dirty="0" err="1" smtClean="0">
                <a:solidFill>
                  <a:schemeClr val="bg1"/>
                </a:solidFill>
              </a:rPr>
              <a:t>Интернацио-нальной</a:t>
            </a:r>
            <a:r>
              <a:rPr lang="ru-RU" sz="2400" b="1" dirty="0" smtClean="0">
                <a:solidFill>
                  <a:schemeClr val="bg1"/>
                </a:solidFill>
              </a:rPr>
              <a:t> № 79 (протокол № 22 заседания  президиума  горсовета от 28  июля 1937 года).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Documents and Settings\User\Рабочий стол\Изображение 00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9418" r="9418"/>
          <a:stretch>
            <a:fillRect/>
          </a:stretch>
        </p:blipFill>
        <p:spPr bwMode="auto">
          <a:xfrm>
            <a:off x="0" y="260648"/>
            <a:ext cx="6019800" cy="5972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Рабочий стол\ОСОКИН\DSC_03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1643042" y="1928802"/>
            <a:ext cx="6245317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-3586"/>
            <a:ext cx="8643998" cy="177640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Итак, в 1937 году в школе  обучалось  80  учащихся под  руководством  семи  педагогов. В наличии было  3  рояля, 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6 фортепиано, 10 баянов и струнные  инструменты.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На  фото – педсовет. Крайний  справа – Осокин П.И.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Рабочий стол\ОСОКИН\DSC_03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692415" y="379438"/>
            <a:ext cx="3888432" cy="6099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 8"/>
          <p:cNvSpPr>
            <a:spLocks noGrp="1"/>
          </p:cNvSpPr>
          <p:nvPr>
            <p:ph type="body" idx="2"/>
          </p:nvPr>
        </p:nvSpPr>
        <p:spPr>
          <a:xfrm>
            <a:off x="4572000" y="1600200"/>
            <a:ext cx="4355976" cy="37338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П.И. Осокин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  учениками ДМШ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1940 год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User\Рабочий стол\ОСОКИН\DSC_03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1115616" y="1844824"/>
            <a:ext cx="7252342" cy="4825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12" y="-387424"/>
            <a:ext cx="9144000" cy="207566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Духовые оркестры, 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созданные им из  рабочих на разных предприятиях – это  отдельная  </a:t>
            </a:r>
            <a:r>
              <a:rPr lang="ru-RU" sz="3600" b="1" dirty="0" smtClean="0">
                <a:solidFill>
                  <a:schemeClr val="bg1"/>
                </a:solidFill>
              </a:rPr>
              <a:t>история</a:t>
            </a:r>
            <a:r>
              <a:rPr lang="ru-RU" sz="3600" b="1" dirty="0" smtClean="0">
                <a:solidFill>
                  <a:schemeClr val="bg1"/>
                </a:solidFill>
              </a:rPr>
              <a:t>…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User\Рабочий стол\ОСОКИН\DSC_030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2857294" y="2348880"/>
            <a:ext cx="6286706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79512" y="332656"/>
            <a:ext cx="6876256" cy="44196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 в дождь, и в зной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Оркестр наш духовой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Дарил на счастье музыку,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Играл с душой.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Осталась эта музыка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Навек со мной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6781800" y="500042"/>
            <a:ext cx="1984248" cy="4833958"/>
          </a:xfrm>
        </p:spPr>
        <p:txBody>
          <a:bodyPr>
            <a:normAutofit/>
          </a:bodyPr>
          <a:lstStyle/>
          <a:p>
            <a:endParaRPr lang="ru-RU" sz="1800" b="1" dirty="0" smtClean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C:\Documents and Settings\User\Рабочий стол\DSC_033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196651" y="274159"/>
            <a:ext cx="8749917" cy="6312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42910" y="5929330"/>
            <a:ext cx="8123138" cy="57150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Работа в клубе имени  Ухтомского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5429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2" descr="C:\Documents and Settings\User\Рабочий стол\ОСОКИН\DSC_034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7200" y="256661"/>
            <a:ext cx="6758006" cy="5687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90872" y="584448"/>
            <a:ext cx="8229600" cy="3636640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Почему говорится «Его не стало»?</a:t>
            </a:r>
            <a:br>
              <a:rPr lang="ru-RU" sz="4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4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Если мы ощущаем  его непрестанно,</a:t>
            </a:r>
            <a:br>
              <a:rPr lang="ru-RU" sz="4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4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Если  любим его, вспоминаем…</a:t>
            </a:r>
            <a:br>
              <a:rPr lang="ru-RU" sz="4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4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		         Если  Он – это мир…</a:t>
            </a:r>
            <a:br>
              <a:rPr lang="ru-RU" sz="4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4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                                              В. </a:t>
            </a:r>
            <a:r>
              <a:rPr lang="ru-RU" sz="4400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Тушнова</a:t>
            </a:r>
            <a:r>
              <a:rPr lang="ru-RU" sz="4400" dirty="0" smtClean="0">
                <a:latin typeface="Monotype Corsiva" panose="03010101010201010101" pitchFamily="66" charset="0"/>
              </a:rPr>
              <a:t/>
            </a:r>
            <a:br>
              <a:rPr lang="ru-RU" sz="4400" dirty="0" smtClean="0">
                <a:latin typeface="Monotype Corsiva" panose="03010101010201010101" pitchFamily="66" charset="0"/>
              </a:rPr>
            </a:br>
            <a:endParaRPr lang="ru-RU" sz="4400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User\Рабочий стол\ОСОКИН\DSC_03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3021994" y="1524000"/>
            <a:ext cx="3100012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4770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Осокин П.И.    в годы   работы </a:t>
            </a:r>
            <a:r>
              <a:rPr lang="ru-RU" sz="3200" smtClean="0">
                <a:solidFill>
                  <a:schemeClr val="bg1"/>
                </a:solidFill>
              </a:rPr>
              <a:t>в  педучилище  </a:t>
            </a:r>
            <a:br>
              <a:rPr lang="ru-RU" sz="3200" smtClean="0">
                <a:solidFill>
                  <a:schemeClr val="bg1"/>
                </a:solidFill>
              </a:rPr>
            </a:br>
            <a:r>
              <a:rPr lang="ru-RU" sz="3200" smtClean="0">
                <a:solidFill>
                  <a:schemeClr val="bg1"/>
                </a:solidFill>
              </a:rPr>
              <a:t>(1936 -1955)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Ул.Свердлова, 18. Здание  педучилища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Содержимое 7" descr="Здание педучилища 50-х годов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5541" t="3355" r="8109" b="3355"/>
          <a:stretch>
            <a:fillRect/>
          </a:stretch>
        </p:blipFill>
        <p:spPr bwMode="auto">
          <a:xfrm>
            <a:off x="899592" y="1556792"/>
            <a:ext cx="7500990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User\Рабочий стол\ОСОКИН\DSC_032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16923" b="16923"/>
          <a:stretch>
            <a:fillRect/>
          </a:stretch>
        </p:blipFill>
        <p:spPr bwMode="auto">
          <a:xfrm>
            <a:off x="251520" y="548680"/>
            <a:ext cx="6019800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156176" y="1600200"/>
            <a:ext cx="2714612" cy="44196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Репетиция скрипичного оркестра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(начало  1950-х годов)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User\Рабочий стол\ОСОКИН\DSC_03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611560" y="1528100"/>
            <a:ext cx="8073549" cy="532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Сводный  хор. </a:t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Хормейстер</a:t>
            </a:r>
            <a:r>
              <a:rPr lang="ru-RU" sz="4400" b="1" dirty="0" smtClean="0">
                <a:solidFill>
                  <a:schemeClr val="bg1"/>
                </a:solidFill>
              </a:rPr>
              <a:t>  </a:t>
            </a:r>
            <a:r>
              <a:rPr lang="ru-RU" sz="3200" b="1" dirty="0" smtClean="0">
                <a:solidFill>
                  <a:schemeClr val="bg1"/>
                </a:solidFill>
              </a:rPr>
              <a:t>-  П.И. Осокин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User\Рабочий стол\ОСОКИН\DSC_03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827584" y="1105507"/>
            <a:ext cx="7344816" cy="551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-27384"/>
            <a:ext cx="9215502" cy="91914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На память с выпускницами педучилища 1950 года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44624"/>
            <a:ext cx="8686800" cy="133238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Ул. Пролетарская, 5.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В этом  доме  жил Осокин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Documents and Settings\User\Рабочий стол\DSCF68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48" y="1500174"/>
            <a:ext cx="7643865" cy="510541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99058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       Запись в домовой  книге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Documents and Settings\User\Рабочий стол\DSCF68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1472" y="1340768"/>
            <a:ext cx="8215369" cy="4957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User\Рабочий стол\ОСОКИН\DSC_031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539552" y="155969"/>
            <a:ext cx="3744416" cy="6466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Текст 7"/>
          <p:cNvSpPr>
            <a:spLocks noGrp="1"/>
          </p:cNvSpPr>
          <p:nvPr>
            <p:ph type="body" idx="2"/>
          </p:nvPr>
        </p:nvSpPr>
        <p:spPr>
          <a:xfrm>
            <a:off x="4605060" y="1340768"/>
            <a:ext cx="4287420" cy="401648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О достижениях   П.И.Осокина </a:t>
            </a:r>
          </a:p>
          <a:p>
            <a:r>
              <a:rPr lang="ru-RU" sz="2800" b="1" dirty="0" err="1" smtClean="0">
                <a:solidFill>
                  <a:schemeClr val="bg1"/>
                </a:solidFill>
              </a:rPr>
              <a:t>красноуфимцы</a:t>
            </a:r>
            <a:r>
              <a:rPr lang="ru-RU" sz="2800" b="1" dirty="0" smtClean="0">
                <a:solidFill>
                  <a:schemeClr val="bg1"/>
                </a:solidFill>
              </a:rPr>
              <a:t>  узнавали  со  страниц  местной  газеты  «Ленинский  путь»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User\Рабочий стол\ОСОКИН\DSC_03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2443681" y="1196752"/>
            <a:ext cx="4000527" cy="5269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-27384"/>
            <a:ext cx="8229600" cy="990584"/>
          </a:xfrm>
        </p:spPr>
        <p:txBody>
          <a:bodyPr/>
          <a:lstStyle/>
          <a:p>
            <a:pPr algn="ctr"/>
            <a:r>
              <a:rPr lang="ru-RU" dirty="0" smtClean="0"/>
              <a:t>        </a:t>
            </a:r>
            <a:r>
              <a:rPr lang="ru-RU" b="1" dirty="0" smtClean="0">
                <a:solidFill>
                  <a:schemeClr val="bg1"/>
                </a:solidFill>
              </a:rPr>
              <a:t>Фотография   1955 года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User\Рабочий стол\ОСОКИН\DSC_03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4747937" y="607568"/>
            <a:ext cx="4000527" cy="5269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5301208"/>
            <a:ext cx="2612976" cy="117922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1955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38944" y="5274112"/>
            <a:ext cx="2612976" cy="117922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bg1"/>
                </a:solidFill>
              </a:rPr>
              <a:t>1911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Documents and Settings\User\Рабочий стол\ОСОКИН\DSC_03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3760907" cy="5243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941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type="body" sz="half" idx="2"/>
          </p:nvPr>
        </p:nvSpPr>
        <p:spPr>
          <a:xfrm>
            <a:off x="611560" y="714356"/>
            <a:ext cx="3816424" cy="559496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Родился Павел  Иванович  27  декабря  1887 года в  городе  Екатеринбурге  в семье  служащего.</a:t>
            </a:r>
          </a:p>
          <a:p>
            <a:pPr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С  1907 по  1911 г.г. обучался в  Петербургском  регентском  певческом  училище, по окончании которого получил  звание   «учителя  пения».</a:t>
            </a:r>
          </a:p>
          <a:p>
            <a:pPr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Фотография сделана в Петербурге  после   окончания  Регентского  училища.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8" name="Picture 4" descr="C:\Documents and Settings\User\Рабочий стол\ОСОКИН\DSC_030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60032" y="293498"/>
            <a:ext cx="3715789" cy="6375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User\Рабочий стол\ОСОКИН\DSC_0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827584" y="404664"/>
            <a:ext cx="7776864" cy="5352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301208"/>
            <a:ext cx="8229600" cy="1219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5 ноября 1955 года. Прощание…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Медаль «За доблестный труд в Великой Отечественной войне 1941-1945 гг.»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6016" y="1556792"/>
            <a:ext cx="403244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Медаль «За доблестный труд в Великой Отечественной войне 1941-1945 гг.» учреждена Указом Президиума </a:t>
            </a:r>
            <a:r>
              <a:rPr lang="ru-RU" sz="2000" dirty="0" smtClean="0">
                <a:solidFill>
                  <a:schemeClr val="bg1"/>
                </a:solidFill>
              </a:rPr>
              <a:t>Верховного Совета </a:t>
            </a:r>
            <a:r>
              <a:rPr lang="ru-RU" sz="2000" dirty="0">
                <a:solidFill>
                  <a:schemeClr val="bg1"/>
                </a:solidFill>
              </a:rPr>
              <a:t>СССР от 6 июня 1945 года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Награждались работники советского тыла, обеспечившие «своим доблестным и самоотверженным трудом победу Советского Союза над Германией в Великой Отечественной войне».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Всего было награждено около </a:t>
            </a:r>
            <a:r>
              <a:rPr lang="ru-RU" sz="2000" b="1" dirty="0">
                <a:solidFill>
                  <a:schemeClr val="bg1"/>
                </a:solidFill>
              </a:rPr>
              <a:t>16 </a:t>
            </a:r>
            <a:r>
              <a:rPr lang="ru-RU" sz="2000" b="1" dirty="0" smtClean="0">
                <a:solidFill>
                  <a:schemeClr val="bg1"/>
                </a:solidFill>
              </a:rPr>
              <a:t>100 000 </a:t>
            </a:r>
            <a:r>
              <a:rPr lang="ru-RU" sz="2000" dirty="0" smtClean="0">
                <a:solidFill>
                  <a:schemeClr val="bg1"/>
                </a:solidFill>
              </a:rPr>
              <a:t>человек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38599"/>
            <a:ext cx="2808312" cy="5129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 descr="http://forums-su.com/download/file.php?id=865088&amp;mode=view/P101066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7873" r="7873"/>
          <a:stretch>
            <a:fillRect/>
          </a:stretch>
        </p:blipFill>
        <p:spPr bwMode="auto">
          <a:xfrm>
            <a:off x="1249288" y="404664"/>
            <a:ext cx="6707088" cy="6197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355976" y="857232"/>
            <a:ext cx="4410072" cy="5214974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Звание «Заслуженный учитель школы РСФСР» присваивалось высокопрофессиональным   учителям  за заслуги в педагогической и воспитательной деятельности, обеспечивающей получение обучающимися и воспитанниками  глубоких знаний, развитие и совершенствование их творческого потенциала, в создании инновационных   учебно-методических пособий, программ, авторских методик, участии в научно-методическом обеспечении  образовательного процесса и работавшим по специальности 15 и более лет.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Осокин П.И. получил  это звание в  1951 г.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5058" name="Picture 2" descr="https://upload.wikimedia.org/wikipedia/ru/thumb/d/d2/%D0%97%D0%B0%D1%81%D0%BB%D1%83%D0%B6%D0%B5%D0%BD%D0%BD%D1%8B%D0%B9_%D1%83%D1%87%D0%B8%D1%82%D0%B5%D0%BB%D1%8C_%D1%88%D0%BA%D0%BE%D0%BB%D1%8B_%D0%A0%D0%A1%D0%A4%D0%A1%D0%A0.jpg/220px-%D0%97%D0%B0%D1%81%D0%BB%D1%83%D0%B6%D0%B5%D0%BD%D0%BD%D1%8B%D0%B9_%D1%83%D1%87%D0%B8%D1%82%D0%B5%D0%BB%D1%8C_%D1%88%D0%BA%D0%BE%D0%BB%D1%8B_%D0%A0%D0%A1%D0%A4%D0%A1%D0%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6" y="548680"/>
            <a:ext cx="3089914" cy="568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129608" y="-387424"/>
            <a:ext cx="5194920" cy="236198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Детская  школа  </a:t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искусств </a:t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 имени Осокина П.И.       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02"/>
          <a:stretch/>
        </p:blipFill>
        <p:spPr>
          <a:xfrm>
            <a:off x="5148064" y="2398567"/>
            <a:ext cx="3312368" cy="41267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17966"/>
            <a:ext cx="4677984" cy="6237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816" y="2060848"/>
            <a:ext cx="1656184" cy="1656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901146" cy="91914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За 80 лет  ДШИ  </a:t>
            </a:r>
            <a:r>
              <a:rPr lang="ru-RU" smtClean="0">
                <a:solidFill>
                  <a:schemeClr val="bg1"/>
                </a:solidFill>
              </a:rPr>
              <a:t>закончило 1510 </a:t>
            </a:r>
            <a:r>
              <a:rPr lang="ru-RU" dirty="0" smtClean="0">
                <a:solidFill>
                  <a:schemeClr val="bg1"/>
                </a:solidFill>
              </a:rPr>
              <a:t>человек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Documents and Settings\User\Рабочий стол\image (1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7159" y="1484784"/>
            <a:ext cx="8674058" cy="486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460620" y="803464"/>
            <a:ext cx="4543428" cy="48577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dirty="0" smtClean="0">
                <a:solidFill>
                  <a:schemeClr val="bg1"/>
                </a:solidFill>
              </a:rPr>
              <a:t>Следы исчезнут поколений,                                но жив талант, бессмертен                        гений…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4929190" y="1000108"/>
            <a:ext cx="3836858" cy="51435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         </a:t>
            </a:r>
            <a:endParaRPr lang="ru-RU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571480"/>
            <a:ext cx="3929090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90872" y="2726020"/>
            <a:ext cx="8229600" cy="2143140"/>
          </a:xfrm>
        </p:spPr>
        <p:txBody>
          <a:bodyPr>
            <a:noAutofit/>
          </a:bodyPr>
          <a:lstStyle/>
          <a:p>
            <a:r>
              <a:rPr lang="ru-RU" sz="4400" i="1" dirty="0">
                <a:solidFill>
                  <a:schemeClr val="bg1"/>
                </a:solidFill>
                <a:effectLst/>
              </a:rPr>
              <a:t>«Чтобы, умирая, </a:t>
            </a:r>
            <a:r>
              <a:rPr lang="ru-RU" sz="4400" i="1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4400" i="1" dirty="0" smtClean="0">
                <a:solidFill>
                  <a:schemeClr val="bg1"/>
                </a:solidFill>
                <a:effectLst/>
              </a:rPr>
            </a:br>
            <a:r>
              <a:rPr lang="ru-RU" sz="4400" i="1" dirty="0">
                <a:solidFill>
                  <a:schemeClr val="bg1"/>
                </a:solidFill>
                <a:effectLst/>
              </a:rPr>
              <a:t> </a:t>
            </a:r>
            <a:r>
              <a:rPr lang="ru-RU" sz="4400" i="1" dirty="0" smtClean="0">
                <a:solidFill>
                  <a:schemeClr val="bg1"/>
                </a:solidFill>
                <a:effectLst/>
              </a:rPr>
              <a:t>           воплотиться </a:t>
            </a:r>
            <a:r>
              <a:rPr lang="ru-RU" sz="4400" i="1" dirty="0">
                <a:solidFill>
                  <a:schemeClr val="bg1"/>
                </a:solidFill>
                <a:effectLst/>
              </a:rPr>
              <a:t>в  пароходы,</a:t>
            </a:r>
            <a:br>
              <a:rPr lang="ru-RU" sz="4400" i="1" dirty="0">
                <a:solidFill>
                  <a:schemeClr val="bg1"/>
                </a:solidFill>
                <a:effectLst/>
              </a:rPr>
            </a:br>
            <a:r>
              <a:rPr lang="ru-RU" sz="4400" i="1" dirty="0">
                <a:solidFill>
                  <a:schemeClr val="bg1"/>
                </a:solidFill>
                <a:effectLst/>
              </a:rPr>
              <a:t>Строчки  </a:t>
            </a:r>
            <a:r>
              <a:rPr lang="ru-RU" sz="4400" i="1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4400" i="1" dirty="0" smtClean="0">
                <a:solidFill>
                  <a:schemeClr val="bg1"/>
                </a:solidFill>
                <a:effectLst/>
              </a:rPr>
            </a:br>
            <a:r>
              <a:rPr lang="ru-RU" sz="4400" i="1" dirty="0">
                <a:solidFill>
                  <a:schemeClr val="bg1"/>
                </a:solidFill>
                <a:effectLst/>
              </a:rPr>
              <a:t> </a:t>
            </a:r>
            <a:r>
              <a:rPr lang="ru-RU" sz="4400" i="1" dirty="0" smtClean="0">
                <a:solidFill>
                  <a:schemeClr val="bg1"/>
                </a:solidFill>
                <a:effectLst/>
              </a:rPr>
              <a:t>           и </a:t>
            </a:r>
            <a:r>
              <a:rPr lang="ru-RU" sz="4400" i="1" dirty="0">
                <a:solidFill>
                  <a:schemeClr val="bg1"/>
                </a:solidFill>
                <a:effectLst/>
              </a:rPr>
              <a:t>другие  долгие  дела</a:t>
            </a:r>
            <a:r>
              <a:rPr lang="ru-RU" sz="4400" i="1" dirty="0" smtClean="0">
                <a:solidFill>
                  <a:schemeClr val="bg1"/>
                </a:solidFill>
                <a:effectLst/>
              </a:rPr>
              <a:t>…»</a:t>
            </a:r>
            <a:br>
              <a:rPr lang="ru-RU" sz="4400" i="1" dirty="0" smtClean="0">
                <a:solidFill>
                  <a:schemeClr val="bg1"/>
                </a:solidFill>
                <a:effectLst/>
              </a:rPr>
            </a:br>
            <a:r>
              <a:rPr lang="ru-RU" sz="4400" i="1" dirty="0">
                <a:solidFill>
                  <a:schemeClr val="bg1"/>
                </a:solidFill>
                <a:effectLst/>
              </a:rPr>
              <a:t/>
            </a:r>
            <a:br>
              <a:rPr lang="ru-RU" sz="4400" i="1" dirty="0">
                <a:solidFill>
                  <a:schemeClr val="bg1"/>
                </a:solidFill>
                <a:effectLst/>
              </a:rPr>
            </a:br>
            <a:r>
              <a:rPr lang="ru-RU" sz="4400" i="1" dirty="0" smtClean="0">
                <a:solidFill>
                  <a:schemeClr val="bg1"/>
                </a:solidFill>
                <a:effectLst/>
              </a:rPr>
              <a:t>                           В. Маяковский</a:t>
            </a:r>
            <a:endParaRPr lang="ru-RU" sz="4400" i="1" dirty="0"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00174"/>
            <a:ext cx="8229600" cy="2143140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lexandra Zeferino One" panose="03000500000000020003" pitchFamily="66" charset="0"/>
              </a:rPr>
              <a:t>Спасибо за внимание!</a:t>
            </a:r>
            <a:endParaRPr lang="ru-RU" sz="7200" dirty="0">
              <a:solidFill>
                <a:schemeClr val="bg1"/>
              </a:solidFill>
              <a:latin typeface="Alexandra Zeferino One" panose="0300050000000002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46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4770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Петербург.  Невский  проспект. Начало 20 </a:t>
            </a:r>
            <a:r>
              <a:rPr lang="ru-RU" sz="2800" dirty="0" smtClean="0">
                <a:solidFill>
                  <a:schemeClr val="bg1"/>
                </a:solidFill>
              </a:rPr>
              <a:t>века.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7932388" cy="5107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05028"/>
            <a:ext cx="8229600" cy="84770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 Виды Петербурга начала 20 </a:t>
            </a:r>
            <a:r>
              <a:rPr lang="ru-RU" sz="2800" dirty="0" smtClean="0">
                <a:solidFill>
                  <a:schemeClr val="bg1"/>
                </a:solidFill>
              </a:rPr>
              <a:t>века.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1504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34888" y="152400"/>
            <a:ext cx="8229600" cy="91914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Здание  регентского  певческого  училища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Documents and Settings\User\Рабочий стол\ОСОКИН\8a03ec9a323c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124744"/>
            <a:ext cx="8429684" cy="5198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2292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 </a:t>
            </a:r>
            <a:r>
              <a:rPr lang="ru-RU" sz="3200" dirty="0" smtClean="0">
                <a:solidFill>
                  <a:schemeClr val="bg1"/>
                </a:solidFill>
              </a:rPr>
              <a:t>Один из выпусков регентского училища.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Documents and Settings\User\Рабочий стол\ОСОКИН\0_ace65_7e812011_XXX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0788" y="1268760"/>
            <a:ext cx="8429684" cy="5147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Воспитанники  специализировались  как  хормейстеры, учителя пения, теории музыки.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Программа курса  регентского  училища  включала в себя  следующие  предметы: :теория  музыки гармония, контрапункт, анализ  музыкальных форм, постановка  голоса, сольфеджио, история  музыки,  история  церковного  пения, управление  хором, скрипка, фортепиано, хоровой, инструментальный  ансамбль.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Регентские  курсы  рассчитаны  на  4 года: 1  и 2 годы -  подготовка  хормейстеров ,   3 и 4 годы  - подготовка  учителей  музыки.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Изучаемые  предметы: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1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000000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1107</TotalTime>
  <Words>674</Words>
  <Application>Microsoft Office PowerPoint</Application>
  <PresentationFormat>Экран (4:3)</PresentationFormat>
  <Paragraphs>84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Бумажная</vt:lpstr>
      <vt:lpstr>Осокин   Павел Иванович  (1887-1955)</vt:lpstr>
      <vt:lpstr>Великая сила  </vt:lpstr>
      <vt:lpstr>Почему говорится «Его не стало»? Если мы ощущаем  его непрестанно, Если  любим его, вспоминаем…            Если  Он – это мир…                                                В. Тушнова </vt:lpstr>
      <vt:lpstr>Презентация PowerPoint</vt:lpstr>
      <vt:lpstr>Петербург.  Невский  проспект. Начало 20 века.</vt:lpstr>
      <vt:lpstr> Виды Петербурга начала 20 века.</vt:lpstr>
      <vt:lpstr>Здание  регентского  певческого  училища</vt:lpstr>
      <vt:lpstr> Один из выпусков регентского училища.</vt:lpstr>
      <vt:lpstr>Изучаемые  предметы:</vt:lpstr>
      <vt:lpstr>       Прощай, Петербург!</vt:lpstr>
      <vt:lpstr>Перед  нами Красноуфимск  начала  20 века</vt:lpstr>
      <vt:lpstr>Презентация PowerPoint</vt:lpstr>
      <vt:lpstr>Город купеческий, торговый</vt:lpstr>
      <vt:lpstr>Провинциальный  городок</vt:lpstr>
      <vt:lpstr>Презентация PowerPoint</vt:lpstr>
      <vt:lpstr>И, наконец, ворота  города  -  вокзал!</vt:lpstr>
      <vt:lpstr>Презентация PowerPoint</vt:lpstr>
      <vt:lpstr>Презентация PowerPoint</vt:lpstr>
      <vt:lpstr>Протокол от 09.08.1921 - «назначить Осокина П.И. директором музыкальной  школы, обязать его  принять инвентарь  и хозяйство у Клевенской.» Фото 1921 года</vt:lpstr>
      <vt:lpstr> В 1935 г. сначала  для  школы  было  предложено  арендовать несколько  комнат в здании радиоузла (ул. Советская, 16).</vt:lpstr>
      <vt:lpstr>ДМШ. 1936 год.. Сам  Павел  Иванович преподавал по  классу скрипки, виолончели  и баяна. </vt:lpstr>
      <vt:lpstr>Презентация PowerPoint</vt:lpstr>
      <vt:lpstr>Презентация PowerPoint</vt:lpstr>
      <vt:lpstr>Итак, в 1937 году в школе  обучалось  80  учащихся под  руководством  семи  педагогов. В наличии было  3  рояля,  6 фортепиано, 10 баянов и струнные  инструменты. На  фото – педсовет. Крайний  справа – Осокин П.И.</vt:lpstr>
      <vt:lpstr>Презентация PowerPoint</vt:lpstr>
      <vt:lpstr>Духовые оркестры,  созданные им из  рабочих на разных предприятиях – это  отдельная  история…</vt:lpstr>
      <vt:lpstr>Презентация PowerPoint</vt:lpstr>
      <vt:lpstr>Презентация PowerPoint</vt:lpstr>
      <vt:lpstr>Презентация PowerPoint</vt:lpstr>
      <vt:lpstr>Осокин П.И.    в годы   работы в  педучилище   (1936 -1955)</vt:lpstr>
      <vt:lpstr>Ул.Свердлова, 18. Здание  педучилища</vt:lpstr>
      <vt:lpstr>Презентация PowerPoint</vt:lpstr>
      <vt:lpstr>Сводный  хор.  Хормейстер  -  П.И. Осокин</vt:lpstr>
      <vt:lpstr>На память с выпускницами педучилища 1950 года</vt:lpstr>
      <vt:lpstr>Ул. Пролетарская, 5. В этом  доме  жил Осокин</vt:lpstr>
      <vt:lpstr>       Запись в домовой  книге</vt:lpstr>
      <vt:lpstr>Презентация PowerPoint</vt:lpstr>
      <vt:lpstr>        Фотография   1955 года</vt:lpstr>
      <vt:lpstr>1955</vt:lpstr>
      <vt:lpstr>5 ноября 1955 года. Прощание…</vt:lpstr>
      <vt:lpstr>Медаль «За доблестный труд в Великой Отечественной войне 1941-1945 гг.»</vt:lpstr>
      <vt:lpstr>Презентация PowerPoint</vt:lpstr>
      <vt:lpstr>Презентация PowerPoint</vt:lpstr>
      <vt:lpstr>Детская  школа   искусств   имени Осокина П.И.        </vt:lpstr>
      <vt:lpstr>За 80 лет  ДШИ  закончило 1510 человек</vt:lpstr>
      <vt:lpstr>         </vt:lpstr>
      <vt:lpstr>«Чтобы, умирая,              воплотиться в  пароходы, Строчки               и другие  долгие  дела…»                             В. Маяковский</vt:lpstr>
      <vt:lpstr>Спасибо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Осокин  Павел  Иванович (1887-1955)</dc:title>
  <dc:creator>User</dc:creator>
  <cp:lastModifiedBy>Ukiriki</cp:lastModifiedBy>
  <cp:revision>79</cp:revision>
  <dcterms:created xsi:type="dcterms:W3CDTF">2016-02-05T16:33:58Z</dcterms:created>
  <dcterms:modified xsi:type="dcterms:W3CDTF">2016-10-17T18:50:19Z</dcterms:modified>
</cp:coreProperties>
</file>