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265" r:id="rId2"/>
    <p:sldId id="266" r:id="rId3"/>
    <p:sldId id="286" r:id="rId4"/>
    <p:sldId id="287" r:id="rId5"/>
    <p:sldId id="288" r:id="rId6"/>
    <p:sldId id="276" r:id="rId7"/>
    <p:sldId id="277" r:id="rId8"/>
    <p:sldId id="267" r:id="rId9"/>
    <p:sldId id="268" r:id="rId10"/>
    <p:sldId id="275" r:id="rId11"/>
    <p:sldId id="283" r:id="rId12"/>
    <p:sldId id="260" r:id="rId13"/>
    <p:sldId id="289" r:id="rId14"/>
    <p:sldId id="282" r:id="rId15"/>
    <p:sldId id="279" r:id="rId16"/>
    <p:sldId id="261" r:id="rId17"/>
    <p:sldId id="291" r:id="rId18"/>
    <p:sldId id="292" r:id="rId19"/>
    <p:sldId id="280" r:id="rId20"/>
    <p:sldId id="262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169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D7EC1-1B27-493F-908D-96700C24B61D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A72EE-4185-4298-B05F-80B789607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57265-BC34-44A0-9A22-C7D077F97BEA}" type="slidenum">
              <a:rPr lang="ru-RU"/>
              <a:pPr/>
              <a:t>3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5E4BA-B4EF-40D6-BA09-DFD0318024F8}" type="slidenum">
              <a:rPr lang="ru-RU"/>
              <a:pPr/>
              <a:t>4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899ED-DF46-420B-A4E0-E133F2542F9B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 «Поурочные разработки по геометрии: 11 класс». / Сост.  В.А.  Яровенко.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7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file:///C:\Documents%20and%20Settings\mirlenas\&#1052;&#1086;&#1080;%20&#1076;&#1086;&#1082;&#1091;&#1084;&#1077;&#1085;&#1090;&#1099;\&#1076;&#1086;&#1082;&#1091;&#1084;&#1077;&#1085;&#1090;&#1099;%20&#1051;&#1077;&#1085;&#1099;\&#1052;&#1072;&#1090;&#1077;&#1088;&#1080;&#1072;&#1083;&#1099;%20&#1080;&#1079;%20&#1048;&#1085;&#1090;&#1077;&#1088;&#1085;&#1077;&#1090;&#1072;\&#1044;&#1086;&#1084;&#1072;&#1096;&#1085;&#1080;&#1077;%20&#1079;&#1072;&#1076;&#1072;&#1085;&#1080;&#1103;.files\no34_1.gif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5661025"/>
            <a:ext cx="3455987" cy="1196975"/>
          </a:xfrm>
        </p:spPr>
        <p:txBody>
          <a:bodyPr/>
          <a:lstStyle/>
          <a:p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А. Эйнштейн 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1879-1955</a:t>
            </a:r>
            <a:endParaRPr lang="ru-RU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635375" y="1447800"/>
            <a:ext cx="5508625" cy="2677656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“Весь наш предшествующий опыт приводит к убеждению, что природа является осуществлением того, что математически проще всего представить”</a:t>
            </a:r>
            <a:endParaRPr lang="ru-RU" sz="28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vilura.ru/images/----52204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3657600" cy="541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Решение задач ЕГЭ по дифференцированию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882808"/>
            <a:ext cx="6019800" cy="45720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Тело движется по прямой так, что расстояние S (в метрах) от него до точки М этой прямой изменяется по закону S(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= t</a:t>
            </a:r>
            <a:r>
              <a:rPr lang="ru-RU" sz="2400" b="1" i="1" baseline="30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+2 (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время движения в секундах). Через сколько секунд, после начала движения, мгновенная скорость тела будет равна 5 м/с?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рисунке изображён график функции  и касательная к нему в точке с абсциссой . Найдите значение производной функции  в точке .</a:t>
            </a: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get_file?id=129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600200"/>
            <a:ext cx="3124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2400"/>
            <a:ext cx="9004300" cy="6705600"/>
            <a:chOff x="168" y="176"/>
            <a:chExt cx="5408" cy="3928"/>
          </a:xfrm>
        </p:grpSpPr>
        <p:sp>
          <p:nvSpPr>
            <p:cNvPr id="22535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6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7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8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9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0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1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2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381000" y="304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>
                <a:latin typeface="Arial" charset="0"/>
                <a:cs typeface="Arial" charset="0"/>
              </a:rPr>
              <a:t>     </a:t>
            </a:r>
            <a:endParaRPr lang="ru-RU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532" name="Rectangle 12"/>
          <p:cNvSpPr>
            <a:spLocks noChangeArrowheads="1"/>
          </p:cNvSpPr>
          <p:nvPr/>
        </p:nvSpPr>
        <p:spPr bwMode="auto">
          <a:xfrm>
            <a:off x="457200" y="404813"/>
            <a:ext cx="8002588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Физкультминутка</a:t>
            </a:r>
            <a:b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(гимнастика для глаз).</a:t>
            </a:r>
            <a:endParaRPr lang="ru-RU" sz="4000" b="1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22533" name="Rectangle 13"/>
          <p:cNvSpPr>
            <a:spLocks noChangeArrowheads="1"/>
          </p:cNvSpPr>
          <p:nvPr/>
        </p:nvSpPr>
        <p:spPr bwMode="auto">
          <a:xfrm>
            <a:off x="468313" y="1773238"/>
            <a:ext cx="538003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отрывая глаз, смотрите на двигающийся  круг</a:t>
            </a:r>
          </a:p>
        </p:txBody>
      </p:sp>
      <p:sp>
        <p:nvSpPr>
          <p:cNvPr id="62478" name="Oval 14"/>
          <p:cNvSpPr>
            <a:spLocks noChangeArrowheads="1"/>
          </p:cNvSpPr>
          <p:nvPr/>
        </p:nvSpPr>
        <p:spPr bwMode="auto">
          <a:xfrm>
            <a:off x="6732588" y="2852738"/>
            <a:ext cx="1582737" cy="158432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" name="Picture 3" descr="1479677_Untitled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28600"/>
            <a:ext cx="233498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C -0.02014 -0.03148 0.04427 -0.19467 0.00365 -0.25555 C -0.03698 -0.31643 -0.14323 -0.35254 -0.24409 -0.36528 C -0.34496 -0.37801 -0.51892 -0.37824 -0.60121 -0.33194 C -0.6835 -0.28565 -0.71736 -0.19051 -0.73802 -0.0875 C -0.75868 0.01551 -0.77986 0.20741 -0.725 0.28565 C -0.67014 0.36389 -0.51736 0.37708 -0.40833 0.38241 C -0.2993 0.38773 -0.15 0.39283 -0.07031 0.31736 C 0.00938 0.2419 0.07639 0.03079 0.07032 -0.06991 C 0.06424 -0.1706 -0.01371 -0.24606 -0.10711 -0.2875 C -0.20052 -0.32893 -0.38194 -0.36296 -0.49045 -0.31921 C -0.59896 -0.27546 -0.74288 -0.14028 -0.75833 -0.02546 C -0.77378 0.08935 -0.70399 0.31389 -0.58333 0.36968 C -0.46267 0.42546 -0.1342 0.39653 -0.03455 0.30949 C 0.06511 0.22246 0.10695 -0.06342 0.01424 -0.15254 C -0.07847 -0.24167 -0.50955 -0.19838 -0.59045 -0.22546 C -0.67135 -0.25254 -0.54687 -0.32106 -0.47152 -0.31551 C -0.39618 -0.30995 -0.21597 -0.2618 -0.13802 -0.19213 C -0.06007 -0.12245 -0.00399 0.01921 -0.00364 0.10301 C -0.0033 0.18681 -0.03507 0.27361 -0.13576 0.31111 C -0.23646 0.34861 -0.50781 0.3757 -0.60833 0.32847 C -0.70885 0.28125 -0.73871 0.13496 -0.73923 0.02847 C -0.73975 -0.07801 -0.71684 -0.24097 -0.61198 -0.31111 C -0.50711 -0.38125 -0.225 -0.44444 -0.10955 -0.39213 C 0.00591 -0.33981 0.06598 -0.11643 0.08091 0.00301 C 0.09584 0.12246 0.06059 0.26065 -0.02031 0.32523 C -0.10121 0.38982 -0.32343 0.40486 -0.40468 0.39028 C -0.48593 0.3757 -0.525 0.30509 -0.50833 0.23796 C -0.49166 0.17083 -0.36406 0.05903 -0.30468 -0.01273 C -0.24531 -0.08449 -0.18455 -0.13495 -0.15243 -0.19213 C -0.12031 -0.2493 -0.10156 -0.30972 -0.11198 -0.35555 C -0.12239 -0.40139 -0.17396 -0.46319 -0.21545 -0.46667 C -0.25694 -0.47014 -0.33402 -0.41204 -0.36076 -0.37639 C -0.3875 -0.34074 -0.41493 -0.32639 -0.37639 -0.25208 C -0.33784 -0.17778 -0.17031 -0.02176 -0.12968 0.06968 C -0.08906 0.16111 -0.09236 0.2419 -0.13211 0.29676 C -0.17187 0.35162 -0.30208 0.40278 -0.36788 0.39838 C -0.43368 0.39398 -0.54149 0.34722 -0.52743 0.26968 C -0.51336 0.19213 -0.34982 0.01713 -0.28333 -0.06667 C -0.21684 -0.15046 -0.14392 -0.16643 -0.12864 -0.23333 C -0.11336 -0.30023 -0.14705 -0.44815 -0.19166 -0.46829 C -0.23628 -0.48842 -0.39913 -0.43379 -0.39635 -0.35417 C -0.39357 -0.27454 -0.2243 -0.08079 -0.175 0.00949 C -0.12569 0.09977 -0.10312 0.13264 -0.1 0.18727 C -0.09687 0.2419 -0.11441 0.30278 -0.1559 0.33796 C -0.19739 0.37315 -0.28871 0.4081 -0.34878 0.39838 C -0.40885 0.38866 -0.53802 0.36366 -0.51666 0.27917 C -0.49531 0.19468 -0.28732 -0.01389 -0.22031 -0.1081 C -0.1533 -0.20231 -0.1184 -0.22315 -0.11423 -0.28588 C -0.11007 -0.34861 -0.1467 -0.47917 -0.19531 -0.48426 C -0.24392 -0.48935 -0.41666 -0.41018 -0.4059 -0.31597 C -0.39514 -0.22176 -0.17864 -0.02014 -0.1309 0.08079 C -0.08316 0.18171 -0.09201 0.2382 -0.11909 0.29028 C -0.14618 0.34236 -0.28767 0.39005 -0.29288 0.39352 C -0.29809 0.39699 -0.18159 0.34583 -0.15 0.31111 C -0.1184 0.27639 -0.07847 0.25833 -0.10364 0.18565 C -0.12882 0.11296 -0.24896 -0.03148 -0.30121 -0.12546 C -0.35347 -0.21944 -0.42882 -0.31944 -0.41666 -0.37778 C -0.40451 -0.43611 -0.27482 -0.46967 -0.22864 -0.47477 C -0.18246 -0.47986 -0.1585 -0.44143 -0.13923 -0.4081 C -0.11996 -0.37477 -0.09514 -0.33102 -0.11302 -0.27477 C -0.1309 -0.21852 -0.15833 -0.13079 -0.24635 -0.06991 C -0.33437 -0.00903 -0.56146 0.10533 -0.64166 0.09028 C -0.72187 0.07523 -0.72257 -0.10046 -0.72743 -0.16042 C -0.73229 -0.22037 -0.71545 -0.25139 -0.67031 -0.26991 C -0.62517 -0.28842 -0.53958 -0.31435 -0.45607 -0.27106 C -0.37257 -0.22778 -0.25573 -0.06435 -0.16909 -0.00972 C -0.08246 0.04491 0.0132 0.07315 0.06424 0.05695 C 0.11528 0.04074 0.14254 -0.05602 0.13698 -0.10648 C 0.13143 -0.15694 0.09497 -0.25162 0.03091 -0.24606 C -0.03316 -0.24051 -0.14705 -0.12708 -0.24757 -0.07315 C -0.34809 -0.01921 -0.49323 0.07014 -0.57257 0.07778 C -0.65191 0.08542 -0.70104 0.0206 -0.72378 -0.02708 C -0.74652 -0.07477 -0.73906 -0.16898 -0.70955 -0.2081 C -0.68003 -0.24722 -0.6059 -0.2706 -0.54635 -0.26204 C -0.4868 -0.25347 -0.42257 -0.20555 -0.35243 -0.15717 C -0.28229 -0.10879 -0.19479 -0.00648 -0.125 0.02847 C -0.05521 0.06343 0.02379 0.08195 0.06667 0.05232 C 0.10955 0.02269 0.14462 -0.09745 0.13212 -0.1493 C 0.11962 -0.20116 0.03802 -0.25579 -0.00833 -0.25879 C -0.05468 -0.2618 -0.0783 -0.21319 -0.14635 -0.16667 C -0.21441 -0.12014 -0.34722 -0.02245 -0.41666 0.0206 C -0.48611 0.06366 -0.51875 0.07894 -0.56302 0.0919 C -0.60729 0.10486 -0.64913 0.11968 -0.68211 0.09838 C -0.7151 0.07708 -0.75694 0.01482 -0.76076 -0.03657 C -0.76458 -0.08796 -0.74271 -0.17037 -0.70468 -0.20972 C -0.66666 -0.24907 -0.60746 -0.29629 -0.53229 -0.27268 C -0.45711 -0.24907 -0.26788 -0.07292 -0.25364 -0.06829 C -0.23941 -0.06366 -0.39739 -0.21157 -0.44652 -0.24421 C -0.49566 -0.27685 -0.50434 -0.26852 -0.54878 -0.26366 C -0.59323 -0.25879 -0.68698 -0.26134 -0.71302 -0.21435 C -0.73906 -0.16736 -0.74392 -0.02616 -0.70468 0.01898 C -0.66545 0.06412 -0.55798 0.07732 -0.47743 0.05695 C -0.39687 0.03658 -0.29184 -0.05231 -0.22135 -0.10324 C -0.15086 -0.15417 -0.10243 -0.22824 -0.05468 -0.2493 C -0.00694 -0.27037 0.03525 -0.24745 0.06545 -0.23032 C 0.09566 -0.21319 0.11684 -0.18148 0.12622 -0.14606 C 0.13559 -0.11065 0.13542 -0.05278 0.12136 -0.01759 C 0.10729 0.01759 0.08108 0.05671 0.04167 0.06505 C 0.00226 0.07338 -0.06493 0.05556 -0.11545 0.03171 C -0.16597 0.00787 -0.2151 -0.04259 -0.26198 -0.07778 C -0.30885 -0.11296 -0.35139 -0.15023 -0.39635 -0.1794 C -0.44132 -0.20856 -0.48298 -0.24583 -0.53211 -0.25254 C -0.58125 -0.25926 -0.65833 -0.24861 -0.69166 -0.21921 C -0.725 -0.18981 -0.73489 -0.11967 -0.73211 -0.07639 C -0.72934 -0.0331 -0.72309 0.0213 -0.675 0.04121 C -0.62691 0.06111 -0.52048 0.06759 -0.44409 0.04283 C -0.36771 0.01806 -0.28941 -0.05764 -0.21666 -0.1081 C -0.14392 -0.15856 -0.06389 -0.24583 -0.00711 -0.26042 C 0.04966 -0.275 0.10174 -0.22754 0.12379 -0.19537 C 0.14584 -0.16319 0.14584 -0.1 0.125 -0.06667 C 0.10417 -0.03333 0.02014 0.03148 -3.05556E-6 -1.48148E-6 Z " pathEditMode="relative" rAng="0" ptsTypes="aaaaaaaaaaaaaaaaaaaaaaaaaaaaaaaaaaaaaaaaaaaaaaaaaaaaaaaaaaaaaaaaaaaaaaaaaaaaaaaaaaaaaaaaaaaaaaaaaaaaaaaaaaaaaaaa">
                                      <p:cBhvr>
                                        <p:cTn id="6" dur="25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1200" y="267494"/>
            <a:ext cx="3124200" cy="13990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Тест (уровень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А и В)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18000" contrast="84000"/>
          </a:blip>
          <a:srcRect/>
          <a:stretch>
            <a:fillRect/>
          </a:stretch>
        </p:blipFill>
        <p:spPr bwMode="auto">
          <a:xfrm>
            <a:off x="0" y="0"/>
            <a:ext cx="5486400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30000" contrast="66000"/>
          </a:blip>
          <a:srcRect/>
          <a:stretch>
            <a:fillRect/>
          </a:stretch>
        </p:blipFill>
        <p:spPr bwMode="auto">
          <a:xfrm>
            <a:off x="3124200" y="2667000"/>
            <a:ext cx="6019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2400" y="4495800"/>
            <a:ext cx="289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укажите пары «функция-график производной этой функции»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Проверка теста.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Уровень А</a:t>
            </a:r>
            <a:r>
              <a:rPr lang="en-US" u="sng" dirty="0" smtClean="0"/>
              <a:t>:</a:t>
            </a:r>
            <a:r>
              <a:rPr lang="ru-RU" u="sng" dirty="0" smtClean="0"/>
              <a:t>                      </a:t>
            </a:r>
            <a:r>
              <a:rPr lang="en-US" u="sng" dirty="0" smtClean="0"/>
              <a:t> </a:t>
            </a:r>
            <a:r>
              <a:rPr lang="ru-RU" u="sng" dirty="0" smtClean="0"/>
              <a:t>Уровень В</a:t>
            </a:r>
            <a:r>
              <a:rPr lang="en-US" u="sng" dirty="0" smtClean="0"/>
              <a:t>:</a:t>
            </a:r>
            <a:endParaRPr lang="ru-RU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200" y="3124200"/>
          <a:ext cx="3733801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519"/>
                <a:gridCol w="783409"/>
                <a:gridCol w="832758"/>
                <a:gridCol w="751115"/>
                <a:gridCol w="762000"/>
              </a:tblGrid>
              <a:tr h="42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</a:tr>
              <a:tr h="42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800600" y="3124200"/>
          <a:ext cx="3810001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856"/>
                <a:gridCol w="799397"/>
                <a:gridCol w="849753"/>
                <a:gridCol w="766444"/>
                <a:gridCol w="777551"/>
              </a:tblGrid>
              <a:tr h="42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4572000" y="1981200"/>
            <a:ext cx="4191000" cy="26670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8624" name="Rectangle 16"/>
          <p:cNvSpPr>
            <a:spLocks noChangeArrowheads="1"/>
          </p:cNvSpPr>
          <p:nvPr/>
        </p:nvSpPr>
        <p:spPr bwMode="auto">
          <a:xfrm>
            <a:off x="304800" y="1981200"/>
            <a:ext cx="4191000" cy="26670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aphicFrame>
        <p:nvGraphicFramePr>
          <p:cNvPr id="68615" name="Object 7"/>
          <p:cNvGraphicFramePr>
            <a:graphicFrameLocks noChangeAspect="1"/>
          </p:cNvGraphicFramePr>
          <p:nvPr/>
        </p:nvGraphicFramePr>
        <p:xfrm>
          <a:off x="820738" y="2014538"/>
          <a:ext cx="1458912" cy="904875"/>
        </p:xfrm>
        <a:graphic>
          <a:graphicData uri="http://schemas.openxmlformats.org/presentationml/2006/ole">
            <p:oleObj spid="_x0000_s9218" name="Формула" r:id="rId3" imgW="634725" imgH="393529" progId="Equation.3">
              <p:embed/>
            </p:oleObj>
          </a:graphicData>
        </a:graphic>
      </p:graphicFrame>
      <p:graphicFrame>
        <p:nvGraphicFramePr>
          <p:cNvPr id="68614" name="Object 6"/>
          <p:cNvGraphicFramePr>
            <a:graphicFrameLocks noChangeAspect="1"/>
          </p:cNvGraphicFramePr>
          <p:nvPr/>
        </p:nvGraphicFramePr>
        <p:xfrm>
          <a:off x="5135563" y="2111375"/>
          <a:ext cx="1606550" cy="525463"/>
        </p:xfrm>
        <a:graphic>
          <a:graphicData uri="http://schemas.openxmlformats.org/presentationml/2006/ole">
            <p:oleObj spid="_x0000_s9219" name="Формула" r:id="rId4" imgW="698500" imgH="228600" progId="Equation.3">
              <p:embed/>
            </p:oleObj>
          </a:graphicData>
        </a:graphic>
      </p:graphicFrame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812800" y="3146425"/>
          <a:ext cx="1897063" cy="612775"/>
        </p:xfrm>
        <a:graphic>
          <a:graphicData uri="http://schemas.openxmlformats.org/presentationml/2006/ole">
            <p:oleObj spid="_x0000_s9220" name="Формула" r:id="rId5" imgW="825142" imgH="266584" progId="Equation.3">
              <p:embed/>
            </p:oleObj>
          </a:graphicData>
        </a:graphic>
      </p:graphicFrame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5137150" y="2946400"/>
          <a:ext cx="1897063" cy="612775"/>
        </p:xfrm>
        <a:graphic>
          <a:graphicData uri="http://schemas.openxmlformats.org/presentationml/2006/ole">
            <p:oleObj spid="_x0000_s9221" name="Формула" r:id="rId6" imgW="825142" imgH="266584" progId="Equation.3">
              <p:embed/>
            </p:oleObj>
          </a:graphicData>
        </a:graphic>
      </p:graphicFrame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812800" y="4121150"/>
          <a:ext cx="2598738" cy="525463"/>
        </p:xfrm>
        <a:graphic>
          <a:graphicData uri="http://schemas.openxmlformats.org/presentationml/2006/ole">
            <p:oleObj spid="_x0000_s9222" name="Формула" r:id="rId7" imgW="1130300" imgH="228600" progId="Equation.3">
              <p:embed/>
            </p:oleObj>
          </a:graphicData>
        </a:graphic>
      </p:graphicFrame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5140325" y="4086225"/>
          <a:ext cx="2570163" cy="525463"/>
        </p:xfrm>
        <a:graphic>
          <a:graphicData uri="http://schemas.openxmlformats.org/presentationml/2006/ole">
            <p:oleObj spid="_x0000_s9223" name="Формула" r:id="rId8" imgW="1117600" imgH="228600" progId="Equation.3">
              <p:embed/>
            </p:oleObj>
          </a:graphicData>
        </a:graphic>
      </p:graphicFrame>
      <p:sp>
        <p:nvSpPr>
          <p:cNvPr id="6862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Работа в парах(найти производные функции):</a:t>
            </a:r>
            <a:b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1524000" y="1143000"/>
            <a:ext cx="1981200" cy="528638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</a:rPr>
              <a:t>1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вариант </a:t>
            </a:r>
          </a:p>
        </p:txBody>
      </p:sp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5638800" y="1143000"/>
            <a:ext cx="1981200" cy="528638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вариант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3" grpId="0" animBg="1"/>
      <p:bldP spid="68624" grpId="0" animBg="1"/>
      <p:bldP spid="68622" grpId="0"/>
      <p:bldP spid="68625" grpId="0" animBg="1"/>
      <p:bldP spid="686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22"/>
          <p:cNvSpPr>
            <a:spLocks noChangeArrowheads="1"/>
          </p:cNvSpPr>
          <p:nvPr/>
        </p:nvSpPr>
        <p:spPr bwMode="auto">
          <a:xfrm>
            <a:off x="304800" y="5105400"/>
            <a:ext cx="8534400" cy="6858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3323" name="Rectangle 21"/>
          <p:cNvSpPr>
            <a:spLocks noChangeArrowheads="1"/>
          </p:cNvSpPr>
          <p:nvPr/>
        </p:nvSpPr>
        <p:spPr bwMode="auto">
          <a:xfrm>
            <a:off x="304800" y="3886200"/>
            <a:ext cx="8534400" cy="10668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3324" name="Rectangle 20"/>
          <p:cNvSpPr>
            <a:spLocks noChangeArrowheads="1"/>
          </p:cNvSpPr>
          <p:nvPr/>
        </p:nvSpPr>
        <p:spPr bwMode="auto">
          <a:xfrm>
            <a:off x="4572000" y="1447800"/>
            <a:ext cx="4572000" cy="20574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3325" name="Rectangle 19"/>
          <p:cNvSpPr>
            <a:spLocks noChangeArrowheads="1"/>
          </p:cNvSpPr>
          <p:nvPr/>
        </p:nvSpPr>
        <p:spPr bwMode="auto">
          <a:xfrm>
            <a:off x="304800" y="1447800"/>
            <a:ext cx="4191000" cy="20574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aphicFrame>
        <p:nvGraphicFramePr>
          <p:cNvPr id="67592" name="Object 8"/>
          <p:cNvGraphicFramePr>
            <a:graphicFrameLocks noChangeAspect="1"/>
          </p:cNvGraphicFramePr>
          <p:nvPr/>
        </p:nvGraphicFramePr>
        <p:xfrm>
          <a:off x="304800" y="1524000"/>
          <a:ext cx="2668588" cy="909638"/>
        </p:xfrm>
        <a:graphic>
          <a:graphicData uri="http://schemas.openxmlformats.org/presentationml/2006/ole">
            <p:oleObj spid="_x0000_s8194" name="Формула" r:id="rId3" imgW="1155700" imgH="393700" progId="Equation.3">
              <p:embed/>
            </p:oleObj>
          </a:graphicData>
        </a:graphic>
      </p:graphicFrame>
      <p:graphicFrame>
        <p:nvGraphicFramePr>
          <p:cNvPr id="67591" name="Object 7"/>
          <p:cNvGraphicFramePr>
            <a:graphicFrameLocks noChangeAspect="1"/>
          </p:cNvGraphicFramePr>
          <p:nvPr/>
        </p:nvGraphicFramePr>
        <p:xfrm>
          <a:off x="4656138" y="1581150"/>
          <a:ext cx="2903537" cy="528638"/>
        </p:xfrm>
        <a:graphic>
          <a:graphicData uri="http://schemas.openxmlformats.org/presentationml/2006/ole">
            <p:oleObj spid="_x0000_s8195" name="Формула" r:id="rId4" imgW="1257120" imgH="228600" progId="Equation.3">
              <p:embed/>
            </p:oleObj>
          </a:graphicData>
        </a:graphic>
      </p:graphicFrame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304800" y="2147888"/>
          <a:ext cx="4005263" cy="900112"/>
        </p:xfrm>
        <a:graphic>
          <a:graphicData uri="http://schemas.openxmlformats.org/presentationml/2006/ole">
            <p:oleObj spid="_x0000_s8196" name="Формула" r:id="rId5" imgW="1866600" imgH="419040" progId="Equation.3">
              <p:embed/>
            </p:oleObj>
          </a:graphicData>
        </a:graphic>
      </p:graphicFrame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4656138" y="1987550"/>
          <a:ext cx="4487862" cy="996950"/>
        </p:xfrm>
        <a:graphic>
          <a:graphicData uri="http://schemas.openxmlformats.org/presentationml/2006/ole">
            <p:oleObj spid="_x0000_s8197" name="Формула" r:id="rId6" imgW="1943100" imgH="431800" progId="Equation.3">
              <p:embed/>
            </p:oleObj>
          </a:graphicData>
        </a:graphic>
      </p:graphicFrame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304800" y="2898775"/>
          <a:ext cx="4164013" cy="528638"/>
        </p:xfrm>
        <a:graphic>
          <a:graphicData uri="http://schemas.openxmlformats.org/presentationml/2006/ole">
            <p:oleObj spid="_x0000_s8198" name="Формула" r:id="rId7" imgW="1803400" imgH="228600" progId="Equation.3">
              <p:embed/>
            </p:oleObj>
          </a:graphicData>
        </a:graphic>
      </p:graphicFrame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339725" y="3886200"/>
          <a:ext cx="7713663" cy="1055688"/>
        </p:xfrm>
        <a:graphic>
          <a:graphicData uri="http://schemas.openxmlformats.org/presentationml/2006/ole">
            <p:oleObj spid="_x0000_s8199" name="Формула" r:id="rId8" imgW="3340080" imgH="457200" progId="Equation.3">
              <p:embed/>
            </p:oleObj>
          </a:graphicData>
        </a:graphic>
      </p:graphicFrame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381000" y="5105400"/>
          <a:ext cx="8358188" cy="528638"/>
        </p:xfrm>
        <a:graphic>
          <a:graphicData uri="http://schemas.openxmlformats.org/presentationml/2006/ole">
            <p:oleObj spid="_x0000_s8200" name="Формула" r:id="rId9" imgW="3619500" imgH="228600" progId="Equation.3">
              <p:embed/>
            </p:oleObj>
          </a:graphicData>
        </a:graphic>
      </p:graphicFrame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4114800" y="3338513"/>
            <a:ext cx="842963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485900" algn="l"/>
              </a:tabLst>
            </a:pPr>
            <a:r>
              <a:rPr lang="ru-RU" sz="3200" b="1" i="1">
                <a:cs typeface="Times New Roman" pitchFamily="18" charset="0"/>
              </a:rPr>
              <a:t>или</a:t>
            </a:r>
            <a:endParaRPr lang="ru-RU" sz="2800"/>
          </a:p>
        </p:txBody>
      </p:sp>
      <p:graphicFrame>
        <p:nvGraphicFramePr>
          <p:cNvPr id="67600" name="Object 16"/>
          <p:cNvGraphicFramePr>
            <a:graphicFrameLocks noChangeAspect="1"/>
          </p:cNvGraphicFramePr>
          <p:nvPr/>
        </p:nvGraphicFramePr>
        <p:xfrm>
          <a:off x="4656138" y="2895600"/>
          <a:ext cx="4368800" cy="528638"/>
        </p:xfrm>
        <a:graphic>
          <a:graphicData uri="http://schemas.openxmlformats.org/presentationml/2006/ole">
            <p:oleObj spid="_x0000_s8201" name="Формула" r:id="rId10" imgW="1905000" imgH="228600" progId="Equation.3">
              <p:embed/>
            </p:oleObj>
          </a:graphicData>
        </a:graphic>
      </p:graphicFrame>
      <p:sp>
        <p:nvSpPr>
          <p:cNvPr id="13327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Проверь решение: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8" name="Text Box 23"/>
          <p:cNvSpPr txBox="1">
            <a:spLocks noChangeArrowheads="1"/>
          </p:cNvSpPr>
          <p:nvPr/>
        </p:nvSpPr>
        <p:spPr bwMode="auto">
          <a:xfrm>
            <a:off x="1524000" y="919163"/>
            <a:ext cx="1981200" cy="528637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</a:rPr>
              <a:t>1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вариант </a:t>
            </a:r>
          </a:p>
        </p:txBody>
      </p:sp>
      <p:sp>
        <p:nvSpPr>
          <p:cNvPr id="13329" name="Text Box 24"/>
          <p:cNvSpPr txBox="1">
            <a:spLocks noChangeArrowheads="1"/>
          </p:cNvSpPr>
          <p:nvPr/>
        </p:nvSpPr>
        <p:spPr bwMode="auto">
          <a:xfrm>
            <a:off x="5638800" y="919163"/>
            <a:ext cx="1981200" cy="528637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вариант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8" grpId="0"/>
      <p:bldP spid="6759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Рефлексия деятельности на уроке «Лестница успеха»</a:t>
            </a:r>
            <a:endParaRPr lang="ru-RU" b="1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4572000"/>
            <a:ext cx="2438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9A1694"/>
                </a:solidFill>
                <a:latin typeface="Times New Roman" pitchFamily="18" charset="0"/>
                <a:cs typeface="Times New Roman" pitchFamily="18" charset="0"/>
              </a:rPr>
              <a:t>ЗНАЮ…</a:t>
            </a:r>
            <a:endParaRPr lang="ru-RU" sz="4000" b="1" i="1" dirty="0">
              <a:solidFill>
                <a:srgbClr val="9A16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5600" y="3276600"/>
            <a:ext cx="3048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ПОНИМАЮ…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3600" y="2133600"/>
            <a:ext cx="2743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УМЕЮ….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50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474345"/>
            <a:ext cx="8001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“</a:t>
            </a:r>
            <a:r>
              <a:rPr lang="ru-RU" b="1" dirty="0" smtClean="0">
                <a:solidFill>
                  <a:srgbClr val="FFFF00"/>
                </a:solidFill>
              </a:rPr>
              <a:t> 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Музыка может возвышать или умиротворять душу, </a:t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Живопись – радовать глаз,</a:t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Поэзия - пробуждать чувства,</a:t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Философия – удовлетворять потребности разума, </a:t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Инженерное дело – совершенствовать материальную сторону жизни людей,</a:t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 МАТЕМАТИКА </a:t>
            </a:r>
            <a:r>
              <a:rPr lang="ru-RU" sz="2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способна достичь всех этих целей”.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 Морис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Клайн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FF0000"/>
                </a:solidFill>
                <a:latin typeface="Georgia" pitchFamily="18" charset="0"/>
              </a:rPr>
              <a:t>Домашнее  задание:</a:t>
            </a:r>
          </a:p>
        </p:txBody>
      </p:sp>
      <p:pic>
        <p:nvPicPr>
          <p:cNvPr id="277510" name="Picture 6" descr="CRCTR1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6613" y="1412875"/>
            <a:ext cx="3227387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11" name="AutoShape 7"/>
          <p:cNvSpPr>
            <a:spLocks noChangeArrowheads="1"/>
          </p:cNvSpPr>
          <p:nvPr/>
        </p:nvSpPr>
        <p:spPr bwMode="auto">
          <a:xfrm rot="10800000">
            <a:off x="323850" y="3429000"/>
            <a:ext cx="5903913" cy="2160588"/>
          </a:xfrm>
          <a:prstGeom prst="cloudCallout">
            <a:avLst>
              <a:gd name="adj1" fmla="val -51806"/>
              <a:gd name="adj2" fmla="val 56759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</a:rPr>
              <a:t>Сделать 2 задачи.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77512" name="WordArt 8"/>
          <p:cNvSpPr>
            <a:spLocks noChangeArrowheads="1" noChangeShapeType="1" noTextEdit="1"/>
          </p:cNvSpPr>
          <p:nvPr/>
        </p:nvSpPr>
        <p:spPr bwMode="auto">
          <a:xfrm>
            <a:off x="1116013" y="5949950"/>
            <a:ext cx="69850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Спасибо  за 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7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6" grpId="0"/>
      <p:bldP spid="277511" grpId="0" animBg="1"/>
      <p:bldP spid="2775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45208"/>
          </a:xfrm>
        </p:spPr>
        <p:txBody>
          <a:bodyPr>
            <a:normAutofit fontScale="92500"/>
          </a:bodyPr>
          <a:lstStyle/>
          <a:p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Честь открытия основных законов математического анализа принадлежит английскому физику и математику Исааку Ньютону и немецкому математику, физику, философу</a:t>
            </a:r>
            <a:r>
              <a:rPr lang="en-US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  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Готфриду  Лейбницу.</a:t>
            </a:r>
          </a:p>
          <a:p>
            <a:endParaRPr lang="ru-RU" sz="32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Ньютон и Лейбниц, решая практические задачи в механике и геометрии, пришли к одному понятию- производная, показав тем самым, что дифференциальное исчисление- это есть окружающая действительность, переложенная на математический язык.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55650" y="1773238"/>
            <a:ext cx="7991475" cy="3160712"/>
          </a:xfrm>
        </p:spPr>
        <p:txBody>
          <a:bodyPr/>
          <a:lstStyle/>
          <a:p>
            <a:pPr eaLnBrk="1" hangingPunct="1"/>
            <a:r>
              <a:rPr lang="ru-RU" sz="4800" b="1" i="1" dirty="0" smtClean="0">
                <a:solidFill>
                  <a:srgbClr val="006600"/>
                </a:solidFill>
                <a:latin typeface="Georgia" pitchFamily="18" charset="0"/>
              </a:rPr>
              <a:t>Правила дифференцирования.</a:t>
            </a:r>
          </a:p>
        </p:txBody>
      </p:sp>
      <p:pic>
        <p:nvPicPr>
          <p:cNvPr id="171022" name="Picture 14" descr="CRCTR1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7888" y="0"/>
            <a:ext cx="1916112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24" name="AutoShape 16"/>
          <p:cNvSpPr>
            <a:spLocks noChangeArrowheads="1"/>
          </p:cNvSpPr>
          <p:nvPr/>
        </p:nvSpPr>
        <p:spPr bwMode="auto">
          <a:xfrm rot="10800000">
            <a:off x="1187450" y="685798"/>
            <a:ext cx="4451350" cy="1552575"/>
          </a:xfrm>
          <a:prstGeom prst="cloudCallout">
            <a:avLst>
              <a:gd name="adj1" fmla="val -80343"/>
              <a:gd name="adj2" fmla="val 3210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 sz="4000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1025" name="AutoShape 17"/>
          <p:cNvSpPr>
            <a:spLocks noChangeArrowheads="1"/>
          </p:cNvSpPr>
          <p:nvPr/>
        </p:nvSpPr>
        <p:spPr bwMode="auto">
          <a:xfrm rot="10800000">
            <a:off x="1219200" y="1066800"/>
            <a:ext cx="4897438" cy="1401762"/>
          </a:xfrm>
          <a:prstGeom prst="cloudCallout">
            <a:avLst>
              <a:gd name="adj1" fmla="val -76519"/>
              <a:gd name="adj2" fmla="val 46486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 sz="4000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1027" name="AutoShape 19"/>
          <p:cNvSpPr>
            <a:spLocks noChangeArrowheads="1"/>
          </p:cNvSpPr>
          <p:nvPr/>
        </p:nvSpPr>
        <p:spPr bwMode="auto">
          <a:xfrm rot="10800000">
            <a:off x="533400" y="304800"/>
            <a:ext cx="4897438" cy="1901825"/>
          </a:xfrm>
          <a:prstGeom prst="cloudCallout">
            <a:avLst>
              <a:gd name="adj1" fmla="val -73343"/>
              <a:gd name="adj2" fmla="val 21111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</a:rPr>
              <a:t>Удачи!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990600"/>
            <a:ext cx="381000" cy="762000"/>
          </a:xfrm>
          <a:prstGeom prst="rect">
            <a:avLst/>
          </a:prstGeom>
          <a:noFill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3867" y="1600200"/>
            <a:ext cx="474133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7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00"/>
                            </p:stCondLst>
                            <p:childTnLst>
                              <p:par>
                                <p:cTn id="2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17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7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17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0" grpId="0"/>
      <p:bldP spid="171024" grpId="0" animBg="1"/>
      <p:bldP spid="171024" grpId="1" animBg="1"/>
      <p:bldP spid="171025" grpId="0" animBg="1"/>
      <p:bldP spid="171025" grpId="1" animBg="1"/>
      <p:bldP spid="1710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  Лейбнице.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5562600" cy="531180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</a:rPr>
              <a:t>   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«Предупреждаю, чтобы остерегались отбрасывать </a:t>
            </a:r>
            <a:r>
              <a:rPr lang="en-US" sz="32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dx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,-ошибка, которую часто допускают и которая препятствует продвижению вперёд».                                                           Г.В.Лейбниц. (1646-1716)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   Создатель Берлинской академии наук.   Основоположник дифференциального исчисления, ввёл большую часть современной символики </a:t>
            </a:r>
            <a:r>
              <a:rPr lang="ru-RU" sz="32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матема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-    </a:t>
            </a:r>
            <a:r>
              <a:rPr lang="ru-RU" sz="32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тического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анализа.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        Лейбниц пришёл к понятию производной решая задачу проведения касательной к произвольной линии, объяснив этим ее геометрический смысл.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7" descr="A:\ЗГН\Лейбни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371600"/>
            <a:ext cx="26098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Последователи учений Ньютона и Лейбница.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8358" indent="-514350">
              <a:buNone/>
            </a:pP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    В  дальнейшем развили  идеи анализа (а они очень быстро завоевали популярность и нашли</a:t>
            </a:r>
            <a:b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многих последователей), в первую  очередь ученики  Лейбница – братья  Бернулли, а</a:t>
            </a:r>
            <a:b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Лопиталь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(1661-1704) который учился у      Бернулли, уже в 1696 году издал  первый печатный курс дифференциального исчисления.</a:t>
            </a:r>
            <a:b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Ряд крупных результатов получил Лагранж, его работы сыграли важную роль в осмыслении основ анализа.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WB00703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381000" y="-30163"/>
            <a:ext cx="81534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400" b="1" i="1" dirty="0"/>
              <a:t>                                                              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  <a:p>
            <a:pPr eaLnBrk="0" hangingPunct="0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домашнего задания. Расшифруйте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как </a:t>
            </a:r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Ньютон называл производную функцию.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400" dirty="0">
              <a:solidFill>
                <a:srgbClr val="660033"/>
              </a:solidFill>
              <a:latin typeface="Georgia" pitchFamily="18" charset="0"/>
            </a:endParaRPr>
          </a:p>
        </p:txBody>
      </p:sp>
      <p:pic>
        <p:nvPicPr>
          <p:cNvPr id="19477" name="Picture 21" descr="C:\Documents and Settings\mirlenas\Мои документы\документы Лены\Материалы из Интернета\Домашние задания.files\no34_1.gif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381000" y="1371600"/>
            <a:ext cx="7848600" cy="5638800"/>
          </a:xfrm>
          <a:prstGeom prst="rect">
            <a:avLst/>
          </a:prstGeom>
          <a:noFill/>
        </p:spPr>
      </p:pic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WB00703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5183"/>
            <a:ext cx="8991600" cy="5592817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4953000" y="1828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67" name="WordArt 15"/>
          <p:cNvSpPr>
            <a:spLocks noChangeArrowheads="1" noChangeShapeType="1" noTextEdit="1"/>
          </p:cNvSpPr>
          <p:nvPr/>
        </p:nvSpPr>
        <p:spPr bwMode="auto">
          <a:xfrm>
            <a:off x="1143000" y="457200"/>
            <a:ext cx="5715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подумал и узнал…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1295400" y="15240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381000" y="1524000"/>
            <a:ext cx="8077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8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И. Ньютон называл производную функцию.</a:t>
            </a:r>
          </a:p>
          <a:p>
            <a:pPr>
              <a:spcBef>
                <a:spcPct val="50000"/>
              </a:spcBef>
            </a:pPr>
            <a:endParaRPr lang="ru-RU" sz="2800" dirty="0"/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685800" y="3352800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533400" y="3048000"/>
            <a:ext cx="382587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Ответ:</a:t>
            </a:r>
          </a:p>
          <a:p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4000" b="1" i="1" u="sng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ФЛЮКСИЯ</a:t>
            </a:r>
          </a:p>
          <a:p>
            <a:endParaRPr lang="ru-RU" sz="4000" b="1" i="1" u="sng" dirty="0">
              <a:solidFill>
                <a:srgbClr val="CC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68580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 великом  Ньютоне!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371600"/>
            <a:ext cx="5486400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Был этот мир глубокой тьмой окутан. Да будет свет! И вот явился Ньютон.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                                           </a:t>
            </a:r>
            <a:r>
              <a:rPr lang="ru-RU" sz="24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А.Поуг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    Исаак Ньютон (1643-1727)  один из создателей    дифференциального исчисления.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    Главный его труд- Математические начала натуральной философии».-оказал колоссальное влияние на развитие естествознания, стал поворотным пунктом в истории естествознания.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    Ньютон ввёл понятие производной, изучая законы механики, тем самым раскрыл  её механический смысл.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7" descr="A:\ЗГН\Ньют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500174"/>
            <a:ext cx="2767002" cy="383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27906"/>
          </a:xfrm>
        </p:spPr>
        <p:txBody>
          <a:bodyPr/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Вспомним, что уже известно.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idx="1"/>
          </p:nvPr>
        </p:nvSpPr>
        <p:spPr bwMode="auto">
          <a:xfrm>
            <a:off x="228600" y="1066800"/>
            <a:ext cx="8763000" cy="5562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pPr marL="914400" lvl="1" indent="-457200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Дать определение производной функции.</a:t>
            </a:r>
          </a:p>
          <a:p>
            <a:pPr marL="914400" lvl="1" indent="-457200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Какая операция называется дифференцированием?</a:t>
            </a:r>
          </a:p>
          <a:p>
            <a:pPr marL="914400" lvl="1" indent="-457200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Каков физический смысл производной перемещения?</a:t>
            </a:r>
          </a:p>
          <a:p>
            <a:pPr marL="914400" lvl="1" indent="-457200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Каков геометрический смысл производной перемещения?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Можно ли найти производную скорости? Как  она называется?</a:t>
            </a:r>
          </a:p>
          <a:p>
            <a:pPr marL="914400" lvl="1" indent="-457200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правила дифференцирования используются </a:t>
            </a:r>
          </a:p>
          <a:p>
            <a:pPr marL="914400" lvl="1" indent="-457200"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вычислении производной?</a:t>
            </a:r>
          </a:p>
          <a:p>
            <a:pPr marL="800100" lvl="1" indent="-342900">
              <a:buNone/>
            </a:pP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None/>
            </a:pP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None/>
            </a:pP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None/>
            </a:pP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None/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8"/>
          <p:cNvGraphicFramePr>
            <a:graphicFrameLocks noChangeAspect="1"/>
          </p:cNvGraphicFramePr>
          <p:nvPr/>
        </p:nvGraphicFramePr>
        <p:xfrm>
          <a:off x="685800" y="4038600"/>
          <a:ext cx="1984375" cy="431800"/>
        </p:xfrm>
        <a:graphic>
          <a:graphicData uri="http://schemas.openxmlformats.org/presentationml/2006/ole">
            <p:oleObj spid="_x0000_s2051" name="Формула" r:id="rId3" imgW="837836" imgH="177723" progId="Equation.3">
              <p:embed/>
            </p:oleObj>
          </a:graphicData>
        </a:graphic>
      </p:graphicFrame>
      <p:graphicFrame>
        <p:nvGraphicFramePr>
          <p:cNvPr id="4151" name="Object 55"/>
          <p:cNvGraphicFramePr>
            <a:graphicFrameLocks noChangeAspect="1"/>
          </p:cNvGraphicFramePr>
          <p:nvPr/>
        </p:nvGraphicFramePr>
        <p:xfrm>
          <a:off x="3048000" y="3962400"/>
          <a:ext cx="5599112" cy="487362"/>
        </p:xfrm>
        <a:graphic>
          <a:graphicData uri="http://schemas.openxmlformats.org/presentationml/2006/ole">
            <p:oleObj spid="_x0000_s2052" name="Формула" r:id="rId4" imgW="2628720" imgH="228600" progId="Equation.3">
              <p:embed/>
            </p:oleObj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762000" y="4572000"/>
          <a:ext cx="1135063" cy="350837"/>
        </p:xfrm>
        <a:graphic>
          <a:graphicData uri="http://schemas.openxmlformats.org/presentationml/2006/ole">
            <p:oleObj spid="_x0000_s2053" name="Формула" r:id="rId5" imgW="532937" imgH="164957" progId="Equation.3">
              <p:embed/>
            </p:oleObj>
          </a:graphicData>
        </a:graphic>
      </p:graphicFrame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048000" y="4419600"/>
          <a:ext cx="2163763" cy="487362"/>
        </p:xfrm>
        <a:graphic>
          <a:graphicData uri="http://schemas.openxmlformats.org/presentationml/2006/ole">
            <p:oleObj spid="_x0000_s2054" name="Формула" r:id="rId6" imgW="1016000" imgH="228600" progId="Equation.3">
              <p:embed/>
            </p:oleObj>
          </a:graphicData>
        </a:graphic>
      </p:graphicFrame>
      <p:graphicFrame>
        <p:nvGraphicFramePr>
          <p:cNvPr id="6" name="Object 19"/>
          <p:cNvGraphicFramePr>
            <a:graphicFrameLocks noChangeAspect="1"/>
          </p:cNvGraphicFramePr>
          <p:nvPr/>
        </p:nvGraphicFramePr>
        <p:xfrm>
          <a:off x="2971800" y="4953000"/>
          <a:ext cx="2786063" cy="487363"/>
        </p:xfrm>
        <a:graphic>
          <a:graphicData uri="http://schemas.openxmlformats.org/presentationml/2006/ole">
            <p:oleObj spid="_x0000_s2056" name="Формула" r:id="rId7" imgW="1308100" imgH="228600" progId="Equation.3">
              <p:embed/>
            </p:oleObj>
          </a:graphicData>
        </a:graphic>
      </p:graphicFrame>
      <p:graphicFrame>
        <p:nvGraphicFramePr>
          <p:cNvPr id="107527" name="Object 7"/>
          <p:cNvGraphicFramePr>
            <a:graphicFrameLocks noChangeAspect="1"/>
          </p:cNvGraphicFramePr>
          <p:nvPr/>
        </p:nvGraphicFramePr>
        <p:xfrm>
          <a:off x="990600" y="5562600"/>
          <a:ext cx="860425" cy="820738"/>
        </p:xfrm>
        <a:graphic>
          <a:graphicData uri="http://schemas.openxmlformats.org/presentationml/2006/ole">
            <p:oleObj spid="_x0000_s2058" name="Формула" r:id="rId8" imgW="406048" imgH="393359" progId="Equation.3">
              <p:embed/>
            </p:oleObj>
          </a:graphicData>
        </a:graphic>
      </p:graphicFrame>
      <p:graphicFrame>
        <p:nvGraphicFramePr>
          <p:cNvPr id="108555" name="Object 11"/>
          <p:cNvGraphicFramePr>
            <a:graphicFrameLocks noChangeAspect="1"/>
          </p:cNvGraphicFramePr>
          <p:nvPr/>
        </p:nvGraphicFramePr>
        <p:xfrm>
          <a:off x="3124200" y="5410200"/>
          <a:ext cx="2019300" cy="1039812"/>
        </p:xfrm>
        <a:graphic>
          <a:graphicData uri="http://schemas.openxmlformats.org/presentationml/2006/ole">
            <p:oleObj spid="_x0000_s2059" name="Формула" r:id="rId9" imgW="964781" imgH="495085" progId="Equation.3">
              <p:embed/>
            </p:oleObj>
          </a:graphicData>
        </a:graphic>
      </p:graphicFrame>
      <p:graphicFrame>
        <p:nvGraphicFramePr>
          <p:cNvPr id="3" name="Object 48"/>
          <p:cNvGraphicFramePr>
            <a:graphicFrameLocks noChangeAspect="1"/>
          </p:cNvGraphicFramePr>
          <p:nvPr/>
        </p:nvGraphicFramePr>
        <p:xfrm>
          <a:off x="6400800" y="4800600"/>
          <a:ext cx="914400" cy="401638"/>
        </p:xfrm>
        <a:graphic>
          <a:graphicData uri="http://schemas.openxmlformats.org/presentationml/2006/ole">
            <p:oleObj spid="_x0000_s2061" name="Формула" r:id="rId10" imgW="253800" imgH="164880" progId="Equation.3">
              <p:embed/>
            </p:oleObj>
          </a:graphicData>
        </a:graphic>
      </p:graphicFrame>
      <p:graphicFrame>
        <p:nvGraphicFramePr>
          <p:cNvPr id="44047" name="Object 14"/>
          <p:cNvGraphicFramePr>
            <a:graphicFrameLocks noChangeAspect="1"/>
          </p:cNvGraphicFramePr>
          <p:nvPr/>
        </p:nvGraphicFramePr>
        <p:xfrm>
          <a:off x="7162800" y="4648200"/>
          <a:ext cx="838200" cy="530225"/>
        </p:xfrm>
        <a:graphic>
          <a:graphicData uri="http://schemas.openxmlformats.org/presentationml/2006/ole">
            <p:oleObj spid="_x0000_s2062" name="Формула" r:id="rId11" imgW="177480" imgH="203040" progId="Equation.3">
              <p:embed/>
            </p:oleObj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5791200" y="5562600"/>
          <a:ext cx="2895600" cy="595313"/>
        </p:xfrm>
        <a:graphic>
          <a:graphicData uri="http://schemas.openxmlformats.org/presentationml/2006/ole">
            <p:oleObj spid="_x0000_s2063" name="Формула" r:id="rId12" imgW="8254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27906"/>
          </a:xfrm>
        </p:spPr>
        <p:txBody>
          <a:bodyPr/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Вспомним, что уже известно.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idx="1"/>
          </p:nvPr>
        </p:nvSpPr>
        <p:spPr bwMode="auto">
          <a:xfrm>
            <a:off x="228600" y="1295400"/>
            <a:ext cx="8763000" cy="515940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800100" lvl="1" indent="-342900" algn="ctr">
              <a:buNone/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Частные случаи.</a:t>
            </a:r>
          </a:p>
          <a:p>
            <a:pPr marL="800100" lvl="1" indent="-342900">
              <a:buNone/>
            </a:pP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None/>
            </a:pP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None/>
            </a:pP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None/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14"/>
          <p:cNvGraphicFramePr>
            <a:graphicFrameLocks noChangeAspect="1"/>
          </p:cNvGraphicFramePr>
          <p:nvPr/>
        </p:nvGraphicFramePr>
        <p:xfrm>
          <a:off x="609600" y="3200400"/>
          <a:ext cx="979488" cy="1039813"/>
        </p:xfrm>
        <a:graphic>
          <a:graphicData uri="http://schemas.openxmlformats.org/presentationml/2006/ole">
            <p:oleObj spid="_x0000_s3084" name="Формула" r:id="rId3" imgW="469696" imgH="495085" progId="Equation.3">
              <p:embed/>
            </p:oleObj>
          </a:graphicData>
        </a:graphic>
      </p:graphicFrame>
      <p:graphicFrame>
        <p:nvGraphicFramePr>
          <p:cNvPr id="109581" name="Object 13"/>
          <p:cNvGraphicFramePr>
            <a:graphicFrameLocks noChangeAspect="1"/>
          </p:cNvGraphicFramePr>
          <p:nvPr/>
        </p:nvGraphicFramePr>
        <p:xfrm>
          <a:off x="1828800" y="3352800"/>
          <a:ext cx="1820862" cy="820738"/>
        </p:xfrm>
        <a:graphic>
          <a:graphicData uri="http://schemas.openxmlformats.org/presentationml/2006/ole">
            <p:oleObj spid="_x0000_s3085" name="Формула" r:id="rId4" imgW="863225" imgH="393529" progId="Equation.3">
              <p:embed/>
            </p:oleObj>
          </a:graphicData>
        </a:graphic>
      </p:graphicFrame>
      <p:graphicFrame>
        <p:nvGraphicFramePr>
          <p:cNvPr id="109580" name="Object 12"/>
          <p:cNvGraphicFramePr>
            <a:graphicFrameLocks noChangeAspect="1"/>
          </p:cNvGraphicFramePr>
          <p:nvPr/>
        </p:nvGraphicFramePr>
        <p:xfrm>
          <a:off x="3657600" y="3352800"/>
          <a:ext cx="720725" cy="820738"/>
        </p:xfrm>
        <a:graphic>
          <a:graphicData uri="http://schemas.openxmlformats.org/presentationml/2006/ole">
            <p:oleObj spid="_x0000_s3086" name="Формула" r:id="rId5" imgW="342751" imgH="393529" progId="Equation.3">
              <p:embed/>
            </p:oleObj>
          </a:graphicData>
        </a:graphic>
      </p:graphicFrame>
      <p:graphicFrame>
        <p:nvGraphicFramePr>
          <p:cNvPr id="109578" name="Object 10"/>
          <p:cNvGraphicFramePr>
            <a:graphicFrameLocks noChangeAspect="1"/>
          </p:cNvGraphicFramePr>
          <p:nvPr/>
        </p:nvGraphicFramePr>
        <p:xfrm>
          <a:off x="685800" y="4267200"/>
          <a:ext cx="979488" cy="1039812"/>
        </p:xfrm>
        <a:graphic>
          <a:graphicData uri="http://schemas.openxmlformats.org/presentationml/2006/ole">
            <p:oleObj spid="_x0000_s3087" name="Формула" r:id="rId6" imgW="469696" imgH="495085" progId="Equation.3">
              <p:embed/>
            </p:oleObj>
          </a:graphicData>
        </a:graphic>
      </p:graphicFrame>
      <p:graphicFrame>
        <p:nvGraphicFramePr>
          <p:cNvPr id="109577" name="Object 9"/>
          <p:cNvGraphicFramePr>
            <a:graphicFrameLocks noChangeAspect="1"/>
          </p:cNvGraphicFramePr>
          <p:nvPr/>
        </p:nvGraphicFramePr>
        <p:xfrm>
          <a:off x="1752600" y="4419600"/>
          <a:ext cx="881062" cy="820737"/>
        </p:xfrm>
        <a:graphic>
          <a:graphicData uri="http://schemas.openxmlformats.org/presentationml/2006/ole">
            <p:oleObj spid="_x0000_s3088" name="Формула" r:id="rId7" imgW="418918" imgH="393529" progId="Equation.3">
              <p:embed/>
            </p:oleObj>
          </a:graphicData>
        </a:graphic>
      </p:graphicFrame>
      <p:graphicFrame>
        <p:nvGraphicFramePr>
          <p:cNvPr id="109576" name="Object 8"/>
          <p:cNvGraphicFramePr>
            <a:graphicFrameLocks noChangeAspect="1"/>
          </p:cNvGraphicFramePr>
          <p:nvPr/>
        </p:nvGraphicFramePr>
        <p:xfrm>
          <a:off x="762000" y="5334000"/>
          <a:ext cx="979488" cy="1039812"/>
        </p:xfrm>
        <a:graphic>
          <a:graphicData uri="http://schemas.openxmlformats.org/presentationml/2006/ole">
            <p:oleObj spid="_x0000_s3089" name="Формула" r:id="rId8" imgW="469696" imgH="495085" progId="Equation.3">
              <p:embed/>
            </p:oleObj>
          </a:graphicData>
        </a:graphic>
      </p:graphicFrame>
      <p:graphicFrame>
        <p:nvGraphicFramePr>
          <p:cNvPr id="109575" name="Object 7"/>
          <p:cNvGraphicFramePr>
            <a:graphicFrameLocks noChangeAspect="1"/>
          </p:cNvGraphicFramePr>
          <p:nvPr/>
        </p:nvGraphicFramePr>
        <p:xfrm>
          <a:off x="1828800" y="5486400"/>
          <a:ext cx="981075" cy="820737"/>
        </p:xfrm>
        <a:graphic>
          <a:graphicData uri="http://schemas.openxmlformats.org/presentationml/2006/ole">
            <p:oleObj spid="_x0000_s3090" name="Формула" r:id="rId9" imgW="469696" imgH="393529" progId="Equation.3">
              <p:embed/>
            </p:oleObj>
          </a:graphicData>
        </a:graphic>
      </p:graphicFrame>
      <p:graphicFrame>
        <p:nvGraphicFramePr>
          <p:cNvPr id="109574" name="Object 6"/>
          <p:cNvGraphicFramePr>
            <a:graphicFrameLocks noChangeAspect="1"/>
          </p:cNvGraphicFramePr>
          <p:nvPr/>
        </p:nvGraphicFramePr>
        <p:xfrm>
          <a:off x="2895600" y="5486400"/>
          <a:ext cx="400050" cy="820737"/>
        </p:xfrm>
        <a:graphic>
          <a:graphicData uri="http://schemas.openxmlformats.org/presentationml/2006/ole">
            <p:oleObj spid="_x0000_s3091" name="Формула" r:id="rId10" imgW="190417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06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Проверочная  работа (задания)</a:t>
            </a:r>
          </a:p>
        </p:txBody>
      </p:sp>
      <p:graphicFrame>
        <p:nvGraphicFramePr>
          <p:cNvPr id="206864" name="Group 16"/>
          <p:cNvGraphicFramePr>
            <a:graphicFrameLocks noGrp="1"/>
          </p:cNvGraphicFramePr>
          <p:nvPr/>
        </p:nvGraphicFramePr>
        <p:xfrm>
          <a:off x="179388" y="908050"/>
          <a:ext cx="8713787" cy="574675"/>
        </p:xfrm>
        <a:graphic>
          <a:graphicData uri="http://schemas.openxmlformats.org/drawingml/2006/table">
            <a:tbl>
              <a:tblPr/>
              <a:tblGrid>
                <a:gridCol w="4357687"/>
                <a:gridCol w="4356100"/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Georgia" pitchFamily="18" charset="0"/>
                        </a:rPr>
                        <a:t>Вариант 1.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Georgia" pitchFamily="18" charset="0"/>
                        </a:rPr>
                        <a:t>Вариант 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6865" name="Rectangle 17"/>
          <p:cNvSpPr>
            <a:spLocks noChangeArrowheads="1"/>
          </p:cNvSpPr>
          <p:nvPr/>
        </p:nvSpPr>
        <p:spPr bwMode="auto">
          <a:xfrm>
            <a:off x="152400" y="1628775"/>
            <a:ext cx="4348163" cy="9366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800100" lvl="1" indent="-342900">
              <a:buFontTx/>
              <a:buAutoNum type="arabicPeriod"/>
            </a:pPr>
            <a:endParaRPr lang="en-US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66" name="Rectangle 18"/>
          <p:cNvSpPr>
            <a:spLocks noChangeArrowheads="1"/>
          </p:cNvSpPr>
          <p:nvPr/>
        </p:nvSpPr>
        <p:spPr bwMode="auto">
          <a:xfrm>
            <a:off x="4572000" y="1628775"/>
            <a:ext cx="4321175" cy="9366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rabicPeriod"/>
            </a:pPr>
            <a:endParaRPr lang="en-US" sz="24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69" name="Rectangle 21"/>
          <p:cNvSpPr>
            <a:spLocks noChangeArrowheads="1"/>
          </p:cNvSpPr>
          <p:nvPr/>
        </p:nvSpPr>
        <p:spPr bwMode="auto">
          <a:xfrm>
            <a:off x="179388" y="2636838"/>
            <a:ext cx="4321175" cy="11525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rabicPeriod"/>
            </a:pPr>
            <a:endParaRPr lang="en-US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71" name="Rectangle 23"/>
          <p:cNvSpPr>
            <a:spLocks noChangeArrowheads="1"/>
          </p:cNvSpPr>
          <p:nvPr/>
        </p:nvSpPr>
        <p:spPr bwMode="auto">
          <a:xfrm>
            <a:off x="4572000" y="2636838"/>
            <a:ext cx="4321175" cy="11525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rabicPeriod" startAt="2"/>
            </a:pPr>
            <a:endParaRPr lang="en-US" sz="2400" b="1" i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06873" name="Rectangle 25"/>
          <p:cNvSpPr>
            <a:spLocks noChangeArrowheads="1"/>
          </p:cNvSpPr>
          <p:nvPr/>
        </p:nvSpPr>
        <p:spPr bwMode="auto">
          <a:xfrm>
            <a:off x="179388" y="3860800"/>
            <a:ext cx="4321175" cy="9366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rabicPeriod" startAt="3"/>
            </a:pPr>
            <a:endParaRPr lang="en-US" sz="24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74" name="Rectangle 26"/>
          <p:cNvSpPr>
            <a:spLocks noChangeArrowheads="1"/>
          </p:cNvSpPr>
          <p:nvPr/>
        </p:nvSpPr>
        <p:spPr bwMode="auto">
          <a:xfrm>
            <a:off x="4572000" y="3860800"/>
            <a:ext cx="4321175" cy="9366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rabicPeriod" startAt="3"/>
            </a:pPr>
            <a:endParaRPr lang="en-US" sz="24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75" name="Rectangle 27"/>
          <p:cNvSpPr>
            <a:spLocks noChangeArrowheads="1"/>
          </p:cNvSpPr>
          <p:nvPr/>
        </p:nvSpPr>
        <p:spPr bwMode="auto">
          <a:xfrm>
            <a:off x="179388" y="4868863"/>
            <a:ext cx="4321175" cy="153193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>
              <a:buFont typeface="+mj-lt"/>
              <a:buAutoNum type="arabicPeriod"/>
            </a:pPr>
            <a:endParaRPr lang="ru-RU" sz="2400" b="1" i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06876" name="Rectangle 28"/>
          <p:cNvSpPr>
            <a:spLocks noChangeArrowheads="1"/>
          </p:cNvSpPr>
          <p:nvPr/>
        </p:nvSpPr>
        <p:spPr bwMode="auto">
          <a:xfrm>
            <a:off x="4572000" y="4868863"/>
            <a:ext cx="4321175" cy="15128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 sz="24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1219200" y="1752600"/>
          <a:ext cx="1658938" cy="681037"/>
        </p:xfrm>
        <a:graphic>
          <a:graphicData uri="http://schemas.openxmlformats.org/presentationml/2006/ole">
            <p:oleObj spid="_x0000_s4098" name="Формула" r:id="rId3" imgW="711000" imgH="291960" progId="Equation.3">
              <p:embed/>
            </p:oleObj>
          </a:graphicData>
        </a:graphic>
      </p:graphicFrame>
      <p:graphicFrame>
        <p:nvGraphicFramePr>
          <p:cNvPr id="121862" name="Object 6"/>
          <p:cNvGraphicFramePr>
            <a:graphicFrameLocks noChangeAspect="1"/>
          </p:cNvGraphicFramePr>
          <p:nvPr/>
        </p:nvGraphicFramePr>
        <p:xfrm>
          <a:off x="5638800" y="1752600"/>
          <a:ext cx="1693863" cy="649287"/>
        </p:xfrm>
        <a:graphic>
          <a:graphicData uri="http://schemas.openxmlformats.org/presentationml/2006/ole">
            <p:oleObj spid="_x0000_s4099" name="Формула" r:id="rId4" imgW="761760" imgH="291960" progId="Equation.3">
              <p:embed/>
            </p:oleObj>
          </a:graphicData>
        </a:graphic>
      </p:graphicFrame>
      <p:graphicFrame>
        <p:nvGraphicFramePr>
          <p:cNvPr id="121866" name="Object 10"/>
          <p:cNvGraphicFramePr>
            <a:graphicFrameLocks noChangeAspect="1"/>
          </p:cNvGraphicFramePr>
          <p:nvPr/>
        </p:nvGraphicFramePr>
        <p:xfrm>
          <a:off x="1143000" y="2590800"/>
          <a:ext cx="1619250" cy="1195387"/>
        </p:xfrm>
        <a:graphic>
          <a:graphicData uri="http://schemas.openxmlformats.org/presentationml/2006/ole">
            <p:oleObj spid="_x0000_s4100" name="Формула" r:id="rId5" imgW="774360" imgH="571320" progId="Equation.3">
              <p:embed/>
            </p:oleObj>
          </a:graphicData>
        </a:graphic>
      </p:graphicFrame>
      <p:graphicFrame>
        <p:nvGraphicFramePr>
          <p:cNvPr id="121870" name="Object 14"/>
          <p:cNvGraphicFramePr>
            <a:graphicFrameLocks noChangeAspect="1"/>
          </p:cNvGraphicFramePr>
          <p:nvPr/>
        </p:nvGraphicFramePr>
        <p:xfrm>
          <a:off x="5562600" y="2667000"/>
          <a:ext cx="1574800" cy="1143000"/>
        </p:xfrm>
        <a:graphic>
          <a:graphicData uri="http://schemas.openxmlformats.org/presentationml/2006/ole">
            <p:oleObj spid="_x0000_s4101" name="Формула" r:id="rId6" imgW="787320" imgH="571320" progId="Equation.3">
              <p:embed/>
            </p:oleObj>
          </a:graphicData>
        </a:graphic>
      </p:graphicFrame>
      <p:graphicFrame>
        <p:nvGraphicFramePr>
          <p:cNvPr id="121874" name="Object 18"/>
          <p:cNvGraphicFramePr>
            <a:graphicFrameLocks noChangeAspect="1"/>
          </p:cNvGraphicFramePr>
          <p:nvPr/>
        </p:nvGraphicFramePr>
        <p:xfrm>
          <a:off x="1219200" y="3886200"/>
          <a:ext cx="1560513" cy="1047750"/>
        </p:xfrm>
        <a:graphic>
          <a:graphicData uri="http://schemas.openxmlformats.org/presentationml/2006/ole">
            <p:oleObj spid="_x0000_s4102" name="Формула" r:id="rId7" imgW="850680" imgH="571320" progId="Equation.3">
              <p:embed/>
            </p:oleObj>
          </a:graphicData>
        </a:graphic>
      </p:graphicFrame>
      <p:graphicFrame>
        <p:nvGraphicFramePr>
          <p:cNvPr id="121877" name="Object 21"/>
          <p:cNvGraphicFramePr>
            <a:graphicFrameLocks noChangeAspect="1"/>
          </p:cNvGraphicFramePr>
          <p:nvPr/>
        </p:nvGraphicFramePr>
        <p:xfrm>
          <a:off x="5638800" y="3810000"/>
          <a:ext cx="1701800" cy="1143000"/>
        </p:xfrm>
        <a:graphic>
          <a:graphicData uri="http://schemas.openxmlformats.org/presentationml/2006/ole">
            <p:oleObj spid="_x0000_s4103" name="Формула" r:id="rId8" imgW="850680" imgH="571320" progId="Equation.3">
              <p:embed/>
            </p:oleObj>
          </a:graphicData>
        </a:graphic>
      </p:graphicFrame>
      <p:graphicFrame>
        <p:nvGraphicFramePr>
          <p:cNvPr id="120833" name="Object 1"/>
          <p:cNvGraphicFramePr>
            <a:graphicFrameLocks noChangeAspect="1"/>
          </p:cNvGraphicFramePr>
          <p:nvPr/>
        </p:nvGraphicFramePr>
        <p:xfrm>
          <a:off x="990600" y="5105400"/>
          <a:ext cx="2443163" cy="858837"/>
        </p:xfrm>
        <a:graphic>
          <a:graphicData uri="http://schemas.openxmlformats.org/presentationml/2006/ole">
            <p:oleObj spid="_x0000_s4104" name="Формула" r:id="rId9" imgW="939600" imgH="330120" progId="Equation.3">
              <p:embed/>
            </p:oleObj>
          </a:graphicData>
        </a:graphic>
      </p:graphicFrame>
      <p:graphicFrame>
        <p:nvGraphicFramePr>
          <p:cNvPr id="120837" name="Object 5"/>
          <p:cNvGraphicFramePr>
            <a:graphicFrameLocks noChangeAspect="1"/>
          </p:cNvGraphicFramePr>
          <p:nvPr/>
        </p:nvGraphicFramePr>
        <p:xfrm>
          <a:off x="5486400" y="5105400"/>
          <a:ext cx="2151063" cy="819150"/>
        </p:xfrm>
        <a:graphic>
          <a:graphicData uri="http://schemas.openxmlformats.org/presentationml/2006/ole">
            <p:oleObj spid="_x0000_s4105" name="Формула" r:id="rId10" imgW="799920" imgH="304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06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06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6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06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06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0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06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206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1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9" dur="500"/>
                                        <p:tgtEl>
                                          <p:spTgt spid="12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20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  <p:bldP spid="206865" grpId="0" animBg="1"/>
      <p:bldP spid="206865" grpId="1" animBg="1"/>
      <p:bldP spid="206866" grpId="0" animBg="1"/>
      <p:bldP spid="206866" grpId="1" animBg="1"/>
      <p:bldP spid="206869" grpId="0" animBg="1"/>
      <p:bldP spid="206869" grpId="1" animBg="1"/>
      <p:bldP spid="206871" grpId="0" animBg="1"/>
      <p:bldP spid="206871" grpId="1" animBg="1"/>
      <p:bldP spid="206873" grpId="0" animBg="1"/>
      <p:bldP spid="206873" grpId="1" animBg="1"/>
      <p:bldP spid="206874" grpId="0" animBg="1"/>
      <p:bldP spid="206874" grpId="1" animBg="1"/>
      <p:bldP spid="206875" grpId="0" animBg="1"/>
      <p:bldP spid="206875" grpId="1" animBg="1"/>
      <p:bldP spid="2068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06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Проверочная  работа(ответы)</a:t>
            </a:r>
          </a:p>
        </p:txBody>
      </p:sp>
      <p:graphicFrame>
        <p:nvGraphicFramePr>
          <p:cNvPr id="246787" name="Group 3"/>
          <p:cNvGraphicFramePr>
            <a:graphicFrameLocks noGrp="1"/>
          </p:cNvGraphicFramePr>
          <p:nvPr/>
        </p:nvGraphicFramePr>
        <p:xfrm>
          <a:off x="179388" y="908050"/>
          <a:ext cx="8713787" cy="574675"/>
        </p:xfrm>
        <a:graphic>
          <a:graphicData uri="http://schemas.openxmlformats.org/drawingml/2006/table">
            <a:tbl>
              <a:tblPr/>
              <a:tblGrid>
                <a:gridCol w="4357687"/>
                <a:gridCol w="4356100"/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Georgia" pitchFamily="18" charset="0"/>
                        </a:rPr>
                        <a:t>Вариант 1.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eorgia" pitchFamily="18" charset="0"/>
                        </a:rPr>
                        <a:t>Вариант 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795" name="Rectangle 11"/>
          <p:cNvSpPr>
            <a:spLocks noChangeArrowheads="1"/>
          </p:cNvSpPr>
          <p:nvPr/>
        </p:nvSpPr>
        <p:spPr bwMode="auto">
          <a:xfrm>
            <a:off x="179388" y="1628775"/>
            <a:ext cx="4321175" cy="9366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ru-RU" sz="24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796" name="Rectangle 12"/>
          <p:cNvSpPr>
            <a:spLocks noChangeArrowheads="1"/>
          </p:cNvSpPr>
          <p:nvPr/>
        </p:nvSpPr>
        <p:spPr bwMode="auto">
          <a:xfrm>
            <a:off x="4572000" y="1628775"/>
            <a:ext cx="4321175" cy="9366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ru-RU" sz="2400" b="1" i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  <a:t> </a:t>
            </a:r>
            <a:endParaRPr lang="en-US" sz="2400" b="1" i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797" name="Rectangle 13"/>
          <p:cNvSpPr>
            <a:spLocks noChangeArrowheads="1"/>
          </p:cNvSpPr>
          <p:nvPr/>
        </p:nvSpPr>
        <p:spPr bwMode="auto">
          <a:xfrm>
            <a:off x="179388" y="2636838"/>
            <a:ext cx="4321175" cy="11525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rabicPeriod" startAt="6"/>
            </a:pPr>
            <a:endParaRPr lang="en-US" sz="2400" b="1" i="1" dirty="0">
              <a:solidFill>
                <a:schemeClr val="tx2">
                  <a:lumMod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46798" name="Rectangle 14"/>
          <p:cNvSpPr>
            <a:spLocks noChangeArrowheads="1"/>
          </p:cNvSpPr>
          <p:nvPr/>
        </p:nvSpPr>
        <p:spPr bwMode="auto">
          <a:xfrm>
            <a:off x="4572000" y="2636838"/>
            <a:ext cx="4321175" cy="11525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 sz="2400" b="1" i="1" dirty="0">
              <a:solidFill>
                <a:schemeClr val="tx2">
                  <a:lumMod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46799" name="Rectangle 15"/>
          <p:cNvSpPr>
            <a:spLocks noChangeArrowheads="1"/>
          </p:cNvSpPr>
          <p:nvPr/>
        </p:nvSpPr>
        <p:spPr bwMode="auto">
          <a:xfrm>
            <a:off x="179388" y="3860800"/>
            <a:ext cx="4321175" cy="9366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rabicPeriod" startAt="7"/>
            </a:pPr>
            <a:endParaRPr lang="en-US" sz="2400" dirty="0">
              <a:solidFill>
                <a:schemeClr val="tx2">
                  <a:lumMod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46800" name="Rectangle 16"/>
          <p:cNvSpPr>
            <a:spLocks noChangeArrowheads="1"/>
          </p:cNvSpPr>
          <p:nvPr/>
        </p:nvSpPr>
        <p:spPr bwMode="auto">
          <a:xfrm>
            <a:off x="4572000" y="3860800"/>
            <a:ext cx="4321175" cy="9366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 sz="2400" b="1" i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801" name="Rectangle 17"/>
          <p:cNvSpPr>
            <a:spLocks noChangeArrowheads="1"/>
          </p:cNvSpPr>
          <p:nvPr/>
        </p:nvSpPr>
        <p:spPr bwMode="auto">
          <a:xfrm>
            <a:off x="228600" y="4876800"/>
            <a:ext cx="4321175" cy="11525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ru-RU" sz="2400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</a:rPr>
              <a:t>  </a:t>
            </a:r>
            <a:endParaRPr lang="en-US" sz="2400" b="1" i="1" dirty="0">
              <a:solidFill>
                <a:schemeClr val="tx2">
                  <a:lumMod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46802" name="Rectangle 18"/>
          <p:cNvSpPr>
            <a:spLocks noChangeArrowheads="1"/>
          </p:cNvSpPr>
          <p:nvPr/>
        </p:nvSpPr>
        <p:spPr bwMode="auto">
          <a:xfrm>
            <a:off x="4572000" y="4868863"/>
            <a:ext cx="4321175" cy="11525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 sz="2400" dirty="0">
              <a:solidFill>
                <a:schemeClr val="tx2">
                  <a:lumMod val="2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121861" name="Object 5"/>
          <p:cNvGraphicFramePr>
            <a:graphicFrameLocks noChangeAspect="1"/>
          </p:cNvGraphicFramePr>
          <p:nvPr/>
        </p:nvGraphicFramePr>
        <p:xfrm>
          <a:off x="1676400" y="1905000"/>
          <a:ext cx="1066800" cy="474663"/>
        </p:xfrm>
        <a:graphic>
          <a:graphicData uri="http://schemas.openxmlformats.org/presentationml/2006/ole">
            <p:oleObj spid="_x0000_s5122" name="Формула" r:id="rId3" imgW="457200" imgH="203040" progId="Equation.3">
              <p:embed/>
            </p:oleObj>
          </a:graphicData>
        </a:graphic>
      </p:graphicFrame>
      <p:graphicFrame>
        <p:nvGraphicFramePr>
          <p:cNvPr id="121865" name="Object 9"/>
          <p:cNvGraphicFramePr>
            <a:graphicFrameLocks noChangeAspect="1"/>
          </p:cNvGraphicFramePr>
          <p:nvPr/>
        </p:nvGraphicFramePr>
        <p:xfrm>
          <a:off x="6096000" y="1676400"/>
          <a:ext cx="762000" cy="874712"/>
        </p:xfrm>
        <a:graphic>
          <a:graphicData uri="http://schemas.openxmlformats.org/presentationml/2006/ole">
            <p:oleObj spid="_x0000_s5123" name="Формула" r:id="rId4" imgW="342720" imgH="393480" progId="Equation.3">
              <p:embed/>
            </p:oleObj>
          </a:graphicData>
        </a:graphic>
      </p:graphicFrame>
      <p:graphicFrame>
        <p:nvGraphicFramePr>
          <p:cNvPr id="121869" name="Object 13"/>
          <p:cNvGraphicFramePr>
            <a:graphicFrameLocks noChangeAspect="1"/>
          </p:cNvGraphicFramePr>
          <p:nvPr/>
        </p:nvGraphicFramePr>
        <p:xfrm>
          <a:off x="1981200" y="2743200"/>
          <a:ext cx="557213" cy="876300"/>
        </p:xfrm>
        <a:graphic>
          <a:graphicData uri="http://schemas.openxmlformats.org/presentationml/2006/ole">
            <p:oleObj spid="_x0000_s5124" name="Формула" r:id="rId5" imgW="266400" imgH="419040" progId="Equation.3">
              <p:embed/>
            </p:oleObj>
          </a:graphicData>
        </a:graphic>
      </p:graphicFrame>
      <p:graphicFrame>
        <p:nvGraphicFramePr>
          <p:cNvPr id="121873" name="Object 17"/>
          <p:cNvGraphicFramePr>
            <a:graphicFrameLocks noChangeAspect="1"/>
          </p:cNvGraphicFramePr>
          <p:nvPr/>
        </p:nvGraphicFramePr>
        <p:xfrm>
          <a:off x="6096000" y="2743200"/>
          <a:ext cx="685800" cy="889000"/>
        </p:xfrm>
        <a:graphic>
          <a:graphicData uri="http://schemas.openxmlformats.org/presentationml/2006/ole">
            <p:oleObj spid="_x0000_s5125" name="Формула" r:id="rId6" imgW="342720" imgH="444240" progId="Equation.3">
              <p:embed/>
            </p:oleObj>
          </a:graphicData>
        </a:graphic>
      </p:graphicFrame>
      <p:graphicFrame>
        <p:nvGraphicFramePr>
          <p:cNvPr id="121876" name="Object 20"/>
          <p:cNvGraphicFramePr>
            <a:graphicFrameLocks noChangeAspect="1"/>
          </p:cNvGraphicFramePr>
          <p:nvPr/>
        </p:nvGraphicFramePr>
        <p:xfrm>
          <a:off x="1752600" y="3886200"/>
          <a:ext cx="914400" cy="889000"/>
        </p:xfrm>
        <a:graphic>
          <a:graphicData uri="http://schemas.openxmlformats.org/presentationml/2006/ole">
            <p:oleObj spid="_x0000_s5126" name="Формула" r:id="rId7" imgW="444240" imgH="431640" progId="Equation.3">
              <p:embed/>
            </p:oleObj>
          </a:graphicData>
        </a:graphic>
      </p:graphicFrame>
      <p:graphicFrame>
        <p:nvGraphicFramePr>
          <p:cNvPr id="121879" name="Object 23"/>
          <p:cNvGraphicFramePr>
            <a:graphicFrameLocks noChangeAspect="1"/>
          </p:cNvGraphicFramePr>
          <p:nvPr/>
        </p:nvGraphicFramePr>
        <p:xfrm>
          <a:off x="5867400" y="3886200"/>
          <a:ext cx="1219200" cy="889000"/>
        </p:xfrm>
        <a:graphic>
          <a:graphicData uri="http://schemas.openxmlformats.org/presentationml/2006/ole">
            <p:oleObj spid="_x0000_s5127" name="Формула" r:id="rId8" imgW="609480" imgH="444240" progId="Equation.3">
              <p:embed/>
            </p:oleObj>
          </a:graphicData>
        </a:graphic>
      </p:graphicFrame>
      <p:graphicFrame>
        <p:nvGraphicFramePr>
          <p:cNvPr id="120836" name="Object 4"/>
          <p:cNvGraphicFramePr>
            <a:graphicFrameLocks noChangeAspect="1"/>
          </p:cNvGraphicFramePr>
          <p:nvPr/>
        </p:nvGraphicFramePr>
        <p:xfrm>
          <a:off x="1752600" y="4876800"/>
          <a:ext cx="892175" cy="1155700"/>
        </p:xfrm>
        <a:graphic>
          <a:graphicData uri="http://schemas.openxmlformats.org/presentationml/2006/ole">
            <p:oleObj spid="_x0000_s5128" name="Формула" r:id="rId9" imgW="342720" imgH="444240" progId="Equation.3">
              <p:embed/>
            </p:oleObj>
          </a:graphicData>
        </a:graphic>
      </p:graphicFrame>
      <p:graphicFrame>
        <p:nvGraphicFramePr>
          <p:cNvPr id="120840" name="Object 8"/>
          <p:cNvGraphicFramePr>
            <a:graphicFrameLocks noChangeAspect="1"/>
          </p:cNvGraphicFramePr>
          <p:nvPr/>
        </p:nvGraphicFramePr>
        <p:xfrm>
          <a:off x="6019800" y="4876800"/>
          <a:ext cx="922338" cy="1195387"/>
        </p:xfrm>
        <a:graphic>
          <a:graphicData uri="http://schemas.openxmlformats.org/presentationml/2006/ole">
            <p:oleObj spid="_x0000_s5129" name="Формула" r:id="rId10" imgW="34272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6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6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6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6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6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6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6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6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46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46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46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46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46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46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46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46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7" dur="5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5" grpId="0" animBg="1"/>
      <p:bldP spid="246795" grpId="1" animBg="1"/>
      <p:bldP spid="246796" grpId="0" animBg="1"/>
      <p:bldP spid="246796" grpId="1" animBg="1"/>
      <p:bldP spid="246797" grpId="0" animBg="1"/>
      <p:bldP spid="246797" grpId="1" animBg="1"/>
      <p:bldP spid="246798" grpId="0" animBg="1"/>
      <p:bldP spid="246798" grpId="1" animBg="1"/>
      <p:bldP spid="246799" grpId="0" animBg="1"/>
      <p:bldP spid="246799" grpId="1" animBg="1"/>
      <p:bldP spid="246800" grpId="0" animBg="1"/>
      <p:bldP spid="246800" grpId="1" animBg="1"/>
      <p:bldP spid="246801" grpId="0" animBg="1"/>
      <p:bldP spid="246801" grpId="1" animBg="1"/>
      <p:bldP spid="24680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290</TotalTime>
  <Words>535</Words>
  <PresentationFormat>Экран (4:3)</PresentationFormat>
  <Paragraphs>102</Paragraphs>
  <Slides>21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Яркая</vt:lpstr>
      <vt:lpstr>Формула</vt:lpstr>
      <vt:lpstr>Слайд 1</vt:lpstr>
      <vt:lpstr>Правила дифференцирования.</vt:lpstr>
      <vt:lpstr>Слайд 3</vt:lpstr>
      <vt:lpstr>Слайд 4</vt:lpstr>
      <vt:lpstr>Слайд 5</vt:lpstr>
      <vt:lpstr>Вспомним, что уже известно.</vt:lpstr>
      <vt:lpstr>Вспомним, что уже известно.</vt:lpstr>
      <vt:lpstr>Проверочная  работа (задания)</vt:lpstr>
      <vt:lpstr>Проверочная  работа(ответы)</vt:lpstr>
      <vt:lpstr>Решение задач ЕГЭ по дифференцированию</vt:lpstr>
      <vt:lpstr>Слайд 11</vt:lpstr>
      <vt:lpstr>Тест (уровень  А и В)</vt:lpstr>
      <vt:lpstr>Проверка теста.</vt:lpstr>
      <vt:lpstr> Работа в парах(найти производные функции): </vt:lpstr>
      <vt:lpstr>Проверь решение: </vt:lpstr>
      <vt:lpstr>Рефлексия деятельности на уроке «Лестница успеха»</vt:lpstr>
      <vt:lpstr>Слайд 17</vt:lpstr>
      <vt:lpstr>Домашнее  задание:</vt:lpstr>
      <vt:lpstr>Слайд 19</vt:lpstr>
      <vt:lpstr>О  Лейбнице. </vt:lpstr>
      <vt:lpstr>Последователи учений Ньютона и Лейбница.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89</cp:revision>
  <dcterms:created xsi:type="dcterms:W3CDTF">2015-09-23T19:26:58Z</dcterms:created>
  <dcterms:modified xsi:type="dcterms:W3CDTF">2015-11-06T04:51:03Z</dcterms:modified>
</cp:coreProperties>
</file>