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71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5" r:id="rId23"/>
    <p:sldId id="278" r:id="rId24"/>
    <p:sldId id="266" r:id="rId25"/>
    <p:sldId id="267" r:id="rId26"/>
    <p:sldId id="283" r:id="rId27"/>
    <p:sldId id="284" r:id="rId28"/>
    <p:sldId id="282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кол-во Г.П.</c:v>
                </c:pt>
                <c:pt idx="1">
                  <c:v>кол-во И.П.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кол-во Г.П.</c:v>
                </c:pt>
                <c:pt idx="1">
                  <c:v>кол-во И.П.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4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кол-во Г.П.</c:v>
                </c:pt>
                <c:pt idx="1">
                  <c:v>кол-во И.П.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2011-20122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кол-во Г.П.</c:v>
                </c:pt>
                <c:pt idx="1">
                  <c:v>кол-во И.П.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6</c:v>
                </c:pt>
                <c:pt idx="1">
                  <c:v>18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кол-во Г.П.</c:v>
                </c:pt>
                <c:pt idx="1">
                  <c:v>кол-во И.П.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37248"/>
        <c:axId val="36838784"/>
      </c:barChart>
      <c:catAx>
        <c:axId val="3683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6838784"/>
        <c:crosses val="autoZero"/>
        <c:auto val="1"/>
        <c:lblAlgn val="ctr"/>
        <c:lblOffset val="100"/>
        <c:noMultiLvlLbl val="0"/>
      </c:catAx>
      <c:valAx>
        <c:axId val="3683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37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Выбор</a:t>
            </a:r>
            <a:r>
              <a:rPr lang="ru-RU" sz="2800" baseline="0" dirty="0" smtClean="0">
                <a:solidFill>
                  <a:srgbClr val="0070C0"/>
                </a:solidFill>
              </a:rPr>
              <a:t> тем учащимися</a:t>
            </a:r>
            <a:endParaRPr lang="ru-RU" sz="28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9990267404423565"/>
          <c:y val="2.98471110047601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тем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baseline="0" dirty="0" smtClean="0"/>
                      <a:t>2</a:t>
                    </a:r>
                    <a:r>
                      <a:rPr lang="en-US" sz="2400" baseline="0" dirty="0" smtClean="0"/>
                      <a:t>8</a:t>
                    </a:r>
                    <a:r>
                      <a:rPr lang="en-US" sz="2400" baseline="0" dirty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aseline="0" dirty="0" smtClean="0"/>
                      <a:t> </a:t>
                    </a:r>
                    <a:r>
                      <a:rPr lang="ru-RU" sz="2400" baseline="0" dirty="0" smtClean="0"/>
                      <a:t>8</a:t>
                    </a:r>
                    <a:r>
                      <a:rPr lang="en-US" sz="2400" baseline="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400" baseline="0" dirty="0" smtClean="0"/>
                      <a:t>52%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400" baseline="0" dirty="0" smtClean="0"/>
                      <a:t>8</a:t>
                    </a:r>
                    <a:r>
                      <a:rPr lang="en-US" sz="2400" baseline="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животные</c:v>
                </c:pt>
                <c:pt idx="1">
                  <c:v>растения</c:v>
                </c:pt>
                <c:pt idx="2">
                  <c:v>наука</c:v>
                </c:pt>
                <c:pt idx="3">
                  <c:v>ОБЖ</c:v>
                </c:pt>
                <c:pt idx="4">
                  <c:v>профессии</c:v>
                </c:pt>
                <c:pt idx="5">
                  <c:v>праздники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13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животные</c:v>
                </c:pt>
                <c:pt idx="1">
                  <c:v>растения</c:v>
                </c:pt>
                <c:pt idx="2">
                  <c:v>наука</c:v>
                </c:pt>
                <c:pt idx="3">
                  <c:v>ОБЖ</c:v>
                </c:pt>
                <c:pt idx="4">
                  <c:v>профессии</c:v>
                </c:pt>
                <c:pt idx="5">
                  <c:v>праздники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0.08</c:v>
                </c:pt>
                <c:pt idx="2">
                  <c:v>0.52</c:v>
                </c:pt>
                <c:pt idx="3">
                  <c:v>0.08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C5BC-4F00-4970-A503-73C85D13FC8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19F1-26FA-4A22-97B6-3F6DB42A53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 userDrawn="1"/>
        </p:nvPicPr>
        <p:blipFill>
          <a:blip r:embed="rId6" cstate="print"/>
          <a:srcRect r="80349"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Система работы школьного научного общества младших школьников «Эрудит»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Автор: </a:t>
            </a:r>
            <a:r>
              <a:rPr lang="ru-RU" b="1" i="1" dirty="0" smtClean="0">
                <a:solidFill>
                  <a:srgbClr val="002060"/>
                </a:solidFill>
              </a:rPr>
              <a:t>Белоус Ю.Е</a:t>
            </a:r>
            <a:r>
              <a:rPr lang="ru-RU" b="1" i="1" dirty="0" smtClean="0"/>
              <a:t>.</a:t>
            </a:r>
          </a:p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80" y="3284984"/>
            <a:ext cx="2590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групповых проектов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396044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Огонь – друг или враг?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Безопасный путеводитель.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Берегите почву.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Симметрия вокруг нас.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Зачем нужен алфавит?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Числа вокруг нас.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индивидуальных проектов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6864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Мир экологии.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Удивительный мир кристаллов.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Чудо-юдо Рыба-Кит.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От месяца до полуночи.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Чудеса подводного мира.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Волшебные петли.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Детективный жанр.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Кредит: за и против.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5261757"/>
              </p:ext>
            </p:extLst>
          </p:nvPr>
        </p:nvGraphicFramePr>
        <p:xfrm>
          <a:off x="611560" y="1196752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8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тем учащимися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992888" cy="46805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1 класс </a:t>
            </a:r>
            <a:r>
              <a:rPr lang="ru-RU" dirty="0" smtClean="0">
                <a:solidFill>
                  <a:srgbClr val="0070C0"/>
                </a:solidFill>
              </a:rPr>
              <a:t>– «Интересные кошки», «Часы», «Мои </a:t>
            </a:r>
            <a:r>
              <a:rPr lang="ru-RU" dirty="0" err="1" smtClean="0">
                <a:solidFill>
                  <a:srgbClr val="0070C0"/>
                </a:solidFill>
              </a:rPr>
              <a:t>пушистики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2 класс </a:t>
            </a:r>
            <a:r>
              <a:rPr lang="ru-RU" dirty="0" smtClean="0">
                <a:solidFill>
                  <a:srgbClr val="0070C0"/>
                </a:solidFill>
              </a:rPr>
              <a:t>– «Меры веса», «Удивительный мир кристаллов»</a:t>
            </a:r>
          </a:p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3 класс </a:t>
            </a:r>
            <a:r>
              <a:rPr lang="ru-RU" dirty="0" smtClean="0">
                <a:solidFill>
                  <a:srgbClr val="0070C0"/>
                </a:solidFill>
              </a:rPr>
              <a:t>– «От месяца до полуночи», «Ах, этот Новый год!»</a:t>
            </a:r>
          </a:p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4 класс </a:t>
            </a:r>
            <a:r>
              <a:rPr lang="ru-RU" dirty="0" smtClean="0">
                <a:solidFill>
                  <a:srgbClr val="0070C0"/>
                </a:solidFill>
              </a:rPr>
              <a:t>– «</a:t>
            </a:r>
            <a:r>
              <a:rPr lang="ru-RU" dirty="0" err="1" smtClean="0">
                <a:solidFill>
                  <a:srgbClr val="0070C0"/>
                </a:solidFill>
              </a:rPr>
              <a:t>Аквариумистика</a:t>
            </a:r>
            <a:r>
              <a:rPr lang="ru-RU" dirty="0" smtClean="0">
                <a:solidFill>
                  <a:srgbClr val="0070C0"/>
                </a:solidFill>
              </a:rPr>
              <a:t>», «Детективный жанр», «Нужны ли городу велосипеды?», «Кредит: за и против»</a:t>
            </a:r>
          </a:p>
        </p:txBody>
      </p:sp>
    </p:spTree>
    <p:extLst>
      <p:ext uri="{BB962C8B-B14F-4D97-AF65-F5344CB8AC3E}">
        <p14:creationId xmlns:p14="http://schemas.microsoft.com/office/powerpoint/2010/main" val="3201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667" y="836712"/>
            <a:ext cx="849694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«Ах, этот Новый год»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ходе работы над проектом: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Изучена литература о праздновании Нового года в разных странах;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Изучены традиции семьи, класса, школы;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Проведен опрос учащихся;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Экскурсия в резиденцию Деда Мороза;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Собраны советы по проведению веселого праздника.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39" y="5013176"/>
            <a:ext cx="283917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«Кролики»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136904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0" y="1700808"/>
            <a:ext cx="74888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8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9"/>
            <a:ext cx="828092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 «Нужны ли городу велосипеды?»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92888" cy="295232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Проведены расчеты для изготовления </a:t>
            </a:r>
            <a:r>
              <a:rPr lang="ru-RU" dirty="0" err="1" smtClean="0">
                <a:solidFill>
                  <a:srgbClr val="0070C0"/>
                </a:solidFill>
              </a:rPr>
              <a:t>велопарковок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г.Сургуте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Определены наиболее востребованные места для </a:t>
            </a:r>
            <a:r>
              <a:rPr lang="ru-RU" dirty="0" err="1" smtClean="0">
                <a:solidFill>
                  <a:srgbClr val="0070C0"/>
                </a:solidFill>
              </a:rPr>
              <a:t>велопарковок</a:t>
            </a:r>
            <a:r>
              <a:rPr lang="ru-RU" dirty="0" smtClean="0">
                <a:solidFill>
                  <a:srgbClr val="0070C0"/>
                </a:solidFill>
              </a:rPr>
              <a:t> в нашем микрорайоне.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14043"/>
            <a:ext cx="3816424" cy="216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1" r="28683"/>
          <a:stretch/>
        </p:blipFill>
        <p:spPr bwMode="auto">
          <a:xfrm>
            <a:off x="1763688" y="4941168"/>
            <a:ext cx="2016224" cy="15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90872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Проект «Достопримечательности Сургута»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3528392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Может ли город Сургут стать туристическим городом?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6" y="2708920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«Улицы города Сургута»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48872" cy="408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856984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Проект </a:t>
            </a:r>
            <a:r>
              <a:rPr lang="ru-RU" sz="3600" dirty="0"/>
              <a:t>«По следам великих открытий. Измерение высоты предмета различными </a:t>
            </a:r>
            <a:r>
              <a:rPr lang="ru-RU" sz="3600" dirty="0" smtClean="0"/>
              <a:t>способами»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424936" cy="3744416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Estrangelo Edessa" pitchFamily="66" charset="0"/>
              </a:rPr>
              <a:t>Измерение высоты фонарного столба в парке с помощью тени</a:t>
            </a:r>
            <a:r>
              <a:rPr lang="ru-RU" i="1" dirty="0">
                <a:solidFill>
                  <a:srgbClr val="0070C0"/>
                </a:solidFill>
                <a:latin typeface="Estrangelo Edessa" pitchFamily="66" charset="0"/>
              </a:rPr>
              <a:t>. </a:t>
            </a:r>
            <a:endParaRPr lang="ru-RU" i="1" dirty="0" smtClean="0">
              <a:solidFill>
                <a:srgbClr val="0070C0"/>
              </a:solidFill>
              <a:latin typeface="Estrangelo Edessa" pitchFamily="66" charset="0"/>
            </a:endParaRPr>
          </a:p>
          <a:p>
            <a:endParaRPr lang="ru-RU" dirty="0"/>
          </a:p>
        </p:txBody>
      </p:sp>
      <p:pic>
        <p:nvPicPr>
          <p:cNvPr id="4" name="Picture 3" descr="IMG_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Научное общество </a:t>
            </a:r>
            <a:r>
              <a:rPr lang="ru-RU" b="1" dirty="0" smtClean="0"/>
              <a:t>«ЭРУДИТ»</a:t>
            </a:r>
            <a:endParaRPr lang="ru-RU" b="1" dirty="0"/>
          </a:p>
        </p:txBody>
      </p:sp>
      <p:pic>
        <p:nvPicPr>
          <p:cNvPr id="5" name="Рисунок 4" descr="C:\Users\JULIA\Documents\Документы Юли\1 класс 2012-2013 год\ФОТО\Открытие Эрудита\DSC085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1965" r="10417" b="22863"/>
          <a:stretch/>
        </p:blipFill>
        <p:spPr bwMode="auto">
          <a:xfrm>
            <a:off x="1818927" y="1556792"/>
            <a:ext cx="5095875" cy="290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653136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«Проектная деятельность- действие, совершаемое от всего сердца и с определенной целью»</a:t>
            </a:r>
            <a:endParaRPr lang="ru-RU" sz="3200" dirty="0"/>
          </a:p>
          <a:p>
            <a:r>
              <a:rPr lang="ru-RU" sz="3200" dirty="0"/>
              <a:t>                                         </a:t>
            </a:r>
            <a:r>
              <a:rPr lang="ru-RU" sz="3200" dirty="0" smtClean="0"/>
              <a:t>      </a:t>
            </a:r>
            <a:r>
              <a:rPr lang="ru-RU" sz="3200" i="1" dirty="0" smtClean="0"/>
              <a:t>Е.Г</a:t>
            </a:r>
            <a:r>
              <a:rPr lang="ru-RU" sz="3200" i="1" dirty="0"/>
              <a:t>. Каган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12968" cy="12241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Измерение высоты </a:t>
            </a:r>
            <a:r>
              <a:rPr lang="ru-RU" sz="3600" dirty="0">
                <a:latin typeface="Times New Roman" pitchFamily="18" charset="0"/>
              </a:rPr>
              <a:t>березы с помощью способа Ж. Верна и с помощью </a:t>
            </a:r>
            <a:r>
              <a:rPr lang="ru-RU" sz="3600" dirty="0" smtClean="0">
                <a:latin typeface="Times New Roman" pitchFamily="18" charset="0"/>
              </a:rPr>
              <a:t>зеркала</a:t>
            </a:r>
            <a:r>
              <a:rPr lang="ru-RU" sz="3600" dirty="0">
                <a:latin typeface="Times New Roman" pitchFamily="18" charset="0"/>
              </a:rPr>
              <a:t>.</a:t>
            </a:r>
            <a:br>
              <a:rPr lang="ru-RU" sz="3600" dirty="0">
                <a:latin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92888" cy="3744416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3" descr="IMG_0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7" b="15712"/>
          <a:stretch>
            <a:fillRect/>
          </a:stretch>
        </p:blipFill>
        <p:spPr bwMode="auto">
          <a:xfrm>
            <a:off x="1128068" y="2323480"/>
            <a:ext cx="29679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07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3480"/>
            <a:ext cx="3830208" cy="30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08912" cy="792088"/>
          </a:xfrm>
        </p:spPr>
        <p:txBody>
          <a:bodyPr/>
          <a:lstStyle/>
          <a:p>
            <a:r>
              <a:rPr lang="ru-RU" dirty="0" err="1" smtClean="0"/>
              <a:t>Межпредметные</a:t>
            </a:r>
            <a:r>
              <a:rPr lang="ru-RU" dirty="0" smtClean="0"/>
              <a:t> проекты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680520"/>
          </a:xfrm>
        </p:spPr>
        <p:txBody>
          <a:bodyPr>
            <a:normAutofit fontScale="85000" lnSpcReduction="10000"/>
          </a:bodyPr>
          <a:lstStyle/>
          <a:p>
            <a:r>
              <a:rPr lang="ru-RU" sz="4200" b="1" dirty="0" smtClean="0">
                <a:solidFill>
                  <a:srgbClr val="0070C0"/>
                </a:solidFill>
              </a:rPr>
              <a:t>«Чудо-юдо Рыба – Кит»</a:t>
            </a:r>
          </a:p>
          <a:p>
            <a:pPr algn="l"/>
            <a:r>
              <a:rPr lang="ru-RU" b="1" i="1" u="sng" dirty="0" err="1" smtClean="0">
                <a:solidFill>
                  <a:srgbClr val="0070C0"/>
                </a:solidFill>
              </a:rPr>
              <a:t>Окр</a:t>
            </a:r>
            <a:r>
              <a:rPr lang="ru-RU" b="1" i="1" u="sng" dirty="0" smtClean="0">
                <a:solidFill>
                  <a:srgbClr val="0070C0"/>
                </a:solidFill>
              </a:rPr>
              <a:t>. </a:t>
            </a:r>
            <a:r>
              <a:rPr lang="ru-RU" b="1" i="1" u="sng" dirty="0">
                <a:solidFill>
                  <a:srgbClr val="0070C0"/>
                </a:solidFill>
              </a:rPr>
              <a:t>м</a:t>
            </a:r>
            <a:r>
              <a:rPr lang="ru-RU" b="1" i="1" u="sng" dirty="0" smtClean="0">
                <a:solidFill>
                  <a:srgbClr val="0070C0"/>
                </a:solidFill>
              </a:rPr>
              <a:t>ир </a:t>
            </a:r>
            <a:r>
              <a:rPr lang="ru-RU" dirty="0" smtClean="0">
                <a:solidFill>
                  <a:srgbClr val="0070C0"/>
                </a:solidFill>
              </a:rPr>
              <a:t>- нахождение информации о китах: внешний вид, строение, происхождение, разновидности;</a:t>
            </a:r>
          </a:p>
          <a:p>
            <a:pPr algn="l"/>
            <a:r>
              <a:rPr lang="ru-RU" b="1" i="1" u="sng" dirty="0" smtClean="0">
                <a:solidFill>
                  <a:srgbClr val="0070C0"/>
                </a:solidFill>
              </a:rPr>
              <a:t>История</a:t>
            </a:r>
            <a:r>
              <a:rPr lang="ru-RU" dirty="0" smtClean="0">
                <a:solidFill>
                  <a:srgbClr val="0070C0"/>
                </a:solidFill>
              </a:rPr>
              <a:t> – китобойный промысел: с древности до наших дней;</a:t>
            </a:r>
          </a:p>
          <a:p>
            <a:pPr algn="l"/>
            <a:r>
              <a:rPr lang="ru-RU" b="1" i="1" u="sng" dirty="0" smtClean="0">
                <a:solidFill>
                  <a:srgbClr val="0070C0"/>
                </a:solidFill>
              </a:rPr>
              <a:t>Экология</a:t>
            </a:r>
            <a:r>
              <a:rPr lang="ru-RU" dirty="0" smtClean="0">
                <a:solidFill>
                  <a:srgbClr val="0070C0"/>
                </a:solidFill>
              </a:rPr>
              <a:t> – результаты истребления;</a:t>
            </a:r>
          </a:p>
          <a:p>
            <a:pPr algn="l"/>
            <a:r>
              <a:rPr lang="ru-RU" b="1" i="1" u="sng" dirty="0" smtClean="0">
                <a:solidFill>
                  <a:srgbClr val="0070C0"/>
                </a:solidFill>
              </a:rPr>
              <a:t>Чтение</a:t>
            </a:r>
            <a:r>
              <a:rPr lang="ru-RU" dirty="0" smtClean="0">
                <a:solidFill>
                  <a:srgbClr val="0070C0"/>
                </a:solidFill>
              </a:rPr>
              <a:t> – стихи, пословицы, легенды;</a:t>
            </a:r>
          </a:p>
          <a:p>
            <a:pPr algn="l"/>
            <a:r>
              <a:rPr lang="ru-RU" b="1" i="1" u="sng" dirty="0" smtClean="0">
                <a:solidFill>
                  <a:srgbClr val="0070C0"/>
                </a:solidFill>
              </a:rPr>
              <a:t>Архитектура</a:t>
            </a:r>
            <a:r>
              <a:rPr lang="ru-RU" dirty="0" smtClean="0">
                <a:solidFill>
                  <a:srgbClr val="0070C0"/>
                </a:solidFill>
              </a:rPr>
              <a:t> – памятники китам в разных городах;</a:t>
            </a:r>
          </a:p>
          <a:p>
            <a:pPr algn="l"/>
            <a:r>
              <a:rPr lang="ru-RU" b="1" i="1" u="sng" dirty="0" smtClean="0">
                <a:solidFill>
                  <a:srgbClr val="0070C0"/>
                </a:solidFill>
              </a:rPr>
              <a:t>Астрономия</a:t>
            </a:r>
            <a:r>
              <a:rPr lang="ru-RU" dirty="0" smtClean="0">
                <a:solidFill>
                  <a:srgbClr val="0070C0"/>
                </a:solidFill>
              </a:rPr>
              <a:t> – созвездия.</a:t>
            </a:r>
          </a:p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/>
              <a:t>Примерные критерии оценки проектных работ младших школьников: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4176464"/>
          </a:xfrm>
        </p:spPr>
        <p:txBody>
          <a:bodyPr>
            <a:normAutofit fontScale="40000" lnSpcReduction="20000"/>
          </a:bodyPr>
          <a:lstStyle/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оригинальность выбранной темы,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открытие увлекательного и интересного,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актуальность исследования,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оригинальное оформление проекта,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практическое применение,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сложность проекта,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умение исследовать, </a:t>
            </a:r>
          </a:p>
          <a:p>
            <a:pPr marL="857250" lvl="0" indent="-857250" algn="l">
              <a:buFont typeface="Arial" pitchFamily="34" charset="0"/>
              <a:buChar char="•"/>
            </a:pPr>
            <a:r>
              <a:rPr lang="ru-RU" sz="7000" dirty="0">
                <a:solidFill>
                  <a:srgbClr val="0070C0"/>
                </a:solidFill>
              </a:rPr>
              <a:t>доступность изложения.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80920" cy="64807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Школьная научная </a:t>
            </a:r>
            <a:r>
              <a:rPr lang="ru-RU" sz="3600" dirty="0" smtClean="0"/>
              <a:t>практическая конференция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5184576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ru-RU" b="1" u="sng" dirty="0" smtClean="0">
                <a:solidFill>
                  <a:srgbClr val="FF0000"/>
                </a:solidFill>
              </a:rPr>
              <a:t>Способствует: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активизации </a:t>
            </a:r>
            <a:r>
              <a:rPr lang="ru-RU" dirty="0">
                <a:solidFill>
                  <a:srgbClr val="0070C0"/>
                </a:solidFill>
              </a:rPr>
              <a:t>творческой, познавательной, интеллектуальной инициативы младших школьников, </a:t>
            </a:r>
            <a:r>
              <a:rPr lang="ru-RU" dirty="0" smtClean="0">
                <a:solidFill>
                  <a:srgbClr val="0070C0"/>
                </a:solidFill>
              </a:rPr>
              <a:t>вовлечение </a:t>
            </a:r>
            <a:r>
              <a:rPr lang="ru-RU" dirty="0">
                <a:solidFill>
                  <a:srgbClr val="0070C0"/>
                </a:solidFill>
              </a:rPr>
              <a:t>их в исследовательскую деятельность в различных областях наук;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подведению </a:t>
            </a:r>
            <a:r>
              <a:rPr lang="ru-RU" dirty="0">
                <a:solidFill>
                  <a:srgbClr val="0070C0"/>
                </a:solidFill>
              </a:rPr>
              <a:t>итогов творческой работы школьников, </a:t>
            </a:r>
            <a:r>
              <a:rPr lang="ru-RU" dirty="0" smtClean="0">
                <a:solidFill>
                  <a:srgbClr val="0070C0"/>
                </a:solidFill>
              </a:rPr>
              <a:t>выявлению </a:t>
            </a:r>
            <a:r>
              <a:rPr lang="ru-RU" dirty="0">
                <a:solidFill>
                  <a:srgbClr val="0070C0"/>
                </a:solidFill>
              </a:rPr>
              <a:t>талантливых, одаренных обучающихся в области научного творчества;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популяризации интеллектуальной деятельности младших школьников;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обмену </a:t>
            </a:r>
            <a:r>
              <a:rPr lang="ru-RU" dirty="0">
                <a:solidFill>
                  <a:srgbClr val="0070C0"/>
                </a:solidFill>
              </a:rPr>
              <a:t>опытом работы методических объединений учителей в этой сфере;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определению </a:t>
            </a:r>
            <a:r>
              <a:rPr lang="ru-RU" dirty="0">
                <a:solidFill>
                  <a:srgbClr val="0070C0"/>
                </a:solidFill>
              </a:rPr>
              <a:t>участников городской конференции в рамках программы «Шаг в будущее».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7"/>
            <a:ext cx="8568952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464496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Выступление на тематических классных часах.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Представление проектов и исследований на школьной конференции «Эрудит»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Размещение лучших проектов на образовательных сайтах в Интернет.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Участие в муниципальных мероприятиях (проекты по ПДД, по пожарной безопасности)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Участие в городском конкурсе «Шаг в будущее»</a:t>
            </a:r>
          </a:p>
          <a:p>
            <a:pPr marL="514350" indent="-514350" algn="l">
              <a:buAutoNum type="arabicPeriod"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560840" cy="468052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место </a:t>
            </a:r>
            <a:r>
              <a:rPr lang="ru-RU" dirty="0" smtClean="0">
                <a:solidFill>
                  <a:srgbClr val="0070C0"/>
                </a:solidFill>
              </a:rPr>
              <a:t>в конкурсе «Шаг в будущее»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</a:rPr>
              <a:t>Тема проекта «</a:t>
            </a:r>
            <a:r>
              <a:rPr lang="ru-RU" b="1" i="1" dirty="0" smtClean="0">
                <a:solidFill>
                  <a:srgbClr val="0070C0"/>
                </a:solidFill>
              </a:rPr>
              <a:t>По </a:t>
            </a:r>
            <a:r>
              <a:rPr lang="ru-RU" b="1" i="1" dirty="0">
                <a:solidFill>
                  <a:srgbClr val="0070C0"/>
                </a:solidFill>
              </a:rPr>
              <a:t>следам великих открытий. Измерение высоты предмета различными способами</a:t>
            </a:r>
            <a:r>
              <a:rPr lang="ru-RU" dirty="0" smtClean="0">
                <a:solidFill>
                  <a:srgbClr val="0070C0"/>
                </a:solidFill>
              </a:rPr>
              <a:t>» (2010г)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III </a:t>
            </a:r>
            <a:r>
              <a:rPr lang="ru-RU" dirty="0" smtClean="0">
                <a:solidFill>
                  <a:srgbClr val="FF0000"/>
                </a:solidFill>
              </a:rPr>
              <a:t>место </a:t>
            </a:r>
            <a:r>
              <a:rPr lang="ru-RU" dirty="0" smtClean="0">
                <a:solidFill>
                  <a:srgbClr val="0070C0"/>
                </a:solidFill>
              </a:rPr>
              <a:t>в конкурсе «Шаг в будущее»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</a:rPr>
              <a:t>Тема проекта «</a:t>
            </a:r>
            <a:r>
              <a:rPr lang="ru-RU" b="1" i="1" dirty="0" smtClean="0">
                <a:solidFill>
                  <a:srgbClr val="0070C0"/>
                </a:solidFill>
              </a:rPr>
              <a:t>Нужны ли городу велосипеды?» </a:t>
            </a:r>
            <a:r>
              <a:rPr lang="ru-RU" dirty="0" smtClean="0">
                <a:solidFill>
                  <a:srgbClr val="0070C0"/>
                </a:solidFill>
              </a:rPr>
              <a:t>(2012г)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</a:rPr>
              <a:t>8 проектов и исследовательских работ размещены в Интернет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На уровне «ученик, участник проекта»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Положительной динамики результатов успеваемости;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Положительной динамики количества и качества результатов интеллектуальных, творческих и спортивных состязаний различного уровня;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Положительной динамики результатов </a:t>
            </a:r>
            <a:r>
              <a:rPr lang="ru-RU" dirty="0" err="1" smtClean="0">
                <a:solidFill>
                  <a:srgbClr val="0070C0"/>
                </a:solidFill>
              </a:rPr>
              <a:t>сформированности</a:t>
            </a:r>
            <a:r>
              <a:rPr lang="ru-RU" dirty="0" smtClean="0">
                <a:solidFill>
                  <a:srgbClr val="0070C0"/>
                </a:solidFill>
              </a:rPr>
              <a:t> ключевых компетентностей;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Положительного имиджа участников проекта в образовательной среде школы, города;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Успешной социализации участников проекта;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Удовлетворенности качеством образовательных услуг.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7"/>
            <a:ext cx="7772400" cy="57606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На уровне «родитель ученика»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344816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70C0"/>
                </a:solidFill>
              </a:rPr>
              <a:t>Позитивного отношения к школе;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70C0"/>
                </a:solidFill>
              </a:rPr>
              <a:t>Удовлетворенности качеством образовательных услуг.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5968" y="350100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u="sng" dirty="0" smtClean="0">
                <a:solidFill>
                  <a:srgbClr val="FF0000"/>
                </a:solidFill>
              </a:rPr>
              <a:t>На уровне «педагог, участник проекта»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57110" y="4221088"/>
            <a:ext cx="7331314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Положительной динамики профессиональной компетентности, в том числе предметной;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Выполнение требований по качеству результата.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8064896" cy="396044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Продолжать и совершенствовать работу научного общества.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Расширять деятельность научного общества , создавая </a:t>
            </a:r>
            <a:r>
              <a:rPr lang="ru-RU" dirty="0" err="1" smtClean="0">
                <a:solidFill>
                  <a:srgbClr val="0070C0"/>
                </a:solidFill>
              </a:rPr>
              <a:t>межпредметные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err="1" smtClean="0">
                <a:solidFill>
                  <a:srgbClr val="0070C0"/>
                </a:solidFill>
              </a:rPr>
              <a:t>межвозрастные</a:t>
            </a:r>
            <a:r>
              <a:rPr lang="ru-RU" dirty="0" smtClean="0">
                <a:solidFill>
                  <a:srgbClr val="0070C0"/>
                </a:solidFill>
              </a:rPr>
              <a:t> проекты с целью реализации личностных возможностей детей, умению сотрудничать детей разных возрастов.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24" y="1628800"/>
            <a:ext cx="3664160" cy="367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475656" y="657226"/>
            <a:ext cx="6192688" cy="6084142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65761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63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Научное общество «ЭРУДИТ» основано </a:t>
            </a:r>
            <a:r>
              <a:rPr lang="ru-RU" dirty="0"/>
              <a:t>в 2008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056784" cy="35283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Цель НОУ: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создание </a:t>
            </a:r>
            <a:r>
              <a:rPr lang="ru-RU" dirty="0">
                <a:solidFill>
                  <a:srgbClr val="0070C0"/>
                </a:solidFill>
              </a:rPr>
              <a:t>условий для выявления и воспитания одаренных детей, организации учебно-исследовательской деятельности младших школьников, формирования у детей исследовательского типа мышления, научного мировоззрения.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4896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388" y="1268760"/>
            <a:ext cx="8424936" cy="5256584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Формировать единое школьное  научное сообщество;</a:t>
            </a:r>
            <a:endParaRPr lang="ru-RU" dirty="0">
              <a:solidFill>
                <a:srgbClr val="0070C0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Выявить </a:t>
            </a:r>
            <a:r>
              <a:rPr lang="ru-RU" dirty="0">
                <a:solidFill>
                  <a:srgbClr val="0070C0"/>
                </a:solidFill>
              </a:rPr>
              <a:t>наиболее одарённых учащихся в разных областях науки </a:t>
            </a:r>
            <a:r>
              <a:rPr lang="ru-RU" dirty="0" smtClean="0">
                <a:solidFill>
                  <a:srgbClr val="0070C0"/>
                </a:solidFill>
              </a:rPr>
              <a:t>и развивать </a:t>
            </a:r>
            <a:r>
              <a:rPr lang="ru-RU" dirty="0">
                <a:solidFill>
                  <a:srgbClr val="0070C0"/>
                </a:solidFill>
              </a:rPr>
              <a:t>их </a:t>
            </a:r>
            <a:r>
              <a:rPr lang="ru-RU" dirty="0" smtClean="0">
                <a:solidFill>
                  <a:srgbClr val="0070C0"/>
                </a:solidFill>
              </a:rPr>
              <a:t>творческие способности;</a:t>
            </a:r>
            <a:endParaRPr lang="ru-RU" dirty="0">
              <a:solidFill>
                <a:srgbClr val="0070C0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Создавать условия </a:t>
            </a:r>
            <a:r>
              <a:rPr lang="ru-RU" dirty="0">
                <a:solidFill>
                  <a:srgbClr val="0070C0"/>
                </a:solidFill>
              </a:rPr>
              <a:t>для удовлетворения интересов обучающихся к научно-исследовательской деятельности;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Активно включать </a:t>
            </a:r>
            <a:r>
              <a:rPr lang="ru-RU" dirty="0">
                <a:solidFill>
                  <a:srgbClr val="0070C0"/>
                </a:solidFill>
              </a:rPr>
              <a:t>учащихся школы в процесс самообразования и саморазвития. 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Совершенствовать умения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навыки </a:t>
            </a:r>
            <a:r>
              <a:rPr lang="ru-RU" dirty="0">
                <a:solidFill>
                  <a:srgbClr val="0070C0"/>
                </a:solidFill>
              </a:rPr>
              <a:t>самостоятельной работы учащихся, </a:t>
            </a:r>
            <a:r>
              <a:rPr lang="ru-RU" dirty="0" smtClean="0">
                <a:solidFill>
                  <a:srgbClr val="0070C0"/>
                </a:solidFill>
              </a:rPr>
              <a:t>повышать уровень </a:t>
            </a:r>
            <a:r>
              <a:rPr lang="ru-RU" dirty="0">
                <a:solidFill>
                  <a:srgbClr val="0070C0"/>
                </a:solidFill>
              </a:rPr>
              <a:t>знаний и эрудиции в интересующих областях науки. 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Создавать условия </a:t>
            </a:r>
            <a:r>
              <a:rPr lang="ru-RU" dirty="0">
                <a:solidFill>
                  <a:srgbClr val="0070C0"/>
                </a:solidFill>
              </a:rPr>
              <a:t>для творческой деятельности обучающихся </a:t>
            </a:r>
            <a:r>
              <a:rPr lang="ru-RU" dirty="0" smtClean="0">
                <a:solidFill>
                  <a:srgbClr val="0070C0"/>
                </a:solidFill>
              </a:rPr>
              <a:t>под руководством </a:t>
            </a:r>
            <a:r>
              <a:rPr lang="ru-RU" dirty="0">
                <a:solidFill>
                  <a:srgbClr val="0070C0"/>
                </a:solidFill>
              </a:rPr>
              <a:t>учителей.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Популяризовать современные достижения </a:t>
            </a:r>
            <a:r>
              <a:rPr lang="ru-RU" dirty="0">
                <a:solidFill>
                  <a:srgbClr val="0070C0"/>
                </a:solidFill>
              </a:rPr>
              <a:t>науки, техники, искусства.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Деятельность клуба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1 этап: Стартовый 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(ОКТЯБРЬ)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Открытие клуба «Эрудит»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2 этап: Решение учебных проблем 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(ОКТЯБРЬ – ФЕВРАЛЬ)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Работа над проектами и исследованиями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3 этап: Рефлексивный 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(МАРТ)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Отбор проектов для конференции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АПРЕЛЬ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Конференция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клуба «Эрудит»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68052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1.Выступление председателя клуба Исаченко Н.Н.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2.Выступление членов клуба «Эрудит»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3.Вручение удостоверений вновь прибывшим </a:t>
            </a:r>
          </a:p>
          <a:p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8769"/>
              </p:ext>
            </p:extLst>
          </p:nvPr>
        </p:nvGraphicFramePr>
        <p:xfrm>
          <a:off x="1567123" y="3758615"/>
          <a:ext cx="6408712" cy="2444496"/>
        </p:xfrm>
        <a:graphic>
          <a:graphicData uri="http://schemas.openxmlformats.org/drawingml/2006/table">
            <a:tbl>
              <a:tblPr/>
              <a:tblGrid>
                <a:gridCol w="3282645"/>
                <a:gridCol w="3126067"/>
              </a:tblGrid>
              <a:tr h="2222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</a:p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Муниципальное бюджетное общеобразовательное учреждение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НШ-ДС №2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Г.Сургут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Удостоверение № 2012/1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Выдано: </a:t>
                      </a:r>
                      <a:r>
                        <a:rPr lang="ru-RU" sz="1200" b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Абидовой</a:t>
                      </a:r>
                      <a:r>
                        <a:rPr lang="ru-RU" sz="1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Сабринарозе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Ученице: </a:t>
                      </a:r>
                      <a:r>
                        <a:rPr lang="ru-RU" sz="1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«Б» класса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Председатель клуба: 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Исаченко</a:t>
                      </a:r>
                      <a:r>
                        <a:rPr lang="ru-RU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Н.Н</a:t>
                      </a: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07704" y="3933056"/>
            <a:ext cx="276225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клуб "Эрудит"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66" y="4725144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640960" cy="1152129"/>
          </a:xfrm>
        </p:spPr>
        <p:txBody>
          <a:bodyPr>
            <a:no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оказатели </a:t>
            </a:r>
            <a:r>
              <a:rPr lang="ru-RU" sz="3200" b="1" dirty="0"/>
              <a:t>участия  обучающихся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 работе научного общества «Юный эрудит»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17916"/>
              </p:ext>
            </p:extLst>
          </p:nvPr>
        </p:nvGraphicFramePr>
        <p:xfrm>
          <a:off x="323528" y="1988841"/>
          <a:ext cx="8424935" cy="4187572"/>
        </p:xfrm>
        <a:graphic>
          <a:graphicData uri="http://schemas.openxmlformats.org/drawingml/2006/table">
            <a:tbl>
              <a:tblPr/>
              <a:tblGrid>
                <a:gridCol w="2078105"/>
                <a:gridCol w="2078105"/>
                <a:gridCol w="1912598"/>
                <a:gridCol w="2356127"/>
              </a:tblGrid>
              <a:tr h="865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учащихся, входящих в НОУ «Юный эрудит»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групповых </a:t>
                      </a:r>
                    </a:p>
                    <a:p>
                      <a:pPr algn="ctr"/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проектов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индивидуальных проектов 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2008-2009 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47 чел.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2009-2010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36 чел.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2010-2011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23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чел.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2011 – 2012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25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 чел</a:t>
                      </a:r>
                      <a:endParaRPr lang="ru-RU" sz="1600" b="1" dirty="0" smtClean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2012-2013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23 чел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3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9"/>
            <a:ext cx="8712968" cy="360039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Количество групповых и индивидуальных проектов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93458265"/>
              </p:ext>
            </p:extLst>
          </p:nvPr>
        </p:nvGraphicFramePr>
        <p:xfrm>
          <a:off x="179512" y="1556792"/>
          <a:ext cx="87129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5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9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проектов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828" y="1508454"/>
            <a:ext cx="3027424" cy="16561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Животный мир</a:t>
            </a:r>
          </a:p>
          <a:p>
            <a:pPr algn="ctr"/>
            <a:endParaRPr lang="ru-RU" sz="2800" b="1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6692" y="4789077"/>
            <a:ext cx="2880320" cy="1825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Наука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221088"/>
            <a:ext cx="2930624" cy="17784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Краеведение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060848"/>
            <a:ext cx="2952328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Растительный мир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63888" y="1340768"/>
            <a:ext cx="482352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1340768"/>
            <a:ext cx="720080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707904" y="1628800"/>
            <a:ext cx="672356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1628800"/>
            <a:ext cx="864096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0979"/>
            <a:ext cx="1003833" cy="10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40" y="2060848"/>
            <a:ext cx="1213152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97495"/>
            <a:ext cx="1121012" cy="83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55522"/>
            <a:ext cx="987760" cy="7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18" y="5254683"/>
            <a:ext cx="1321314" cy="12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0" t="15945" r="20915"/>
          <a:stretch/>
        </p:blipFill>
        <p:spPr bwMode="auto">
          <a:xfrm>
            <a:off x="5351512" y="4789077"/>
            <a:ext cx="745232" cy="106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76" y="4786609"/>
            <a:ext cx="9715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8932" y="3317333"/>
            <a:ext cx="2777543" cy="1335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Праздники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21" y="3777167"/>
            <a:ext cx="1232917" cy="8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1005</Words>
  <Application>Microsoft Office PowerPoint</Application>
  <PresentationFormat>Экран (4:3)</PresentationFormat>
  <Paragraphs>189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Система работы школьного научного общества младших школьников «Эрудит» </vt:lpstr>
      <vt:lpstr>Научное общество «ЭРУДИТ»</vt:lpstr>
      <vt:lpstr>Научное общество «ЭРУДИТ» основано в 2008 году</vt:lpstr>
      <vt:lpstr>Задачи</vt:lpstr>
      <vt:lpstr>Деятельность клуба</vt:lpstr>
      <vt:lpstr>Открытие клуба «Эрудит»</vt:lpstr>
      <vt:lpstr>Показатели участия  обучающихся  в работе научного общества «Юный эрудит» </vt:lpstr>
      <vt:lpstr>Количество групповых и индивидуальных проектов</vt:lpstr>
      <vt:lpstr>Темы проектов </vt:lpstr>
      <vt:lpstr>Темы групповых проектов</vt:lpstr>
      <vt:lpstr>Темы индивидуальных проектов</vt:lpstr>
      <vt:lpstr>Презентация PowerPoint</vt:lpstr>
      <vt:lpstr>Выбор тем учащимися</vt:lpstr>
      <vt:lpstr>Проект «Ах, этот Новый год»</vt:lpstr>
      <vt:lpstr>Проект «Кролики»</vt:lpstr>
      <vt:lpstr>Проект «Нужны ли городу велосипеды?»</vt:lpstr>
      <vt:lpstr>Проект «Достопримечательности Сургута»</vt:lpstr>
      <vt:lpstr>Проект «Улицы города Сургута»</vt:lpstr>
      <vt:lpstr>Проект «По следам великих открытий. Измерение высоты предмета различными способами»</vt:lpstr>
      <vt:lpstr>Измерение высоты березы с помощью способа Ж. Верна и с помощью зеркала. </vt:lpstr>
      <vt:lpstr>Межпредметные проекты</vt:lpstr>
      <vt:lpstr>Примерные критерии оценки проектных работ младших школьников: </vt:lpstr>
      <vt:lpstr>Школьная научная практическая конференция </vt:lpstr>
      <vt:lpstr>Представление результатов работы</vt:lpstr>
      <vt:lpstr>Наши достижения</vt:lpstr>
      <vt:lpstr>Ожидаемые результаты</vt:lpstr>
      <vt:lpstr>На уровне «родитель ученика»</vt:lpstr>
      <vt:lpstr>Планируем: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Юлия</cp:lastModifiedBy>
  <cp:revision>44</cp:revision>
  <dcterms:created xsi:type="dcterms:W3CDTF">2012-01-30T17:22:44Z</dcterms:created>
  <dcterms:modified xsi:type="dcterms:W3CDTF">2015-01-01T16:30:50Z</dcterms:modified>
</cp:coreProperties>
</file>