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9" r:id="rId3"/>
    <p:sldId id="305" r:id="rId4"/>
    <p:sldId id="300" r:id="rId5"/>
    <p:sldId id="301" r:id="rId6"/>
    <p:sldId id="302" r:id="rId7"/>
    <p:sldId id="303" r:id="rId8"/>
    <p:sldId id="295" r:id="rId9"/>
    <p:sldId id="308" r:id="rId10"/>
    <p:sldId id="304" r:id="rId11"/>
    <p:sldId id="316" r:id="rId12"/>
    <p:sldId id="306" r:id="rId13"/>
    <p:sldId id="315" r:id="rId14"/>
    <p:sldId id="322" r:id="rId15"/>
    <p:sldId id="264" r:id="rId16"/>
    <p:sldId id="312" r:id="rId17"/>
    <p:sldId id="321" r:id="rId18"/>
    <p:sldId id="319" r:id="rId19"/>
    <p:sldId id="318" r:id="rId20"/>
    <p:sldId id="313" r:id="rId21"/>
    <p:sldId id="276" r:id="rId22"/>
    <p:sldId id="277" r:id="rId23"/>
    <p:sldId id="291" r:id="rId24"/>
    <p:sldId id="293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138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BC84704-705B-4D81-B74C-DC8325D7A67B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28D57A-A0CA-42D9-A908-CD9A8AD9A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jpeg"/><Relationship Id="rId7" Type="http://schemas.openxmlformats.org/officeDocument/2006/relationships/image" Target="../media/image74.wm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8231832" cy="122413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Выбор  пути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143380"/>
            <a:ext cx="2286016" cy="27146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Автор:                              Елена Паршина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учитель-дефектолог, логопед,   педагог                                             БОО  « Апельсин»,                                    БОО  « Перспективы»                               ДДИ №4 г. Павловска,                   воспитатель гимназии –пансиона № 664 г. Санкт-Петербурга.</a:t>
            </a:r>
          </a:p>
          <a:p>
            <a:pPr algn="ctr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Национальная Академия Туризма.</a:t>
            </a:r>
          </a:p>
          <a:p>
            <a:pPr algn="ctr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Арттерапевтическая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ассоциация</a:t>
            </a:r>
          </a:p>
          <a:p>
            <a:pPr algn="ctr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2013-2014 учебный год.</a:t>
            </a:r>
            <a:endParaRPr lang="ru-RU" sz="25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Samsung\Desktop\Проектные технологии\Фото из Интернета\imgpreviewCAGRFS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564" y="4421039"/>
            <a:ext cx="2516860" cy="2155644"/>
          </a:xfrm>
          <a:prstGeom prst="rect">
            <a:avLst/>
          </a:prstGeom>
          <a:noFill/>
        </p:spPr>
      </p:pic>
      <p:pic>
        <p:nvPicPr>
          <p:cNvPr id="9218" name="Picture 2" descr="C:\Users\Samsung\Desktop\Проектные технологии\Фото из Интернета\imgpreview[9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2649894" cy="1800200"/>
          </a:xfrm>
          <a:prstGeom prst="rect">
            <a:avLst/>
          </a:prstGeom>
          <a:noFill/>
        </p:spPr>
      </p:pic>
      <p:pic>
        <p:nvPicPr>
          <p:cNvPr id="9219" name="Picture 3" descr="C:\Users\Samsung\Desktop\Проектные технологии\Фото из Интернета\imgpreviewCAFRFPG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496" y="4336849"/>
            <a:ext cx="2930359" cy="2188496"/>
          </a:xfrm>
          <a:prstGeom prst="rect">
            <a:avLst/>
          </a:prstGeom>
          <a:noFill/>
        </p:spPr>
      </p:pic>
      <p:pic>
        <p:nvPicPr>
          <p:cNvPr id="9221" name="Picture 5" descr="C:\Users\Samsung\Desktop\Проектные технологии\Фото из Интернета\imagesCAPE8VI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535807" cy="2379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984776" cy="8640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Правонарушения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 descr="C:\Users\Samsung\Desktop\Проектные технологии\Фото из Интернета\img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3447435" cy="2952328"/>
          </a:xfrm>
          <a:prstGeom prst="rect">
            <a:avLst/>
          </a:prstGeom>
          <a:noFill/>
        </p:spPr>
      </p:pic>
      <p:pic>
        <p:nvPicPr>
          <p:cNvPr id="34819" name="Picture 3" descr="C:\Users\Samsung\Desktop\Проектные технологии\Фото из Интернета\imagesCAMZ9L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181" y="4653136"/>
            <a:ext cx="2613654" cy="1960240"/>
          </a:xfrm>
          <a:prstGeom prst="rect">
            <a:avLst/>
          </a:prstGeom>
          <a:noFill/>
        </p:spPr>
      </p:pic>
      <p:pic>
        <p:nvPicPr>
          <p:cNvPr id="5" name="Picture 3" descr="C:\Users\Samsung\Desktop\Проектные технологии\Фото из Интернета\imgpreviewCA9NTOZ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76" y="4005064"/>
            <a:ext cx="1933662" cy="2493984"/>
          </a:xfrm>
          <a:prstGeom prst="rect">
            <a:avLst/>
          </a:prstGeom>
          <a:noFill/>
        </p:spPr>
      </p:pic>
      <p:pic>
        <p:nvPicPr>
          <p:cNvPr id="6" name="Picture 2" descr="C:\Users\Samsung\Desktop\Проектные технологии\Фото из Интернета\antisocia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804" y="1700808"/>
            <a:ext cx="2782020" cy="1701669"/>
          </a:xfrm>
          <a:prstGeom prst="rect">
            <a:avLst/>
          </a:prstGeom>
          <a:noFill/>
        </p:spPr>
      </p:pic>
      <p:pic>
        <p:nvPicPr>
          <p:cNvPr id="34820" name="Picture 4" descr="C:\Users\Samsung\Desktop\Проектные технологии\Фото из Интернета\iCAFLDR5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412776"/>
            <a:ext cx="2254404" cy="195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784976" cy="10698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органов МВД и РПЦ.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C:\Users\Samsung\Desktop\Проектные технологии\Фото из Интернета\imgpreview[7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553" y="2420888"/>
            <a:ext cx="3682102" cy="2880320"/>
          </a:xfrm>
          <a:prstGeom prst="rect">
            <a:avLst/>
          </a:prstGeom>
          <a:noFill/>
        </p:spPr>
      </p:pic>
      <p:pic>
        <p:nvPicPr>
          <p:cNvPr id="22535" name="Picture 7" descr="C:\Users\Samsung\Desktop\Проектные технологии\Фото из Интернета\reabilit%20centr%20aristarh%20i%20eli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50" y="2348880"/>
            <a:ext cx="3946042" cy="2959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558924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Воспитательная работа,  социальная помощь, организация  свободного времени, летних лагерей труда и отдыха, помощь в трудоустройстве, психолого-педагогическое консультирование.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500034" y="785794"/>
          <a:ext cx="8837946" cy="4786346"/>
        </p:xfrm>
        <a:graphic>
          <a:graphicData uri="http://schemas.openxmlformats.org/presentationml/2006/ole">
            <p:oleObj spid="_x0000_s50177" name="Документ" r:id="rId3" imgW="6949958" imgH="405986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катамнез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выпуска1991 г.).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Samsung\Desktop\Работа\Диск по теме Профессия\Фотоальбом. Социализация1985-2003 г.г\5 школа\Коллектив 5 шко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3553958" cy="2227631"/>
          </a:xfrm>
          <a:prstGeom prst="rect">
            <a:avLst/>
          </a:prstGeom>
          <a:noFill/>
        </p:spPr>
      </p:pic>
      <p:pic>
        <p:nvPicPr>
          <p:cNvPr id="63491" name="Picture 3" descr="C:\Users\Samsung\Desktop\Работа\Диск по теме Профессия\Фотоальбом. Социализация1985-2003 г.г\5 школа\Встреча выпускников 5 шко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2448272" cy="1731035"/>
          </a:xfrm>
          <a:prstGeom prst="rect">
            <a:avLst/>
          </a:prstGeom>
          <a:noFill/>
        </p:spPr>
      </p:pic>
      <p:pic>
        <p:nvPicPr>
          <p:cNvPr id="63492" name="Picture 4" descr="C:\Users\Samsung\Desktop\Работа\Диск по теме Профессия\Фотоальбом. Социализация1985-2003 г.г\5 школа\Витя Янке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31662"/>
            <a:ext cx="1584175" cy="2296571"/>
          </a:xfrm>
          <a:prstGeom prst="rect">
            <a:avLst/>
          </a:prstGeom>
          <a:noFill/>
        </p:spPr>
      </p:pic>
      <p:pic>
        <p:nvPicPr>
          <p:cNvPr id="63493" name="Picture 5" descr="C:\Users\Samsung\Desktop\Работа\Диск по теме Профессия\Фотоальбом. Социализация1985-2003 г.г\5 школа\1985 год. В классе школы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60848"/>
            <a:ext cx="2550141" cy="1796780"/>
          </a:xfrm>
          <a:prstGeom prst="rect">
            <a:avLst/>
          </a:prstGeom>
          <a:noFill/>
        </p:spPr>
      </p:pic>
      <p:pic>
        <p:nvPicPr>
          <p:cNvPr id="63494" name="Picture 6" descr="C:\Users\Samsung\Desktop\Работа\Диск по теме Профессия\Фотоальбом. Социализация1985-2003 г.г\5 школа\11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725144"/>
            <a:ext cx="2592288" cy="18722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4869160"/>
            <a:ext cx="3370126" cy="17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  ГБС (К)ОУ №5.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  выпускников Е.К. Паршиной (21):  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столяр,  плиточник-облицовщик,  швея-мотористка, лифтёр, мастер маникюра и педикюра, диспетчер, уборщица,  кондуктор,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продавец, няня, домашняя хозяйка.</a:t>
            </a:r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Пенсия по инвалидности: 5 человек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Правонарушения: 2 выпускника.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Анкетирование учащихся 5 класса школы № 5              Тема : Структура интересов.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7787208" cy="4225656"/>
          </a:xfrm>
        </p:spPr>
        <p:txBody>
          <a:bodyPr>
            <a:norm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785786" y="2500306"/>
          <a:ext cx="8076790" cy="4071966"/>
        </p:xfrm>
        <a:graphic>
          <a:graphicData uri="http://schemas.openxmlformats.org/presentationml/2006/ole">
            <p:oleObj spid="_x0000_s79874" name="Документ" r:id="rId3" imgW="6493444" imgH="32739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435280" cy="1066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и виды  профилактической работы в семье, школе, детском доме.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Samsung\Desktop\Международная ассоциация арттерапевтов\Работа с пожилыми людьми. Доклад 26 февраля 2013г\Семейный РЦ\Туризм\Ленинградская область\Карельский перешее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13176"/>
            <a:ext cx="2268252" cy="1512168"/>
          </a:xfrm>
          <a:prstGeom prst="rect">
            <a:avLst/>
          </a:prstGeom>
          <a:noFill/>
        </p:spPr>
      </p:pic>
      <p:pic>
        <p:nvPicPr>
          <p:cNvPr id="4102" name="Picture 6" descr="C:\Users\Samsung\Desktop\Международная ассоциация арттерапевтов\Работа с пожилыми людьми. Доклад 26 февраля 2013г\Семейный РЦ\Туризм\Ленинградская область\Гриб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085184"/>
            <a:ext cx="1856995" cy="1464754"/>
          </a:xfrm>
          <a:prstGeom prst="rect">
            <a:avLst/>
          </a:prstGeom>
          <a:noFill/>
        </p:spPr>
      </p:pic>
      <p:pic>
        <p:nvPicPr>
          <p:cNvPr id="4103" name="Picture 7" descr="C:\Users\Samsung\Desktop\Международная ассоциация арттерапевтов\Работа с пожилыми людьми. Доклад 26 февраля 2013г\Семейный РЦ\Туризм\Ленинградская область\Рыба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085184"/>
            <a:ext cx="1905000" cy="1428750"/>
          </a:xfrm>
          <a:prstGeom prst="rect">
            <a:avLst/>
          </a:prstGeom>
          <a:noFill/>
        </p:spPr>
      </p:pic>
      <p:pic>
        <p:nvPicPr>
          <p:cNvPr id="4104" name="Picture 8" descr="C:\Users\Samsung\Desktop\Международная ассоциация арттерапевтов\Работа с пожилыми людьми. Доклад 26 февраля 2013г\Семейный РЦ\Туризм\Ленинградская область\Крепость Коре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348880"/>
            <a:ext cx="2304256" cy="1800200"/>
          </a:xfrm>
          <a:prstGeom prst="rect">
            <a:avLst/>
          </a:prstGeom>
          <a:noFill/>
        </p:spPr>
      </p:pic>
      <p:pic>
        <p:nvPicPr>
          <p:cNvPr id="9" name="Picture 3" descr="C:\Users\Samsung\Desktop\imagesCAD2WO5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9044" y="5085184"/>
            <a:ext cx="1863436" cy="1512167"/>
          </a:xfrm>
          <a:prstGeom prst="rect">
            <a:avLst/>
          </a:prstGeom>
          <a:noFill/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79512" y="2276872"/>
          <a:ext cx="2646133" cy="1872208"/>
        </p:xfrm>
        <a:graphic>
          <a:graphicData uri="http://schemas.openxmlformats.org/presentationml/2006/ole">
            <p:oleObj spid="_x0000_s47106" name="Acrobat Document" r:id="rId8" imgW="4009524" imgH="2838846" progId="AcroExch.Document.7">
              <p:embed/>
            </p:oleObj>
          </a:graphicData>
        </a:graphic>
      </p:graphicFrame>
      <p:pic>
        <p:nvPicPr>
          <p:cNvPr id="11" name="Picture 1" descr="C:\Users\Samsung\Desktop\Работа\Диск по теме Профессия\Фотоальбом. Социализация1985-2003 г.г\10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348880"/>
            <a:ext cx="2664296" cy="18019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4221088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Представлен  положительный опыт  педагогов Паршиной Е.К.,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Питениной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Т.В., Рыжковой Т.Е.  Санкт-Петербург.                                                       Урок, внеклассная работа,  походы выходного дня, экологическая экспедиция, санаторно-курортное лечение ( 1976 -2013 г.г.)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858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Семейная педагогика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3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429132"/>
            <a:ext cx="2000264" cy="158591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Изображение 36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1928826" cy="15716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 00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357430"/>
            <a:ext cx="2071702" cy="36671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1 0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357430"/>
            <a:ext cx="2143140" cy="37147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2710" name="Picture 6" descr="E:\Здоровье\Декоративно-прикладное творчество\Пэчворк\Шахматы. Фрагмент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357430"/>
            <a:ext cx="1857388" cy="16527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00298" y="392906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Трудотерапия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68" y="4143380"/>
            <a:ext cx="1785950" cy="1974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latin typeface="Lucida Sans"/>
              </a:rPr>
              <a:t>Виды  трудотерапии</a:t>
            </a:r>
            <a:endParaRPr/>
          </a:p>
        </p:txBody>
      </p:sp>
      <p:sp>
        <p:nvSpPr>
          <p:cNvPr id="497" name="CustomShape 2"/>
          <p:cNvSpPr/>
          <p:nvPr/>
        </p:nvSpPr>
        <p:spPr>
          <a:xfrm>
            <a:off x="457200" y="1600200"/>
            <a:ext cx="8226000" cy="470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5000"/>
              <a:buFont typeface="Wingdings 2" charset="2"/>
              <a:buChar char="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процессе  восстановительной работы  и лечебных мероприятий  используются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 вида трудотерапии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2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65000"/>
              <a:buFont typeface="Wingdings 2" charset="2"/>
              <a:buChar char="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общеукрепляющая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направлена  на отвлечение мыслей ребёнка или взрослого от  болезни, улучшение моторики, развитие ручных умений, повышение жизнедеятельности организма           (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лепка, картонажные работы, ремёсла, нанизывание бус, дежурство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00000"/>
              </a:lnSpc>
              <a:buSzPct val="65000"/>
              <a:buFont typeface="Wingdings 2" charset="2"/>
              <a:buChar char=""/>
            </a:pPr>
            <a:endParaRPr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00306"/>
            <a:ext cx="821537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65000"/>
              <a:buFont typeface="Wingdings 2" charset="2"/>
              <a:buChar char="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Восстановительная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имеет целью восстановление нарушенных при парезах и параличах функций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 процессе  трудотерапии осуществляется  тренировка пострадавших мышц  и происходит  выработка заместительной функции других мышц.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Учитываются 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65000"/>
              <a:buFont typeface="Wingdings 2" charset="2"/>
              <a:buChar char="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-характер двигательных нарушений;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65000"/>
              <a:buFont typeface="Wingdings 2" charset="2"/>
              <a:buChar char="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-перспектива развития нарушенных  функций, возможности замещения;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65000"/>
              <a:buFont typeface="Wingdings 2" charset="2"/>
              <a:buChar char="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-интересы и склонности ребёнка.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Отличие восстановительной трудотерапии от  трудового обучения в том, что  её основной целью является  не воспитание конкретных трудовых навыков, а развитие обобщённых двигательных умений, которые создают предпосылки для будущих профессиональных перспектив</a:t>
            </a:r>
            <a:r>
              <a:rPr lang="ru-RU" b="1" i="1" dirty="0" smtClean="0">
                <a:solidFill>
                  <a:srgbClr val="000000"/>
                </a:solidFill>
                <a:latin typeface="Book Antiqua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14338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Ориентировочная трудотерапия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имеет важное значение, так  как основным  конечным результатом её является 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профессионально-трудовая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ориентация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Склонности и возможности ребёнка выявляются на основе  детального анализа двигательных нарушений и общего состояния организма.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Целесообразно привлекать ребёнка к работе в различных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кружках и секциях: фотолюбителей, технического творчества, рукоделия,  флористики,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спортивного ориентирования и др.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Л.О.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Бадалян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Невропатология.Учебник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Москва. Просвещение.1982 г. Стр.319)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714348" y="642918"/>
            <a:ext cx="7929618" cy="150019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800" b="1" dirty="0">
                <a:solidFill>
                  <a:srgbClr val="FF0000"/>
                </a:solidFill>
                <a:latin typeface="Lucida Sans"/>
              </a:rPr>
              <a:t>Мебельное производство на базе школы  </a:t>
            </a:r>
            <a:endParaRPr/>
          </a:p>
          <a:p>
            <a:r>
              <a:rPr lang="ru-RU" sz="2800" b="1" dirty="0">
                <a:solidFill>
                  <a:srgbClr val="FF0000"/>
                </a:solidFill>
                <a:latin typeface="Lucida Sans"/>
              </a:rPr>
              <a:t>№5. </a:t>
            </a:r>
            <a:r>
              <a:rPr lang="ru-RU" sz="2800" b="1" dirty="0">
                <a:solidFill>
                  <a:srgbClr val="002060"/>
                </a:solidFill>
                <a:latin typeface="Lucida Sans"/>
              </a:rPr>
              <a:t>Социальное  партнёрство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100" b="1" dirty="0">
                <a:solidFill>
                  <a:srgbClr val="002060"/>
                </a:solidFill>
                <a:latin typeface="Lucida Sans"/>
              </a:rPr>
              <a:t> </a:t>
            </a:r>
            <a:r>
              <a:rPr lang="ru-RU" sz="4100" dirty="0">
                <a:solidFill>
                  <a:srgbClr val="FFFFFF"/>
                </a:solidFill>
                <a:latin typeface="Lucida Sans"/>
              </a:rPr>
              <a:t>( 1995-97 г.)</a:t>
            </a:r>
            <a:endParaRPr/>
          </a:p>
        </p:txBody>
      </p:sp>
      <p:sp>
        <p:nvSpPr>
          <p:cNvPr id="431" name="CustomShape 2"/>
          <p:cNvSpPr/>
          <p:nvPr/>
        </p:nvSpPr>
        <p:spPr>
          <a:xfrm>
            <a:off x="0" y="1535040"/>
            <a:ext cx="4493880" cy="1247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 </a:t>
            </a:r>
            <a:r>
              <a:rPr lang="ru-RU" sz="2400" b="1" i="1">
                <a:solidFill>
                  <a:srgbClr val="000000"/>
                </a:solidFill>
                <a:latin typeface="Book Antiqua"/>
              </a:rPr>
              <a:t>табурет</a:t>
            </a:r>
            <a:endParaRPr/>
          </a:p>
        </p:txBody>
      </p:sp>
      <p:sp>
        <p:nvSpPr>
          <p:cNvPr id="432" name="CustomShape 3"/>
          <p:cNvSpPr/>
          <p:nvPr/>
        </p:nvSpPr>
        <p:spPr>
          <a:xfrm>
            <a:off x="4357800" y="1500120"/>
            <a:ext cx="4425480" cy="1139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FFFFFF"/>
                </a:solidFill>
                <a:latin typeface="Book Antiqua"/>
              </a:rPr>
              <a:t> </a:t>
            </a:r>
            <a:r>
              <a:rPr lang="ru-RU" sz="2400" b="1" i="1">
                <a:solidFill>
                  <a:srgbClr val="000000"/>
                </a:solidFill>
                <a:latin typeface="Book Antiqua"/>
              </a:rPr>
              <a:t>Полочка</a:t>
            </a:r>
            <a:endParaRPr/>
          </a:p>
        </p:txBody>
      </p:sp>
      <p:pic>
        <p:nvPicPr>
          <p:cNvPr id="43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9080" y="2362320"/>
            <a:ext cx="2392920" cy="3760200"/>
          </a:xfrm>
          <a:prstGeom prst="rect">
            <a:avLst/>
          </a:prstGeom>
        </p:spPr>
      </p:pic>
      <p:pic>
        <p:nvPicPr>
          <p:cNvPr id="43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8880" y="2362320"/>
            <a:ext cx="2450880" cy="376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221457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Правительство Ленинградской области. Комитет по здравоохранению. Ленинградский областной наркологический диспансер.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  2008-09 г.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500034" y="2214553"/>
          <a:ext cx="7929618" cy="3671119"/>
        </p:xfrm>
        <a:graphic>
          <a:graphicData uri="http://schemas.openxmlformats.org/presentationml/2006/ole">
            <p:oleObj spid="_x0000_s81922" name="Документ" r:id="rId3" imgW="7245901" imgH="195343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традиции: усыновление, удочерение, патронаж, приёмная семья, гостевая семья.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msung\Desktop\Архив\Архив\Осиновая Роща\От Ленинграда до Берлина\Варфоломеева Вера Семёновна,Берлин, 1945 гМоя крёстная ма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1584176" cy="2212135"/>
          </a:xfrm>
          <a:prstGeom prst="rect">
            <a:avLst/>
          </a:prstGeom>
          <a:noFill/>
        </p:spPr>
      </p:pic>
      <p:pic>
        <p:nvPicPr>
          <p:cNvPr id="15361" name="Picture 1" descr="F:\DC-260-B2ACC24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44824"/>
            <a:ext cx="1491593" cy="2088317"/>
          </a:xfrm>
          <a:prstGeom prst="rect">
            <a:avLst/>
          </a:prstGeom>
          <a:noFill/>
        </p:spPr>
      </p:pic>
      <p:pic>
        <p:nvPicPr>
          <p:cNvPr id="15362" name="Picture 2" descr="F:\DC-260-B2ACC24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44824"/>
            <a:ext cx="1496720" cy="2088232"/>
          </a:xfrm>
          <a:prstGeom prst="rect">
            <a:avLst/>
          </a:prstGeom>
          <a:noFill/>
        </p:spPr>
      </p:pic>
      <p:pic>
        <p:nvPicPr>
          <p:cNvPr id="7" name="Picture 2" descr="F:\Скан\1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44824"/>
            <a:ext cx="1800200" cy="2460265"/>
          </a:xfrm>
          <a:prstGeom prst="rect">
            <a:avLst/>
          </a:prstGeom>
          <a:noFill/>
        </p:spPr>
      </p:pic>
      <p:pic>
        <p:nvPicPr>
          <p:cNvPr id="30721" name="Picture 1" descr="F:\DC-260-B2ACC245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902718"/>
            <a:ext cx="1224136" cy="1794617"/>
          </a:xfrm>
          <a:prstGeom prst="rect">
            <a:avLst/>
          </a:prstGeom>
          <a:noFill/>
        </p:spPr>
      </p:pic>
      <p:pic>
        <p:nvPicPr>
          <p:cNvPr id="9" name="Picture 3" descr="C:\Users\Samsung\Desktop\Альбом\Семья\Дети\Кораблёвы\Мишв и И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941168"/>
            <a:ext cx="1177312" cy="1810514"/>
          </a:xfrm>
          <a:prstGeom prst="rect">
            <a:avLst/>
          </a:prstGeom>
          <a:noFill/>
        </p:spPr>
      </p:pic>
      <p:pic>
        <p:nvPicPr>
          <p:cNvPr id="10" name="Picture 3" descr="F:\Семейный клуб\Семейный медико-социальный реабилитационный центр\1 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902394"/>
            <a:ext cx="1224136" cy="1789122"/>
          </a:xfrm>
          <a:prstGeom prst="rect">
            <a:avLst/>
          </a:prstGeom>
          <a:noFill/>
        </p:spPr>
      </p:pic>
      <p:pic>
        <p:nvPicPr>
          <p:cNvPr id="11" name="Picture 2" descr="F:\DC-260-B2ACC245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941168"/>
            <a:ext cx="1224136" cy="17676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933057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Семья Варфоломеевых усыновила в 1945 г. мальчика Бориса, потерявшего родителей в годы  Великой отечественной войны. В семье Гогиных в 1942г. остался  осиротевший 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Циркин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Александр. В семье Паршина Константина Николаевича  в период с 1947 года  осуществлялся патронаж военнослужащих срочной службы,  в 1976 году  удочерена  девочка Ирина, с 1985 г.  семья выступает в качестве приёмной для выпускницы детского дома № 53  Кавериной Светланы  и её сына Андриана. В 2003 г.  в  КДН Всеволожского района оформлено разрешение  для воспитанника  детского дома № 13 Алексеева Олега  на посещение гостевой семьи.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Терапия творчеством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Декоративно-прикладное творчество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Театр.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E:\Здоровье\Декоративно-прикладное творчество\Вышивка\Вышивка кресто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4405314" cy="3667802"/>
          </a:xfrm>
          <a:prstGeom prst="rect">
            <a:avLst/>
          </a:prstGeom>
          <a:noFill/>
        </p:spPr>
      </p:pic>
      <p:pic>
        <p:nvPicPr>
          <p:cNvPr id="8" name="Содержимое 7" descr="Изображение 006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928934"/>
            <a:ext cx="2719412" cy="3643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Семейный детский дом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amsung\Desktop\imagesCA6IRAW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29000"/>
            <a:ext cx="3653107" cy="2736304"/>
          </a:xfrm>
          <a:prstGeom prst="rect">
            <a:avLst/>
          </a:prstGeom>
          <a:noFill/>
        </p:spPr>
      </p:pic>
      <p:pic>
        <p:nvPicPr>
          <p:cNvPr id="8195" name="Picture 3" descr="C:\Users\Samsung\Desktop\imagesCA45YK1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2492896"/>
            <a:ext cx="2633047" cy="3672408"/>
          </a:xfrm>
          <a:prstGeom prst="rect">
            <a:avLst/>
          </a:prstGeom>
          <a:noFill/>
        </p:spPr>
      </p:pic>
      <p:pic>
        <p:nvPicPr>
          <p:cNvPr id="8196" name="Picture 4" descr="C:\Users\Samsung\Desktop\imagesCAGKTSS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2956" y="836713"/>
            <a:ext cx="224801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Samsung\Desktop\imagesCAH7CUM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48679"/>
            <a:ext cx="3096344" cy="2408267"/>
          </a:xfrm>
          <a:prstGeom prst="rect">
            <a:avLst/>
          </a:prstGeom>
          <a:noFill/>
        </p:spPr>
      </p:pic>
      <p:pic>
        <p:nvPicPr>
          <p:cNvPr id="9219" name="Picture 3" descr="C:\Users\Samsung\Desktop\images[4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636912"/>
            <a:ext cx="3532697" cy="2664296"/>
          </a:xfrm>
          <a:prstGeom prst="rect">
            <a:avLst/>
          </a:prstGeom>
          <a:noFill/>
        </p:spPr>
      </p:pic>
      <p:pic>
        <p:nvPicPr>
          <p:cNvPr id="29699" name="Picture 3" descr="C:\Users\Samsung\Desktop\Проектные технологии\Фото из Интернета\iCA3KAJB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301" y="3284984"/>
            <a:ext cx="297280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686800" cy="576064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ЦСПСиД</a:t>
            </a:r>
            <a:r>
              <a:rPr lang="ru-RU" sz="2800" b="1" dirty="0" smtClean="0">
                <a:solidFill>
                  <a:srgbClr val="FF0000"/>
                </a:solidFill>
              </a:rPr>
              <a:t> Калининского района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amsung\Documents\Социальная сфера\Центр социальной помощи\Социальная педагогика\Центр социальной помощи\Гуманитарная помощь\вещевая помощь многодетным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3360374" cy="2520281"/>
          </a:xfrm>
          <a:prstGeom prst="rect">
            <a:avLst/>
          </a:prstGeom>
          <a:noFill/>
        </p:spPr>
      </p:pic>
      <p:pic>
        <p:nvPicPr>
          <p:cNvPr id="3076" name="Picture 4" descr="C:\Users\Samsung\Documents\Социальная сфера\Центр социальной помощи\Социальная педагогика\Центр социальной помощи\Выпускники\семья выпускников детского дома ПУ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36304" cy="2052228"/>
          </a:xfrm>
          <a:prstGeom prst="rect">
            <a:avLst/>
          </a:prstGeom>
          <a:noFill/>
        </p:spPr>
      </p:pic>
      <p:pic>
        <p:nvPicPr>
          <p:cNvPr id="3077" name="Picture 5" descr="C:\Users\Samsung\Documents\Социальная сфера\Центр социальной помощи\Социальная педагогика\Центр социальной помощи\Мероприятия\Эстафе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36912"/>
            <a:ext cx="2496278" cy="3744416"/>
          </a:xfrm>
          <a:prstGeom prst="rect">
            <a:avLst/>
          </a:prstGeom>
          <a:noFill/>
        </p:spPr>
      </p:pic>
      <p:pic>
        <p:nvPicPr>
          <p:cNvPr id="3079" name="Picture 7" descr="C:\Program Files\Microsoft Office\MEDIA\CAGCAT10\j018742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85" y="3140968"/>
            <a:ext cx="1072339" cy="1112406"/>
          </a:xfrm>
          <a:prstGeom prst="rect">
            <a:avLst/>
          </a:prstGeom>
          <a:noFill/>
        </p:spPr>
      </p:pic>
      <p:pic>
        <p:nvPicPr>
          <p:cNvPr id="3080" name="Picture 8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32656"/>
            <a:ext cx="1818742" cy="1809598"/>
          </a:xfrm>
          <a:prstGeom prst="rect">
            <a:avLst/>
          </a:prstGeom>
          <a:noFill/>
        </p:spPr>
      </p:pic>
      <p:pic>
        <p:nvPicPr>
          <p:cNvPr id="3081" name="Picture 9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7630"/>
            <a:ext cx="1236039" cy="1939989"/>
          </a:xfrm>
          <a:prstGeom prst="rect">
            <a:avLst/>
          </a:prstGeom>
          <a:noFill/>
        </p:spPr>
      </p:pic>
      <p:pic>
        <p:nvPicPr>
          <p:cNvPr id="3086" name="Picture 14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2420888"/>
            <a:ext cx="1002958" cy="803070"/>
          </a:xfrm>
          <a:prstGeom prst="rect">
            <a:avLst/>
          </a:prstGeom>
          <a:noFill/>
        </p:spPr>
      </p:pic>
      <p:pic>
        <p:nvPicPr>
          <p:cNvPr id="3088" name="Picture 16" descr="C:\Program Files\Microsoft Office\MEDIA\CAGCAT10\j0278882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3356992"/>
            <a:ext cx="905256" cy="904342"/>
          </a:xfrm>
          <a:prstGeom prst="rect">
            <a:avLst/>
          </a:prstGeom>
          <a:noFill/>
        </p:spPr>
      </p:pic>
      <p:pic>
        <p:nvPicPr>
          <p:cNvPr id="18" name="Picture 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75856" y="4077072"/>
            <a:ext cx="3024336" cy="23762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71800" y="371703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Вещевая помощь многодетным семьям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53336"/>
            <a:ext cx="298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 выпускников детского  дома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652534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Тренинг в ПУ № 70. Шевцова В.К.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8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Спортивные  эстафеты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Внимание: опасность!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Users\Samsung\Desktop\Проектные технологии\Фото из Интернета\imgpreviewCA46AX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1327693" cy="1772816"/>
          </a:xfrm>
          <a:prstGeom prst="rect">
            <a:avLst/>
          </a:prstGeom>
          <a:noFill/>
        </p:spPr>
      </p:pic>
      <p:pic>
        <p:nvPicPr>
          <p:cNvPr id="28675" name="Picture 3" descr="C:\Users\Samsung\Desktop\Проектные технологии\Фото из Интернета\la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18219"/>
            <a:ext cx="2520280" cy="2160240"/>
          </a:xfrm>
          <a:prstGeom prst="rect">
            <a:avLst/>
          </a:prstGeom>
          <a:noFill/>
        </p:spPr>
      </p:pic>
      <p:pic>
        <p:nvPicPr>
          <p:cNvPr id="28676" name="Picture 4" descr="C:\Users\Samsung\Desktop\Проектные технологии\Фото из Интернета\aff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2772309" cy="2376264"/>
          </a:xfrm>
          <a:prstGeom prst="rect">
            <a:avLst/>
          </a:prstGeom>
          <a:noFill/>
        </p:spPr>
      </p:pic>
      <p:pic>
        <p:nvPicPr>
          <p:cNvPr id="28677" name="Picture 5" descr="C:\Users\Samsung\Desktop\Проектные технологии\Фото из Интернета\photo-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1" y="1616267"/>
            <a:ext cx="2870939" cy="246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Твой выбор 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5" name="Picture 3" descr="C:\Users\Samsung\Desktop\Проектные технологии\Фото из Интернета\imgpreviewCA0E8JH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414" y="2348880"/>
            <a:ext cx="3062745" cy="399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sung\Desktop\imagesCA57RX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1917576" cy="1926137"/>
          </a:xfrm>
          <a:prstGeom prst="rect">
            <a:avLst/>
          </a:prstGeom>
          <a:noFill/>
        </p:spPr>
      </p:pic>
      <p:pic>
        <p:nvPicPr>
          <p:cNvPr id="3" name="Picture 3" descr="C:\Users\Samsung\Desktop\Альбом\Архив\Архив\Гости\Свадьба Коптянинов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176463" cy="2839569"/>
          </a:xfrm>
          <a:prstGeom prst="rect">
            <a:avLst/>
          </a:prstGeom>
          <a:noFill/>
        </p:spPr>
      </p:pic>
      <p:pic>
        <p:nvPicPr>
          <p:cNvPr id="4098" name="Picture 2" descr="C:\Users\Samsung\Desktop\Альбом\Семья\Друзья\Коптяниновы\Юбилей\P1000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4293096"/>
            <a:ext cx="2939818" cy="2204864"/>
          </a:xfrm>
          <a:prstGeom prst="rect">
            <a:avLst/>
          </a:prstGeom>
          <a:noFill/>
        </p:spPr>
      </p:pic>
      <p:pic>
        <p:nvPicPr>
          <p:cNvPr id="4099" name="Picture 3" descr="C:\Users\Samsung\Desktop\Альбом\Семья\Друзья\Дворецкие\Дворецкие\Света\Г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2232248" cy="1674185"/>
          </a:xfrm>
          <a:prstGeom prst="rect">
            <a:avLst/>
          </a:prstGeom>
          <a:noFill/>
        </p:spPr>
      </p:pic>
      <p:pic>
        <p:nvPicPr>
          <p:cNvPr id="4097" name="Picture 1" descr="C:\Users\Samsung\Desktop\Альбом\Семья\Друзья\Дворецкие\Дворецкие\IMG_02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140968"/>
            <a:ext cx="2232248" cy="3335298"/>
          </a:xfrm>
          <a:prstGeom prst="rect">
            <a:avLst/>
          </a:prstGeom>
          <a:noFill/>
        </p:spPr>
      </p:pic>
      <p:pic>
        <p:nvPicPr>
          <p:cNvPr id="7" name="Picture 3" descr="C:\Users\Samsung\Desktop\imagesCA4G0Y8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3243" y="1052736"/>
            <a:ext cx="1839549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7984" y="119675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Валерий и Галина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Коптяниновы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познакомились на  дежурстве в детской комнате милиции в 1970-е  годы.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11521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Страницы истории…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Samsung\Desktop\Проектные технологии\Фото из Интернета\0002-002-Valentina-Aleksandrovna-Oseeva-1902-196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559" y="1916832"/>
            <a:ext cx="6209341" cy="4657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amsung\Desktop\Проектные технологии\Фото из Интернета\0003-003-Samoe-otvetstvennoe-v-mire-delo-iskusstvo-dlja-detej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42" y="748638"/>
            <a:ext cx="8703038" cy="582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amsung\Desktop\Проектные технологии\Фото из Интернета\image0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7650"/>
            <a:ext cx="4901654" cy="6196580"/>
          </a:xfrm>
          <a:prstGeom prst="rect">
            <a:avLst/>
          </a:prstGeom>
          <a:noFill/>
        </p:spPr>
      </p:pic>
      <p:pic>
        <p:nvPicPr>
          <p:cNvPr id="4" name="Picture 4" descr="C:\Users\Samsung\Desktop\Проектные технологии\Фото из Интернета\imgpreview[3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2808312" cy="2240916"/>
          </a:xfrm>
          <a:prstGeom prst="rect">
            <a:avLst/>
          </a:prstGeom>
          <a:noFill/>
        </p:spPr>
      </p:pic>
      <p:pic>
        <p:nvPicPr>
          <p:cNvPr id="5" name="Picture 2" descr="C:\Users\Samsung\Desktop\Проектные технологии\Фото из Интернета\697919_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052735"/>
            <a:ext cx="2736304" cy="2189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43000"/>
            <a:ext cx="8075240" cy="8458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Когда в семье горе…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Samsung\Desktop\Проектные технологии\Фото из Интернета\imgpreviewCA43DL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592288" cy="1929512"/>
          </a:xfrm>
          <a:prstGeom prst="rect">
            <a:avLst/>
          </a:prstGeom>
          <a:noFill/>
        </p:spPr>
      </p:pic>
      <p:pic>
        <p:nvPicPr>
          <p:cNvPr id="32771" name="Picture 3" descr="C:\Users\Samsung\Desktop\Проектные технологии\Фото из Интернета\imgpreviewCABKW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846" y="1196752"/>
            <a:ext cx="2618473" cy="1872208"/>
          </a:xfrm>
          <a:prstGeom prst="rect">
            <a:avLst/>
          </a:prstGeom>
          <a:noFill/>
        </p:spPr>
      </p:pic>
      <p:pic>
        <p:nvPicPr>
          <p:cNvPr id="5" name="Picture 4" descr="C:\Users\Samsung\Desktop\Проектные технологии\Фото из Интернета\imgpreviewCA61CPI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2919611" cy="2225519"/>
          </a:xfrm>
          <a:prstGeom prst="rect">
            <a:avLst/>
          </a:prstGeom>
          <a:noFill/>
        </p:spPr>
      </p:pic>
      <p:pic>
        <p:nvPicPr>
          <p:cNvPr id="32772" name="Picture 4" descr="C:\Users\Samsung\Desktop\Проектные технологии\Фото из Интернета\los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132856"/>
            <a:ext cx="2489638" cy="1872208"/>
          </a:xfrm>
          <a:prstGeom prst="rect">
            <a:avLst/>
          </a:prstGeom>
          <a:noFill/>
        </p:spPr>
      </p:pic>
      <p:pic>
        <p:nvPicPr>
          <p:cNvPr id="32773" name="Picture 5" descr="C:\Users\Samsung\Desktop\Проектные технологии\Фото из Интернета\imgpreviewCAO8INH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636912"/>
            <a:ext cx="2664296" cy="303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Терминология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4199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23528" y="1231395"/>
            <a:ext cx="828092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Отклоняющееся поведение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поступков или отдельные поступки, противоречащие принятым в обществе правовым  или нравственным нормам. Основные виды О.П.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преступность и уголовно не наказуемое (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непротивоправное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аморальное поведение ( систематическое пьянство, стяжательство, распущенность в сфере сексуальных отношений и пр.) Связь между этими видами О.П. заключается в том, что совершению правонарушений нередко предшествует ставшее привычным для человека аморальное поведение. В исследованиях О.П. значительное место отводится изучению его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мотивов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 и условий, способствующих его развитию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возможностей предупреждения и преодоления. В происхождении О.П. особенно большую роль играют дефекты правового и нравственного сознания, содержание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личности, особенности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характера,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эмоционально-волевой сферы.  Преступность как вид О.П. изучается преимущественно криминологией, использующей наряду с данными других наук результаты психологических исследований. Советская криминология объясняет преступное поведение отдельного человека сочетанием результатов неправильного развития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неблагоприятной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которой оказался человек.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Непротивоправное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О.П.  также в значительной степени определяется недостатками воспитания, приводящими к формированию  более или менее устойчивых психологических свойств, способствующих совершению аморальных поступков. Первые проявления О.П. иногда наблюдаются в детском и подростковом возрасте и объясняются относительно низким уровнем интеллектуального развития, незавершённостью процесса формирования личности, отрицательным влиянием семьи и ближайшего окружения, зависимостью подростков от требований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принятых в ней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ценностных ориентаций.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О.П. у детей и подростков нередко служит  средством самоутверждения, выражает протест против действительной или кажущейся несправедливости взрослых. О.П. может сочетаться с достаточно хорошим знанием нравственных норм, что указывает на необходимость формирования в относительно раннем возрасте нравственных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привычек.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тех случаях, когда О.П. связано с психическими заболеваниями, для его коррекции требуются не только педагогические, но и лечебные меры.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Девиантное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поведение  ( от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лат.deviatio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отклонение) – отклоняющееся поведение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04856" cy="576064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714348" y="500042"/>
          <a:ext cx="7258076" cy="5913446"/>
        </p:xfrm>
        <a:graphic>
          <a:graphicData uri="http://schemas.openxmlformats.org/presentationml/2006/ole">
            <p:oleObj spid="_x0000_s53250" name="Документ" r:id="rId3" imgW="7087129" imgH="57742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509</TotalTime>
  <Words>917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Городская</vt:lpstr>
      <vt:lpstr>Документ</vt:lpstr>
      <vt:lpstr>Acrobat Document</vt:lpstr>
      <vt:lpstr>Выбор  пути</vt:lpstr>
      <vt:lpstr>Семейные традиции: усыновление, удочерение, патронаж, приёмная семья, гостевая семья.</vt:lpstr>
      <vt:lpstr>Слайд 3</vt:lpstr>
      <vt:lpstr>Страницы истории…</vt:lpstr>
      <vt:lpstr>Слайд 5</vt:lpstr>
      <vt:lpstr>Слайд 6</vt:lpstr>
      <vt:lpstr>Когда в семье горе…</vt:lpstr>
      <vt:lpstr>Терминология</vt:lpstr>
      <vt:lpstr>Слайд 9</vt:lpstr>
      <vt:lpstr>Правонарушения</vt:lpstr>
      <vt:lpstr>Взаимодействие органов МВД и РПЦ.</vt:lpstr>
      <vt:lpstr>Слайд 12</vt:lpstr>
      <vt:lpstr>Результативность ( катамнез выпуска1991 г.).</vt:lpstr>
      <vt:lpstr>Анкетирование учащихся 5 класса школы № 5              Тема : Структура интересов.</vt:lpstr>
      <vt:lpstr>Формы и виды  профилактической работы в семье, школе, детском доме.</vt:lpstr>
      <vt:lpstr>Семейная педагогика</vt:lpstr>
      <vt:lpstr>Слайд 17</vt:lpstr>
      <vt:lpstr>Слайд 18</vt:lpstr>
      <vt:lpstr>Правительство Ленинградской области. Комитет по здравоохранению. Ленинградский областной наркологический диспансер.  Исследования  2008-09 г.</vt:lpstr>
      <vt:lpstr>Терапия творчеством</vt:lpstr>
      <vt:lpstr>Семейный детский дом</vt:lpstr>
      <vt:lpstr>Новости</vt:lpstr>
      <vt:lpstr>ЦСПСиД Калининского района</vt:lpstr>
      <vt:lpstr>Внимание: опасность!</vt:lpstr>
      <vt:lpstr>  Твой выбор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правонарушений </dc:title>
  <dc:creator>Паршина</dc:creator>
  <cp:lastModifiedBy>Valued eMachines Customer</cp:lastModifiedBy>
  <cp:revision>59</cp:revision>
  <dcterms:created xsi:type="dcterms:W3CDTF">2013-05-15T18:02:09Z</dcterms:created>
  <dcterms:modified xsi:type="dcterms:W3CDTF">2014-02-01T21:13:59Z</dcterms:modified>
</cp:coreProperties>
</file>