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74" r:id="rId4"/>
    <p:sldId id="271" r:id="rId5"/>
    <p:sldId id="258" r:id="rId6"/>
    <p:sldId id="259" r:id="rId7"/>
    <p:sldId id="261" r:id="rId8"/>
    <p:sldId id="260" r:id="rId9"/>
    <p:sldId id="263" r:id="rId10"/>
    <p:sldId id="264" r:id="rId11"/>
    <p:sldId id="269" r:id="rId12"/>
    <p:sldId id="265" r:id="rId13"/>
    <p:sldId id="273" r:id="rId14"/>
    <p:sldId id="266" r:id="rId15"/>
    <p:sldId id="267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73A4-D122-4021-93FE-DA4E50AF646C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F7C2-0734-4C48-8C3E-9A70EEE09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F7C2-0734-4C48-8C3E-9A70EEE098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2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F7C2-0734-4C48-8C3E-9A70EEE098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8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F7C2-0734-4C48-8C3E-9A70EEE0988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58;&#1072;&#1085;&#1103;\Desktop\20-&#1083;&#1077;&#1090;&#1080;&#1077;%20&#1050;&#1086;&#1085;&#1089;&#1090;&#1080;&#1090;&#1091;&#1094;&#1080;&#1080;%20&#1056;&#1060;\&#1080;&#1075;&#1088;&#1072;.pptx#-1,1,&#1055;&#1088;&#1077;&#1079;&#1077;&#1085;&#1090;&#1072;&#1094;&#1080;&#1103; 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7842743" cy="6042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645024"/>
            <a:ext cx="8363272" cy="29523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20-летие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добровольный союз равноправных народов нашей страны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3240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«Российская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Федерация состоит из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республик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областей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городов федерального значения, автономной области, автономных округов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равноправных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3538259"/>
            <a:ext cx="5468739" cy="289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" b="4398"/>
          <a:stretch/>
        </p:blipFill>
        <p:spPr>
          <a:xfrm>
            <a:off x="179512" y="1196752"/>
            <a:ext cx="8783013" cy="531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91680" y="260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Субъекты Российской Федерации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805264"/>
            <a:ext cx="25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Нижегородская область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907704" y="4725144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3000">
                <a:schemeClr val="bg1"/>
              </a:gs>
              <a:gs pos="36000">
                <a:srgbClr val="0070C0"/>
              </a:gs>
              <a:gs pos="72000">
                <a:srgbClr val="FF0000"/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нашего государства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Президент России. Слово </a:t>
            </a:r>
            <a:r>
              <a:rPr lang="ru-RU" b="1" dirty="0"/>
              <a:t>“президент” </a:t>
            </a:r>
            <a:r>
              <a:rPr lang="ru-RU" dirty="0"/>
              <a:t>в переводе с латинского языка означает “сидящий впереди, во главе</a:t>
            </a:r>
            <a:r>
              <a:rPr lang="ru-RU" dirty="0" smtClean="0"/>
              <a:t>”.</a:t>
            </a: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2448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«1</a:t>
            </a:r>
            <a:r>
              <a:rPr lang="ru-RU" dirty="0"/>
              <a:t>. Президент Российской Федерации избирается сроком на шесть лет гражданами Российской Федерации </a:t>
            </a:r>
            <a:r>
              <a:rPr lang="ru-RU" dirty="0" smtClean="0"/>
              <a:t>при </a:t>
            </a:r>
            <a:r>
              <a:rPr lang="ru-RU" dirty="0"/>
              <a:t>тайном голосовании. </a:t>
            </a:r>
          </a:p>
          <a:p>
            <a:r>
              <a:rPr lang="ru-RU" dirty="0"/>
              <a:t>2. Президентом Российской Федерации может быть избран гражданин Российской Федерации не моложе 35 лет, постоянно проживающий в Российской Федерации не менее 10 </a:t>
            </a:r>
            <a:r>
              <a:rPr lang="ru-RU" dirty="0" smtClean="0"/>
              <a:t>лет».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212976"/>
            <a:ext cx="35337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516" y="5805264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 В. Путин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504816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"</a:t>
            </a:r>
            <a:r>
              <a:rPr lang="ru-RU" sz="2400" dirty="0">
                <a:latin typeface="Times New Roman"/>
                <a:ea typeface="Calibri"/>
              </a:rPr>
              <a:t>Клянусь при осуществлении полномочий Президента Российской Федерации уважать и охранять права и свободы человека 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95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163" y="1728764"/>
            <a:ext cx="465967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власть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463" y="572967"/>
            <a:ext cx="2845074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Президент РФ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17032"/>
            <a:ext cx="2771800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Федеральное собрание –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Парламент 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816" y="3938489"/>
            <a:ext cx="2846292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Правительство 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1484" y="3855531"/>
            <a:ext cx="930255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74" y="2708920"/>
            <a:ext cx="2568075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Законодательная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2703" y="2754523"/>
            <a:ext cx="2603405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Исполнительная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2876660"/>
            <a:ext cx="1524648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Судебная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572000" y="12687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99792" y="2420888"/>
            <a:ext cx="449671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4572000" y="2313539"/>
            <a:ext cx="0" cy="395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10180" y="2420888"/>
            <a:ext cx="6821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46" y="134466"/>
            <a:ext cx="1745211" cy="207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177" y="1772816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- это то, что государство гарантирует дать своим гражданам, а вот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“обязанность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”, наоборот, - это то, что граждане гарантируют дать своему государству. В этом и состоит их различие.</a:t>
            </a:r>
          </a:p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97767"/>
            <a:ext cx="8229600" cy="1143000"/>
          </a:xfrm>
          <a:prstGeom prst="rect">
            <a:avLst/>
          </a:prstGeom>
          <a:gradFill>
            <a:gsLst>
              <a:gs pos="33000">
                <a:schemeClr val="bg1"/>
              </a:gs>
              <a:gs pos="36000">
                <a:srgbClr val="0070C0"/>
              </a:gs>
              <a:gs pos="72000">
                <a:srgbClr val="FF0000"/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 и обязанности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72816"/>
            <a:ext cx="3950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его права и свободы являются высшей ценностью. Признание, соблюдение и защита прав и свобод человека и гражданина - обязанность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70" y="3499033"/>
            <a:ext cx="3508646" cy="224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67289"/>
            <a:ext cx="2090528" cy="1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xxlbook.ru/imgh11878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/>
          <a:stretch/>
        </p:blipFill>
        <p:spPr bwMode="auto">
          <a:xfrm rot="20714363">
            <a:off x="3863254" y="75687"/>
            <a:ext cx="1606028" cy="1981185"/>
          </a:xfrm>
          <a:prstGeom prst="cloud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89855" y="2113481"/>
            <a:ext cx="2263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жизнь</a:t>
            </a:r>
          </a:p>
        </p:txBody>
      </p:sp>
      <p:pic>
        <p:nvPicPr>
          <p:cNvPr id="3081" name="Picture 9" descr="http://dou38.ru/br99/images/stories/prava_rebenka/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9937" r="5940" b="5937"/>
          <a:stretch/>
        </p:blipFill>
        <p:spPr bwMode="auto">
          <a:xfrm>
            <a:off x="6101417" y="2726114"/>
            <a:ext cx="2778141" cy="1767087"/>
          </a:xfrm>
          <a:prstGeom prst="cloud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8936" y="4493201"/>
            <a:ext cx="306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образование</a:t>
            </a:r>
          </a:p>
        </p:txBody>
      </p:sp>
      <p:pic>
        <p:nvPicPr>
          <p:cNvPr id="3083" name="Picture 11" descr="http://images.asteza.ru/2012-02-10/16480/photo0-800x60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363" r="6872" b="16126"/>
          <a:stretch/>
        </p:blipFill>
        <p:spPr bwMode="auto">
          <a:xfrm>
            <a:off x="6152911" y="19079"/>
            <a:ext cx="2895813" cy="2094402"/>
          </a:xfrm>
          <a:prstGeom prst="cloud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18325" y="2169880"/>
            <a:ext cx="284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труд и отдых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11816" r="13973" b="2240"/>
          <a:stretch/>
        </p:blipFill>
        <p:spPr bwMode="auto">
          <a:xfrm>
            <a:off x="2993379" y="4493201"/>
            <a:ext cx="2179108" cy="1835967"/>
          </a:xfrm>
          <a:prstGeom prst="cloud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799" y="6211667"/>
            <a:ext cx="281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охрану здоровья и медицинскую помощь</a:t>
            </a:r>
          </a:p>
        </p:txBody>
      </p:sp>
      <p:pic>
        <p:nvPicPr>
          <p:cNvPr id="3086" name="Picture 14" descr="http://cvr-arsenyev.narod.ru/image/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077">
            <a:off x="38715" y="215727"/>
            <a:ext cx="3635141" cy="1701106"/>
          </a:xfrm>
          <a:prstGeom prst="cloud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248" y="1892881"/>
            <a:ext cx="307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жилище и его неприкосновенность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" y="4585533"/>
            <a:ext cx="2201735" cy="1651301"/>
          </a:xfrm>
          <a:prstGeom prst="clou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2116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получение социальной помощи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90077" y="6211669"/>
            <a:ext cx="334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на получение юридической помощи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88" y="4899790"/>
            <a:ext cx="1883751" cy="134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56613" y="2726113"/>
            <a:ext cx="2491063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58" y="3850304"/>
            <a:ext cx="352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на защиту от насилия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личную неприкосновенность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" name="Picture 20" descr="http://dnz189.dnepredu.com/uploads/editor/2636/98123/_/images/risunok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1660" r="12603" b="2151"/>
          <a:stretch/>
        </p:blipFill>
        <p:spPr bwMode="auto">
          <a:xfrm>
            <a:off x="539552" y="2494286"/>
            <a:ext cx="1872206" cy="136970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8688" y="3861048"/>
            <a:ext cx="25859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Обязанности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7492"/>
            <a:ext cx="1519596" cy="238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90" y="387492"/>
            <a:ext cx="1304879" cy="117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3" y="4293096"/>
            <a:ext cx="2491997" cy="195855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41" y="202148"/>
            <a:ext cx="2304281" cy="271880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g0.liveinternet.ru/images/attach/c/4/83/700/83700584_large_Zako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81" y="1579425"/>
            <a:ext cx="114783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6366164"/>
            <a:ext cx="321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обязанность защищать Родину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937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обязанность сохранять </a:t>
            </a:r>
            <a:endParaRPr lang="ru-RU" dirty="0" smtClean="0"/>
          </a:p>
          <a:p>
            <a:r>
              <a:rPr lang="ru-RU" dirty="0" smtClean="0"/>
              <a:t>природу </a:t>
            </a:r>
            <a:r>
              <a:rPr lang="ru-RU" dirty="0"/>
              <a:t>и окружающую среду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3681" y="2920956"/>
            <a:ext cx="328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обязанность соблюдать законы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340" y="6429414"/>
            <a:ext cx="295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обязанность платить налоги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" y="4670960"/>
            <a:ext cx="2133600" cy="14287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85335"/>
            <a:ext cx="1444776" cy="1083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5" y="240364"/>
            <a:ext cx="2460066" cy="253099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648" y="2902565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обязанность </a:t>
            </a:r>
            <a:r>
              <a:rPr lang="ru-RU" dirty="0" smtClean="0">
                <a:solidFill>
                  <a:prstClr val="black"/>
                </a:solidFill>
              </a:rPr>
              <a:t>родителей</a:t>
            </a:r>
            <a:r>
              <a:rPr lang="ru-RU" dirty="0" smtClean="0"/>
              <a:t> – воспитание и забота </a:t>
            </a:r>
            <a:r>
              <a:rPr lang="ru-RU" dirty="0"/>
              <a:t>о </a:t>
            </a:r>
            <a:r>
              <a:rPr lang="ru-RU" dirty="0" smtClean="0"/>
              <a:t>детях </a:t>
            </a:r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7842743" cy="6042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645024"/>
            <a:ext cx="8363272" cy="29523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20-летие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pres?slideindex=1&amp;slidetitle=Презентация PowerPoint" highlightClick="1"/>
          </p:cNvPr>
          <p:cNvSpPr/>
          <p:nvPr/>
        </p:nvSpPr>
        <p:spPr>
          <a:xfrm>
            <a:off x="8604448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422"/>
            <a:ext cx="13681520" cy="61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7776864" cy="1993688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Россия без каждого из нас обойтись может,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но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никто из нас без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неё 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не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может обойтись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        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                                       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И.С.Тургенев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" y="4437112"/>
            <a:ext cx="1843313" cy="23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1" y="2082144"/>
            <a:ext cx="1907704" cy="24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1907703" cy="216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r="20548"/>
          <a:stretch/>
        </p:blipFill>
        <p:spPr bwMode="auto">
          <a:xfrm>
            <a:off x="-32803" y="4437112"/>
            <a:ext cx="19405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422"/>
            <a:ext cx="13681520" cy="61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" y="4437112"/>
            <a:ext cx="1843313" cy="23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"/>
          <a:stretch/>
        </p:blipFill>
        <p:spPr bwMode="auto">
          <a:xfrm>
            <a:off x="1" y="2082144"/>
            <a:ext cx="1907704" cy="24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1907703" cy="216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r="20548"/>
          <a:stretch/>
        </p:blipFill>
        <p:spPr bwMode="auto">
          <a:xfrm>
            <a:off x="-32803" y="4437112"/>
            <a:ext cx="19405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268760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 у человека мать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одна у него и Родина.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Родина - мать,               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умей за нее постоять.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 без Родины,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что соловей без песни.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в мире краше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Родины нашей.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Родины своей ни сил, ни жизни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не жалей.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Государственные символы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9" y="1645553"/>
            <a:ext cx="3096344" cy="206312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36" y="2677117"/>
            <a:ext cx="2133204" cy="31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3907" y="3903439"/>
            <a:ext cx="174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флаг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365104"/>
            <a:ext cx="1667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4683" y="5790081"/>
            <a:ext cx="398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Музыка композитора А. Александрова</a:t>
            </a:r>
          </a:p>
          <a:p>
            <a:r>
              <a:rPr lang="ru-RU" dirty="0" smtClean="0"/>
              <a:t>Слова поэта С. Михалкова</a:t>
            </a:r>
            <a:endParaRPr lang="ru-RU" dirty="0"/>
          </a:p>
        </p:txBody>
      </p:sp>
      <p:pic>
        <p:nvPicPr>
          <p:cNvPr id="1026" name="Picture 2" descr="http://www.vozvr.ru/Portals/7/480px-Coat_of_Arms_of_the_Russian_Federation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31" y="1444649"/>
            <a:ext cx="2465115" cy="2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759887"/>
            <a:ext cx="229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благородство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4691" y="2381656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верность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7371" y="3068960"/>
            <a:ext cx="170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мужество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28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799081" cy="324648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закон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страны,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имеющий высшую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юридическую силу.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котором закреплены: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принципы устройства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общества и государства;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осуществления государственной власти;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охраняемые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государством права, свободы и обязанности человека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гражданина.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переводе с латинского языка слово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“конституция”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“устройство”,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 есть то, как устраивается, строится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0301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декабря 1993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всенародным голосованием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8"/>
          <a:stretch/>
        </p:blipFill>
        <p:spPr bwMode="auto">
          <a:xfrm>
            <a:off x="6156176" y="4127797"/>
            <a:ext cx="2327919" cy="2259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7"/>
          <a:stretch/>
        </p:blipFill>
        <p:spPr bwMode="auto">
          <a:xfrm>
            <a:off x="6316921" y="2482381"/>
            <a:ext cx="2006427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rado70school.ru/upload/vse-o-viborah/jpg/v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66869"/>
            <a:ext cx="3096344" cy="192003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8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74" y="4293096"/>
            <a:ext cx="3888432" cy="248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452954"/>
            <a:ext cx="4614664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Преамбула</a:t>
            </a:r>
          </a:p>
          <a:p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Раздел первый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1. Основы конституционного строя (статьи 1-16)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2. Права и свободы человека и гражданина (статьи 17-64)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3. Федеративное устройство (статьи 65-79)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4. Президент Российской Федерации (статьи 80-93)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5. Федеральное Собрание (статьи 94-109)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6. Правительство Российской Федерации (статьи 110—117)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7. Судебная власть (статьи 118—129)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8. Местное самоуправление (статьи 130—133)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Глава 9. Конституционные поправки и пересмотр конституции (статьи 134—137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Раздел второй.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Заключительные и переходные положения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1691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Преамбула 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вводная, разъясняющая часть закона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8064896" cy="45365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многонациональный народ Российской Федерации,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соединенные общей судьбой на своей земле,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утверждая права и свободы человека, гражданский мир и согласие,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сохраняя исторически сложившееся государственное единство, исходя из общепризнанных принципов равноправия и самоопределения народов,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чтя память предков,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стремясь обеспечить благополучие и процветание России,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ответственности за свою Родину перед нынешним и будущим поколениями, сознавая себя частью мирового сообщества,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принимаем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КОНСТИУЦИЮ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83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Федерация - Россия есть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демократическое федеративное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правовое государство с республиканской формой правления.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Российская Федерация и Россия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равнозначны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85313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демократия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переводе с греческого языка переводится как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“народ”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“власть”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“народовластие”.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gradFill>
            <a:gsLst>
              <a:gs pos="33000">
                <a:schemeClr val="bg1"/>
              </a:gs>
              <a:gs pos="36000">
                <a:srgbClr val="0070C0"/>
              </a:gs>
              <a:gs pos="72000">
                <a:srgbClr val="FF0000"/>
              </a:gs>
              <a:gs pos="69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государственного строя</a:t>
            </a:r>
          </a:p>
        </p:txBody>
      </p:sp>
    </p:spTree>
    <p:extLst>
      <p:ext uri="{BB962C8B-B14F-4D97-AF65-F5344CB8AC3E}">
        <p14:creationId xmlns:p14="http://schemas.microsoft.com/office/powerpoint/2010/main" val="19312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727</Words>
  <Application>Microsoft Office PowerPoint</Application>
  <PresentationFormat>Экран (4:3)</PresentationFormat>
  <Paragraphs>109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</vt:lpstr>
      <vt:lpstr>Россия без каждого из нас обойтись может,  но никто из нас без неё не может обойтись.                                                                            И.С.Тургенев </vt:lpstr>
      <vt:lpstr>Презентация PowerPoint</vt:lpstr>
      <vt:lpstr>Государственные символы России</vt:lpstr>
      <vt:lpstr>Конституция  Российской Федерации </vt:lpstr>
      <vt:lpstr>Конституция  Российской Федерации </vt:lpstr>
      <vt:lpstr>КОНСТИТУЦИЯ  Российской Федерации </vt:lpstr>
      <vt:lpstr>Преамбула - вводная, разъясняющая часть закона</vt:lpstr>
      <vt:lpstr>Презентация PowerPoint</vt:lpstr>
      <vt:lpstr>Федерация – добровольный союз равноправных народов нашей страны</vt:lpstr>
      <vt:lpstr>Презентация PowerPoint</vt:lpstr>
      <vt:lpstr>Глава нашего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без каждого из нас обойтись может, но никто из нас без нее не может обойтись.                                                                                               И.С.Тургенев </dc:title>
  <dc:creator>Таня</dc:creator>
  <cp:lastModifiedBy>Таня</cp:lastModifiedBy>
  <cp:revision>98</cp:revision>
  <dcterms:created xsi:type="dcterms:W3CDTF">2013-08-25T08:23:12Z</dcterms:created>
  <dcterms:modified xsi:type="dcterms:W3CDTF">2013-09-07T11:37:15Z</dcterms:modified>
</cp:coreProperties>
</file>