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6" r:id="rId3"/>
    <p:sldId id="259" r:id="rId4"/>
    <p:sldId id="257" r:id="rId5"/>
    <p:sldId id="258" r:id="rId6"/>
    <p:sldId id="268" r:id="rId7"/>
    <p:sldId id="260" r:id="rId8"/>
    <p:sldId id="261" r:id="rId9"/>
    <p:sldId id="269" r:id="rId10"/>
    <p:sldId id="270" r:id="rId11"/>
    <p:sldId id="265" r:id="rId12"/>
    <p:sldId id="267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291D-58B4-434A-A3D0-C89B7796929D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CC49D7-76B6-4B66-8D1C-5C47F8E8592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291D-58B4-434A-A3D0-C89B7796929D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49D7-76B6-4B66-8D1C-5C47F8E859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291D-58B4-434A-A3D0-C89B7796929D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49D7-76B6-4B66-8D1C-5C47F8E859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291D-58B4-434A-A3D0-C89B7796929D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49D7-76B6-4B66-8D1C-5C47F8E859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291D-58B4-434A-A3D0-C89B7796929D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49D7-76B6-4B66-8D1C-5C47F8E8592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291D-58B4-434A-A3D0-C89B7796929D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49D7-76B6-4B66-8D1C-5C47F8E8592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291D-58B4-434A-A3D0-C89B7796929D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49D7-76B6-4B66-8D1C-5C47F8E8592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291D-58B4-434A-A3D0-C89B7796929D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49D7-76B6-4B66-8D1C-5C47F8E859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291D-58B4-434A-A3D0-C89B7796929D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49D7-76B6-4B66-8D1C-5C47F8E859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291D-58B4-434A-A3D0-C89B7796929D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49D7-76B6-4B66-8D1C-5C47F8E859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291D-58B4-434A-A3D0-C89B7796929D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49D7-76B6-4B66-8D1C-5C47F8E859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0F7291D-58B4-434A-A3D0-C89B7796929D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3CC49D7-76B6-4B66-8D1C-5C47F8E8592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06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66732" y="1052736"/>
            <a:ext cx="7486600" cy="4248472"/>
          </a:xfrm>
        </p:spPr>
        <p:txBody>
          <a:bodyPr/>
          <a:lstStyle/>
          <a:p>
            <a:r>
              <a:rPr lang="ru-RU" sz="4400" b="1" i="1" dirty="0" smtClean="0">
                <a:solidFill>
                  <a:schemeClr val="tx1"/>
                </a:solidFill>
                <a:effectLst/>
              </a:rPr>
              <a:t>Урок математики. 2 класс.</a:t>
            </a:r>
            <a:br>
              <a:rPr lang="ru-RU" sz="4400" b="1" i="1" dirty="0" smtClean="0">
                <a:solidFill>
                  <a:schemeClr val="tx1"/>
                </a:solidFill>
                <a:effectLst/>
              </a:rPr>
            </a:br>
            <a:r>
              <a:rPr lang="ru-RU" sz="4400" b="1" dirty="0" smtClean="0">
                <a:effectLst/>
              </a:rPr>
              <a:t>Приемы </a:t>
            </a:r>
            <a:r>
              <a:rPr lang="ru-RU" sz="4400" b="1" dirty="0">
                <a:effectLst/>
              </a:rPr>
              <a:t>вычислений для случаев вычитания вида </a:t>
            </a:r>
            <a:r>
              <a:rPr lang="ru-RU" sz="4400" b="1" dirty="0" smtClean="0">
                <a:effectLst/>
              </a:rPr>
              <a:t/>
            </a:r>
            <a:br>
              <a:rPr lang="ru-RU" sz="4400" b="1" dirty="0" smtClean="0">
                <a:effectLst/>
              </a:rPr>
            </a:br>
            <a:r>
              <a:rPr lang="ru-RU" sz="4400" b="1" dirty="0" smtClean="0">
                <a:effectLst/>
              </a:rPr>
              <a:t>60 </a:t>
            </a:r>
            <a:r>
              <a:rPr lang="ru-RU" sz="4400" b="1" dirty="0">
                <a:effectLst/>
              </a:rPr>
              <a:t>– 24</a:t>
            </a:r>
            <a:r>
              <a:rPr lang="ru-RU" sz="4400" b="1" dirty="0" smtClean="0">
                <a:effectLst/>
              </a:rPr>
              <a:t>.</a:t>
            </a:r>
            <a:br>
              <a:rPr lang="ru-RU" sz="4400" b="1" dirty="0" smtClean="0">
                <a:effectLst/>
              </a:rPr>
            </a:br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endParaRPr lang="ru-RU" sz="5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09632" y="5373216"/>
            <a:ext cx="6400800" cy="12192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Учитель: </a:t>
            </a:r>
            <a:r>
              <a:rPr lang="ru-RU" b="1" dirty="0" smtClean="0"/>
              <a:t>Новикова Татьяна Михайловна</a:t>
            </a:r>
          </a:p>
          <a:p>
            <a:r>
              <a:rPr lang="ru-RU" dirty="0" smtClean="0"/>
              <a:t>МКОУ «СОШ №1» г.  Николаевска</a:t>
            </a:r>
          </a:p>
          <a:p>
            <a:r>
              <a:rPr lang="ru-RU" dirty="0" smtClean="0"/>
              <a:t>Волгоградской области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5265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579295" cy="1255805"/>
          </a:xfrm>
        </p:spPr>
        <p:txBody>
          <a:bodyPr/>
          <a:lstStyle/>
          <a:p>
            <a:pPr algn="l"/>
            <a:endParaRPr lang="ru-RU" sz="3200" b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91880" y="2339685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Минус 7"/>
          <p:cNvSpPr/>
          <p:nvPr/>
        </p:nvSpPr>
        <p:spPr>
          <a:xfrm>
            <a:off x="0" y="2954836"/>
            <a:ext cx="9144000" cy="330148"/>
          </a:xfrm>
          <a:prstGeom prst="mathMinus">
            <a:avLst>
              <a:gd name="adj1" fmla="val 53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Арка 12"/>
          <p:cNvSpPr/>
          <p:nvPr/>
        </p:nvSpPr>
        <p:spPr>
          <a:xfrm>
            <a:off x="1166290" y="2725420"/>
            <a:ext cx="2952328" cy="785129"/>
          </a:xfrm>
          <a:prstGeom prst="blockArc">
            <a:avLst>
              <a:gd name="adj1" fmla="val 10786350"/>
              <a:gd name="adj2" fmla="val 48909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584" y="2729411"/>
            <a:ext cx="3816424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44520" y="3168425"/>
            <a:ext cx="6821054" cy="75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275856" y="4293096"/>
            <a:ext cx="23054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>
                <a:latin typeface="Century Gothic"/>
              </a:rPr>
              <a:t>100 </a:t>
            </a:r>
            <a:r>
              <a:rPr lang="ru-RU" sz="4000" b="1" dirty="0">
                <a:latin typeface="Century Gothic"/>
              </a:rPr>
              <a:t>руб.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364088" y="1844824"/>
            <a:ext cx="18742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>
                <a:solidFill>
                  <a:prstClr val="black"/>
                </a:solidFill>
                <a:latin typeface="Century Gothic"/>
              </a:rPr>
              <a:t>48руб.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55776" y="1844824"/>
            <a:ext cx="471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>
                <a:solidFill>
                  <a:prstClr val="black"/>
                </a:solidFill>
                <a:latin typeface="Century Gothic"/>
              </a:rPr>
              <a:t>?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085184"/>
            <a:ext cx="1183380" cy="127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2063530" y="5301208"/>
            <a:ext cx="58853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latin typeface="Century Gothic"/>
              </a:rPr>
              <a:t>100 – 48 = 52 (руб.)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03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" y="4462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206556" cy="3960440"/>
          </a:xfrm>
        </p:spPr>
        <p:txBody>
          <a:bodyPr/>
          <a:lstStyle/>
          <a:p>
            <a:pPr algn="l"/>
            <a:r>
              <a:rPr lang="ru-RU" dirty="0" smtClean="0"/>
              <a:t>Мне на уроке было </a:t>
            </a:r>
            <a:r>
              <a:rPr lang="ru-RU" dirty="0"/>
              <a:t>…</a:t>
            </a:r>
            <a:br>
              <a:rPr lang="ru-RU" dirty="0"/>
            </a:br>
            <a:r>
              <a:rPr lang="ru-RU" dirty="0" smtClean="0"/>
              <a:t>Я научился …</a:t>
            </a:r>
            <a:br>
              <a:rPr lang="ru-RU" dirty="0" smtClean="0"/>
            </a:br>
            <a:r>
              <a:rPr lang="ru-RU" dirty="0" smtClean="0"/>
              <a:t>Мне надо ещё …</a:t>
            </a:r>
            <a:br>
              <a:rPr lang="ru-RU" dirty="0" smtClean="0"/>
            </a:br>
            <a:r>
              <a:rPr lang="ru-RU" dirty="0" smtClean="0"/>
              <a:t>Мне это пригодится …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365104"/>
            <a:ext cx="2592288" cy="1930711"/>
          </a:xfrm>
        </p:spPr>
      </p:pic>
    </p:spTree>
    <p:extLst>
      <p:ext uri="{BB962C8B-B14F-4D97-AF65-F5344CB8AC3E}">
        <p14:creationId xmlns:p14="http://schemas.microsoft.com/office/powerpoint/2010/main" val="303028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219256" cy="86409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88840"/>
            <a:ext cx="8178080" cy="3312368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3500" b="1" dirty="0" smtClean="0">
                <a:solidFill>
                  <a:schemeClr val="accent6">
                    <a:lumMod val="50000"/>
                  </a:schemeClr>
                </a:solidFill>
              </a:rPr>
              <a:t>У. стр. 62  №2 (2 строчка) №3 (1 задача)</a:t>
            </a:r>
          </a:p>
          <a:p>
            <a:pPr marL="0" indent="0" algn="ctr">
              <a:buNone/>
            </a:pPr>
            <a:r>
              <a:rPr lang="ru-RU" sz="3500" b="1" dirty="0">
                <a:solidFill>
                  <a:schemeClr val="tx2"/>
                </a:solidFill>
              </a:rPr>
              <a:t>и</a:t>
            </a:r>
            <a:r>
              <a:rPr lang="ru-RU" sz="3500" b="1" dirty="0" smtClean="0">
                <a:solidFill>
                  <a:schemeClr val="tx2"/>
                </a:solidFill>
              </a:rPr>
              <a:t>ли</a:t>
            </a:r>
          </a:p>
          <a:p>
            <a:pPr marL="0" indent="0">
              <a:buNone/>
            </a:pPr>
            <a:r>
              <a:rPr lang="ru-RU" sz="3500" b="1" dirty="0" smtClean="0">
                <a:solidFill>
                  <a:schemeClr val="accent6">
                    <a:lumMod val="50000"/>
                  </a:schemeClr>
                </a:solidFill>
              </a:rPr>
              <a:t>У</a:t>
            </a:r>
            <a:r>
              <a:rPr lang="ru-RU" sz="3500" b="1" dirty="0">
                <a:solidFill>
                  <a:schemeClr val="accent6">
                    <a:lumMod val="50000"/>
                  </a:schemeClr>
                </a:solidFill>
              </a:rPr>
              <a:t>. стр. 62  №2 (2 строчка</a:t>
            </a:r>
            <a:r>
              <a:rPr lang="ru-RU" sz="3500" b="1" dirty="0" smtClean="0">
                <a:solidFill>
                  <a:schemeClr val="accent6">
                    <a:lumMod val="50000"/>
                  </a:schemeClr>
                </a:solidFill>
              </a:rPr>
              <a:t>), составить задачу на новый приём вычислений, записать её решение в тетрадь.</a:t>
            </a:r>
            <a:endParaRPr lang="ru-RU" sz="35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89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496944" cy="45365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1. Математика. 2 класс: поурочные планы по учебнику М. И. Моро, М. А. Бантовой, Г. В. Бельтюковой, С. И. Степановой/ авт.- сост. С. В. Савинова, В. А. Савинов, - Волгоград; Учитель, 2011.</a:t>
            </a:r>
          </a:p>
          <a:p>
            <a:pPr marL="0" indent="0">
              <a:buNone/>
            </a:pPr>
            <a:r>
              <a:rPr lang="ru-RU" dirty="0" smtClean="0"/>
              <a:t>2. Поурочные разработки по математике 2 класс; </a:t>
            </a:r>
          </a:p>
          <a:p>
            <a:pPr marL="0" indent="0">
              <a:buNone/>
            </a:pPr>
            <a:r>
              <a:rPr lang="ru-RU" dirty="0" smtClean="0"/>
              <a:t> к учебнику М. И. Моро и др. «Математика. 2 класс.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В 2 – ух частях»/С. В. Бахтина. – М. : Издательство </a:t>
            </a:r>
          </a:p>
          <a:p>
            <a:pPr marL="0" indent="0">
              <a:buNone/>
            </a:pPr>
            <a:r>
              <a:rPr lang="ru-RU" dirty="0" smtClean="0"/>
              <a:t>«Экзамен», 2012.</a:t>
            </a:r>
          </a:p>
          <a:p>
            <a:pPr marL="0" indent="0">
              <a:buNone/>
            </a:pPr>
            <a:r>
              <a:rPr lang="ru-RU" dirty="0" smtClean="0"/>
              <a:t>3. Интернет </a:t>
            </a:r>
            <a:r>
              <a:rPr lang="en-US" dirty="0" smtClean="0"/>
              <a:t>school62007.narod.ru/text/</a:t>
            </a:r>
            <a:r>
              <a:rPr lang="en-US" dirty="0" err="1" smtClean="0"/>
              <a:t>uroki</a:t>
            </a:r>
            <a:r>
              <a:rPr lang="en-US" dirty="0" smtClean="0"/>
              <a:t>/urok2_Skrynnik.doc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818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3-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20713643">
            <a:off x="429523" y="2179131"/>
            <a:ext cx="841876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1" u="none" strike="noStrike" kern="10" cap="none" spc="0" normalizeH="0" baseline="0" noProof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У нас сегодня всё получится!</a:t>
            </a:r>
            <a:endParaRPr kumimoji="0" lang="ru-RU" sz="18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2" descr="bin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33"/>
          <a:stretch>
            <a:fillRect/>
          </a:stretch>
        </p:blipFill>
        <p:spPr>
          <a:xfrm>
            <a:off x="251520" y="188640"/>
            <a:ext cx="1763688" cy="211697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3" descr="bin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33"/>
          <a:stretch>
            <a:fillRect/>
          </a:stretch>
        </p:blipFill>
        <p:spPr bwMode="auto">
          <a:xfrm>
            <a:off x="7236296" y="4293096"/>
            <a:ext cx="1780766" cy="213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75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3-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2636912"/>
          </a:xfrm>
        </p:spPr>
        <p:txBody>
          <a:bodyPr/>
          <a:lstStyle/>
          <a:p>
            <a:r>
              <a:rPr lang="ru-RU" sz="4800" b="1" i="1" dirty="0" smtClean="0"/>
              <a:t>20 ноября</a:t>
            </a:r>
            <a:br>
              <a:rPr lang="ru-RU" sz="4800" b="1" i="1" dirty="0" smtClean="0"/>
            </a:br>
            <a:r>
              <a:rPr lang="ru-RU" sz="4800" b="1" i="1" dirty="0" smtClean="0"/>
              <a:t>Классная работа</a:t>
            </a:r>
            <a:endParaRPr lang="ru-RU" sz="4800" b="1" i="1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8229600" cy="1161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07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5" descr="3-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вал 18"/>
          <p:cNvSpPr/>
          <p:nvPr/>
        </p:nvSpPr>
        <p:spPr>
          <a:xfrm>
            <a:off x="285315" y="1196752"/>
            <a:ext cx="85725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5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355082" y="4335184"/>
            <a:ext cx="928688" cy="64293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117865" y="1113058"/>
            <a:ext cx="85725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884282" y="4297148"/>
            <a:ext cx="928688" cy="64293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665381" y="1196752"/>
            <a:ext cx="85725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7943732" y="4560127"/>
            <a:ext cx="928688" cy="64293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30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992706" y="1196752"/>
            <a:ext cx="85725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6017220" y="4489943"/>
            <a:ext cx="928688" cy="64293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</a:endParaRPr>
          </a:p>
        </p:txBody>
      </p:sp>
      <p:cxnSp>
        <p:nvCxnSpPr>
          <p:cNvPr id="27" name="Прямая со стрелкой 26"/>
          <p:cNvCxnSpPr>
            <a:stCxn id="19" idx="6"/>
            <a:endCxn id="20" idx="2"/>
          </p:cNvCxnSpPr>
          <p:nvPr/>
        </p:nvCxnSpPr>
        <p:spPr>
          <a:xfrm>
            <a:off x="1142565" y="1482502"/>
            <a:ext cx="212517" cy="3174151"/>
          </a:xfrm>
          <a:prstGeom prst="straightConnector1">
            <a:avLst/>
          </a:prstGeom>
          <a:ln w="12700" cap="rnd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0" idx="6"/>
            <a:endCxn id="23" idx="2"/>
          </p:cNvCxnSpPr>
          <p:nvPr/>
        </p:nvCxnSpPr>
        <p:spPr>
          <a:xfrm flipV="1">
            <a:off x="2283770" y="1482502"/>
            <a:ext cx="381611" cy="3174151"/>
          </a:xfrm>
          <a:prstGeom prst="straightConnector1">
            <a:avLst/>
          </a:prstGeom>
          <a:ln w="12700" cap="rnd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21" idx="5"/>
            <a:endCxn id="24" idx="7"/>
          </p:cNvCxnSpPr>
          <p:nvPr/>
        </p:nvCxnSpPr>
        <p:spPr>
          <a:xfrm>
            <a:off x="7849574" y="1600864"/>
            <a:ext cx="886843" cy="3053419"/>
          </a:xfrm>
          <a:prstGeom prst="straightConnector1">
            <a:avLst/>
          </a:prstGeom>
          <a:ln w="12700" cap="rnd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26" idx="7"/>
          </p:cNvCxnSpPr>
          <p:nvPr/>
        </p:nvCxnSpPr>
        <p:spPr>
          <a:xfrm flipV="1">
            <a:off x="6809905" y="1684558"/>
            <a:ext cx="521822" cy="2899541"/>
          </a:xfrm>
          <a:prstGeom prst="straightConnector1">
            <a:avLst/>
          </a:prstGeom>
          <a:ln w="12700" cap="rnd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23" idx="6"/>
            <a:endCxn id="22" idx="2"/>
          </p:cNvCxnSpPr>
          <p:nvPr/>
        </p:nvCxnSpPr>
        <p:spPr>
          <a:xfrm>
            <a:off x="3522631" y="1482502"/>
            <a:ext cx="361651" cy="3136115"/>
          </a:xfrm>
          <a:prstGeom prst="straightConnector1">
            <a:avLst/>
          </a:prstGeom>
          <a:ln w="12700" cap="rnd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22" idx="6"/>
            <a:endCxn id="25" idx="3"/>
          </p:cNvCxnSpPr>
          <p:nvPr/>
        </p:nvCxnSpPr>
        <p:spPr>
          <a:xfrm flipV="1">
            <a:off x="4812970" y="1684558"/>
            <a:ext cx="305277" cy="2934059"/>
          </a:xfrm>
          <a:prstGeom prst="straightConnector1">
            <a:avLst/>
          </a:prstGeom>
          <a:ln w="12700" cap="rnd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25" idx="5"/>
            <a:endCxn id="26" idx="0"/>
          </p:cNvCxnSpPr>
          <p:nvPr/>
        </p:nvCxnSpPr>
        <p:spPr>
          <a:xfrm>
            <a:off x="5724415" y="1684558"/>
            <a:ext cx="757149" cy="2805385"/>
          </a:xfrm>
          <a:prstGeom prst="straightConnector1">
            <a:avLst/>
          </a:prstGeom>
          <a:ln w="12700" cap="rnd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1" name="Прямоугольник 1050"/>
          <p:cNvSpPr/>
          <p:nvPr/>
        </p:nvSpPr>
        <p:spPr>
          <a:xfrm>
            <a:off x="285315" y="3177269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chemeClr val="accent5"/>
                </a:solidFill>
              </a:rPr>
              <a:t>+4</a:t>
            </a:r>
            <a:endParaRPr lang="ru-RU" sz="4000" dirty="0">
              <a:solidFill>
                <a:schemeClr val="accent5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535683" y="2060848"/>
            <a:ext cx="7681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chemeClr val="tx2"/>
                </a:solidFill>
              </a:rPr>
              <a:t>- 7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877589" y="3272790"/>
            <a:ext cx="8258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chemeClr val="accent5"/>
                </a:solidFill>
              </a:rPr>
              <a:t>+ 8</a:t>
            </a:r>
            <a:endParaRPr lang="ru-RU" sz="4000" dirty="0">
              <a:solidFill>
                <a:schemeClr val="accent5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950327" y="2210961"/>
            <a:ext cx="8776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chemeClr val="tx2"/>
                </a:solidFill>
              </a:rPr>
              <a:t>+ 6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213699" y="3288969"/>
            <a:ext cx="928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chemeClr val="accent5"/>
                </a:solidFill>
              </a:rPr>
              <a:t>+ 3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5152329" y="3275942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chemeClr val="accent5"/>
                </a:solidFill>
              </a:rPr>
              <a:t>+4</a:t>
            </a:r>
            <a:endParaRPr lang="ru-RU" sz="4000" dirty="0">
              <a:solidFill>
                <a:schemeClr val="accent5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218952" y="2221390"/>
            <a:ext cx="8258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chemeClr val="accent1"/>
                </a:solidFill>
              </a:rPr>
              <a:t>+ 7</a:t>
            </a:r>
            <a:endParaRPr lang="ru-RU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27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3-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92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1600200"/>
          </a:xfrm>
        </p:spPr>
        <p:txBody>
          <a:bodyPr/>
          <a:lstStyle/>
          <a:p>
            <a:r>
              <a:rPr lang="ru-RU" dirty="0" smtClean="0"/>
              <a:t>Найдите лишнее выражение: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144325" y="2586035"/>
            <a:ext cx="2962672" cy="8640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b="1" dirty="0" smtClean="0"/>
              <a:t>40 – 2 =</a:t>
            </a:r>
            <a:endParaRPr lang="ru-RU" sz="4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64628" y="3717032"/>
            <a:ext cx="22236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4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70 </a:t>
            </a:r>
            <a:r>
              <a:rPr lang="ru-RU" sz="4400" b="1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– </a:t>
            </a:r>
            <a:r>
              <a:rPr lang="ru-RU" sz="4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4 </a:t>
            </a:r>
            <a:r>
              <a:rPr lang="ru-RU" sz="4400" b="1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=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00767" y="4869159"/>
            <a:ext cx="22236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4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60 </a:t>
            </a:r>
            <a:r>
              <a:rPr lang="ru-RU" sz="4400" b="1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– 6</a:t>
            </a:r>
            <a:r>
              <a:rPr lang="ru-RU" sz="4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 </a:t>
            </a:r>
            <a:r>
              <a:rPr lang="ru-RU" sz="4400" b="1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=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30128" y="2564904"/>
            <a:ext cx="25394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4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60 </a:t>
            </a:r>
            <a:r>
              <a:rPr lang="ru-RU" sz="4400" b="1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– </a:t>
            </a:r>
            <a:r>
              <a:rPr lang="ru-RU" sz="4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24 </a:t>
            </a:r>
            <a:r>
              <a:rPr lang="ru-RU" sz="4400" b="1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=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88024" y="3717032"/>
            <a:ext cx="22236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4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20 </a:t>
            </a:r>
            <a:r>
              <a:rPr lang="ru-RU" sz="4400" b="1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– </a:t>
            </a:r>
            <a:r>
              <a:rPr lang="ru-RU" sz="4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3 </a:t>
            </a:r>
            <a:r>
              <a:rPr lang="ru-RU" sz="4400" b="1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=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88024" y="4869160"/>
            <a:ext cx="22236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4400" b="1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70 – 4 =</a:t>
            </a: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085184"/>
            <a:ext cx="1183380" cy="127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63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3-а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1113"/>
            <a:ext cx="9142412" cy="684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371600"/>
            <a:ext cx="8099177" cy="3713584"/>
          </a:xfrm>
        </p:spPr>
        <p:txBody>
          <a:bodyPr/>
          <a:lstStyle/>
          <a:p>
            <a:r>
              <a:rPr lang="ru-RU" sz="6000" dirty="0" smtClean="0"/>
              <a:t>Приёмы вычислений для случаев вычитания вида</a:t>
            </a:r>
            <a:br>
              <a:rPr lang="ru-RU" sz="6000" dirty="0" smtClean="0"/>
            </a:br>
            <a:r>
              <a:rPr lang="ru-RU" sz="6000" dirty="0" smtClean="0"/>
              <a:t> 60 – 24.</a:t>
            </a:r>
            <a:endParaRPr lang="ru-RU" sz="60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61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3-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92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497" y="3573016"/>
            <a:ext cx="3629439" cy="1035092"/>
          </a:xfrm>
        </p:spPr>
        <p:txBody>
          <a:bodyPr/>
          <a:lstStyle/>
          <a:p>
            <a:r>
              <a:rPr lang="ru-RU" dirty="0" smtClean="0"/>
              <a:t>60 – 24 =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10" y="1851662"/>
            <a:ext cx="8229600" cy="1829631"/>
          </a:xfrm>
        </p:spPr>
      </p:pic>
      <p:sp>
        <p:nvSpPr>
          <p:cNvPr id="6" name="Прямоугольник 5"/>
          <p:cNvSpPr/>
          <p:nvPr/>
        </p:nvSpPr>
        <p:spPr>
          <a:xfrm>
            <a:off x="2971972" y="5086590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4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5086590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20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699792" y="4579722"/>
            <a:ext cx="436544" cy="505462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9" name="Прямая со стрелкой 8"/>
          <p:cNvCxnSpPr/>
          <p:nvPr/>
        </p:nvCxnSpPr>
        <p:spPr>
          <a:xfrm flipH="1">
            <a:off x="2051719" y="4581128"/>
            <a:ext cx="438583" cy="504056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18" name="Прямоугольник 17"/>
          <p:cNvSpPr/>
          <p:nvPr/>
        </p:nvSpPr>
        <p:spPr>
          <a:xfrm>
            <a:off x="3511787" y="3692362"/>
            <a:ext cx="42819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(60 </a:t>
            </a:r>
            <a:r>
              <a:rPr lang="ru-RU" sz="54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– </a:t>
            </a:r>
            <a:r>
              <a:rPr lang="ru-RU" sz="54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20) – 4 =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668344" y="3710039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36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1724" y="764704"/>
            <a:ext cx="92352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А как вы будете выполнять?</a:t>
            </a:r>
            <a:endParaRPr lang="ru-RU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085184"/>
            <a:ext cx="1183380" cy="127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00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3-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92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Закрепляем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4800" b="1" dirty="0" smtClean="0"/>
          </a:p>
          <a:p>
            <a:pPr marL="0" indent="0">
              <a:buNone/>
            </a:pPr>
            <a:r>
              <a:rPr lang="ru-RU" sz="4800" b="1" dirty="0" smtClean="0"/>
              <a:t>70 – 38 =          40 – 21 = </a:t>
            </a:r>
          </a:p>
          <a:p>
            <a:pPr marL="0" indent="0">
              <a:buNone/>
            </a:pPr>
            <a:endParaRPr lang="ru-RU" sz="4800" b="1" dirty="0" smtClean="0"/>
          </a:p>
          <a:p>
            <a:pPr marL="0" indent="0">
              <a:buNone/>
            </a:pPr>
            <a:r>
              <a:rPr lang="ru-RU" sz="4800" b="1" dirty="0" smtClean="0"/>
              <a:t>90 – 24 =         60 – 32 =</a:t>
            </a:r>
          </a:p>
          <a:p>
            <a:pPr marL="0" indent="0">
              <a:buNone/>
            </a:pPr>
            <a:endParaRPr lang="ru-RU" sz="4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22" y="3181843"/>
            <a:ext cx="523875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085184"/>
            <a:ext cx="523875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6769657" y="5034333"/>
            <a:ext cx="562887" cy="642988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8" name="Прямая со стрелкой 7"/>
          <p:cNvCxnSpPr/>
          <p:nvPr/>
        </p:nvCxnSpPr>
        <p:spPr>
          <a:xfrm>
            <a:off x="6536035" y="3181843"/>
            <a:ext cx="412228" cy="504056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11" name="Прямоугольник 10"/>
          <p:cNvSpPr/>
          <p:nvPr/>
        </p:nvSpPr>
        <p:spPr>
          <a:xfrm>
            <a:off x="4966680" y="3573016"/>
            <a:ext cx="9300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  <a:latin typeface="Century Gothic"/>
              </a:rPr>
              <a:t>20</a:t>
            </a:r>
            <a:r>
              <a:rPr lang="ru-RU" sz="4800" b="1" dirty="0" smtClean="0">
                <a:solidFill>
                  <a:schemeClr val="accent1"/>
                </a:solidFill>
                <a:latin typeface="Century Gothic"/>
              </a:rPr>
              <a:t> 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48262" y="3594049"/>
            <a:ext cx="6687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accent1"/>
                </a:solidFill>
                <a:latin typeface="Century Gothic"/>
              </a:rPr>
              <a:t>1</a:t>
            </a:r>
            <a:r>
              <a:rPr lang="ru-RU" sz="48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582303" y="5558332"/>
            <a:ext cx="859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 smtClean="0">
                <a:solidFill>
                  <a:srgbClr val="6076B4"/>
                </a:solidFill>
                <a:latin typeface="Century Gothic"/>
              </a:rPr>
              <a:t>30</a:t>
            </a:r>
            <a:r>
              <a:rPr lang="ru-RU" sz="4800" b="1" dirty="0" smtClean="0">
                <a:solidFill>
                  <a:srgbClr val="6076B4"/>
                </a:solidFill>
                <a:latin typeface="Century Gothic"/>
              </a:rPr>
              <a:t> </a:t>
            </a:r>
            <a:endParaRPr lang="ru-RU" b="1" dirty="0">
              <a:solidFill>
                <a:srgbClr val="6076B4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52459" y="5538651"/>
            <a:ext cx="6431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>
                <a:solidFill>
                  <a:srgbClr val="6076B4"/>
                </a:solidFill>
                <a:latin typeface="Century Gothic"/>
              </a:rPr>
              <a:t>2</a:t>
            </a:r>
            <a:r>
              <a:rPr lang="ru-RU" sz="4800" b="1" dirty="0" smtClean="0">
                <a:solidFill>
                  <a:srgbClr val="6076B4"/>
                </a:solidFill>
                <a:latin typeface="Century Gothic"/>
              </a:rPr>
              <a:t> </a:t>
            </a:r>
            <a:endParaRPr lang="ru-RU" b="1" dirty="0">
              <a:solidFill>
                <a:srgbClr val="6076B4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474021" y="2534366"/>
            <a:ext cx="10454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 smtClean="0">
                <a:solidFill>
                  <a:srgbClr val="6076B4"/>
                </a:solidFill>
                <a:latin typeface="Century Gothic"/>
              </a:rPr>
              <a:t>19 </a:t>
            </a:r>
            <a:endParaRPr lang="ru-RU" b="1" dirty="0">
              <a:solidFill>
                <a:srgbClr val="6076B4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40375" y="4274184"/>
            <a:ext cx="10454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 smtClean="0">
                <a:solidFill>
                  <a:srgbClr val="6076B4"/>
                </a:solidFill>
                <a:latin typeface="Century Gothic"/>
              </a:rPr>
              <a:t>28 </a:t>
            </a:r>
            <a:endParaRPr lang="ru-RU" b="1" dirty="0">
              <a:solidFill>
                <a:srgbClr val="6076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71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46" y="5680"/>
            <a:ext cx="9163946" cy="7212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836712"/>
            <a:ext cx="8579296" cy="1168152"/>
          </a:xfrm>
        </p:spPr>
        <p:txBody>
          <a:bodyPr/>
          <a:lstStyle/>
          <a:p>
            <a:r>
              <a:rPr lang="ru-RU" sz="6000" b="1" dirty="0" smtClean="0"/>
              <a:t>Магазин «Школьник»</a:t>
            </a:r>
            <a:endParaRPr lang="ru-RU" sz="60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03648" y="2060848"/>
            <a:ext cx="7272808" cy="7200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99299">
            <a:off x="-266750" y="3321244"/>
            <a:ext cx="32099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20888"/>
            <a:ext cx="2224044" cy="1317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27784" y="3790336"/>
            <a:ext cx="2018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6076B4"/>
                </a:solidFill>
                <a:latin typeface="Century Gothic"/>
              </a:rPr>
              <a:t>23 </a:t>
            </a:r>
            <a:r>
              <a:rPr lang="ru-RU" sz="4000" b="1" dirty="0" smtClean="0">
                <a:solidFill>
                  <a:srgbClr val="6076B4"/>
                </a:solidFill>
                <a:latin typeface="Century Gothic"/>
              </a:rPr>
              <a:t>руб.</a:t>
            </a:r>
            <a:endParaRPr lang="ru-RU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03385"/>
            <a:ext cx="1653382" cy="2001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139029" y="4060088"/>
            <a:ext cx="17315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>
                <a:solidFill>
                  <a:srgbClr val="6076B4"/>
                </a:solidFill>
                <a:latin typeface="Century Gothic"/>
              </a:rPr>
              <a:t>8 руб.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91828">
            <a:off x="7187224" y="2586606"/>
            <a:ext cx="1775959" cy="121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209421" y="4079684"/>
            <a:ext cx="17315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>
                <a:solidFill>
                  <a:srgbClr val="6076B4"/>
                </a:solidFill>
                <a:latin typeface="Century Gothic"/>
              </a:rPr>
              <a:t>6 </a:t>
            </a:r>
            <a:r>
              <a:rPr lang="ru-RU" sz="4000" b="1" dirty="0">
                <a:solidFill>
                  <a:srgbClr val="6076B4"/>
                </a:solidFill>
                <a:latin typeface="Century Gothic"/>
              </a:rPr>
              <a:t>руб.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378" y="4612433"/>
            <a:ext cx="1373311" cy="1175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442523" y="5949280"/>
            <a:ext cx="2018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>
                <a:solidFill>
                  <a:srgbClr val="6076B4"/>
                </a:solidFill>
                <a:latin typeface="Century Gothic"/>
              </a:rPr>
              <a:t>12 </a:t>
            </a:r>
            <a:r>
              <a:rPr lang="ru-RU" sz="4000" b="1" dirty="0">
                <a:solidFill>
                  <a:srgbClr val="6076B4"/>
                </a:solidFill>
                <a:latin typeface="Century Gothic"/>
              </a:rPr>
              <a:t>руб.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033" y="4702651"/>
            <a:ext cx="1600572" cy="1600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797121" y="6093296"/>
            <a:ext cx="2018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>
                <a:solidFill>
                  <a:srgbClr val="6076B4"/>
                </a:solidFill>
                <a:latin typeface="Century Gothic"/>
              </a:rPr>
              <a:t>29 </a:t>
            </a:r>
            <a:r>
              <a:rPr lang="ru-RU" sz="4000" b="1" dirty="0">
                <a:solidFill>
                  <a:srgbClr val="6076B4"/>
                </a:solidFill>
                <a:latin typeface="Century Gothic"/>
              </a:rPr>
              <a:t>руб.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AutoShape 13" descr="data:image/jpeg;base64,/9j/4AAQSkZJRgABAQAAAQABAAD/2wCEAAkGBhQSEBUUExQUFBQVGBcUGBQYFRgVGBwXFhUVFxcYGxcXGyYgFxkjGxgYHy8gIygpLCwsFiAxNTAqNSYrLCkBCQoKDgwOGg8PGikkHyQsKiksLjEwKTQsLC4vLS0sLCwsLyosKSksLCwvLCwvLCwsKS8sLCwuLC0sLC8sLCovLP/AABEIALsBDQMBIgACEQEDEQH/xAAcAAEAAgMBAQEAAAAAAAAAAAAABAUDBgcCAQj/xAA/EAABAwIDBQYDBQcEAgMAAAABAAIRAyEEEjEFIkFRYQYTMnGBkaGx8CNCcsHRBxRSYpKi8TOCsuEV0hZDU//EABoBAQADAQEBAAAAAAAAAAAAAAACAwQFAQb/xAAyEQACAQIEAwUHBAMAAAAAAAAAAQIDEQQSITEFE0FRYXGB8CIykaHB0eEUQrHxIzNS/9oADAMBAAIRAxEAPwDuKIiAIiIAiIgCIiAIiIAiIgCIiAIiIAiIgCIiAIiIAiIgCIiAIiIAiIgCIiAIiIAiIgCIiAIhVPtztVQwg+0dvahjbuI5x90dTAQnCEpvLFXZcItVwXa2rU3jQbSYRLWvec7heDAbDB536RdWdPtAJ3xEmARJHqIkfFQVSDeVNXJSpSi7Mt0WOjXDhLSCOiyKZUEREAREQBERAEREAREQBERAEREAREQBERAEREAREQBERAEREARFW9oNstwtB1QwSBDW/wATjoPzPQFCUIuclGO7Kntb2sbh4pMcBVeJLiC4U2fxuA16N4nWy0j/AMORW759ZuIP+pBJa8mHEOOcOaRukgkgbvS1CdpYsVzihRq1SSTnLHBjg4EOEjgYgEaZR5KZj2YeleqH0hVoMf8Au4P2gbFmy2m5rpe0yXPaTF7CBXK/YdicJ4W1Olrda26vqu1fEuq3aRjH5awq0SQHb7bbxN8zC4Hnmm8qQ3bLasBlaWjiIqTyJg5vflouas2q5z31Hbhe6cpbLQAMrWBwiwaAB5dVmFQOuWNd/M2J8+BHPVTpQpRak1qbP0PMinez8Dp//l+7ju3OLhzBHKTJNuNr3jRTafbOoPutd5kz8FyujtBw8NWo3+VxzD2qT8FPo7dqt8QY8dJpu9jmHyWyKoPf18DNU4fV7EzrWz+2DHQKjSw8xdv6j4q+o4hrxLSHDmLri+C7S0y6KmalY3cN2eEubIE9YWyYJ7SM7alh9+mZEc8zCY9VCoqN7KX8nPqYScd00dHlfVo9PFYlroZUcWi8lwI8pdMnX2Uuh2prMMVGA66gsJAMEg6EdQFUoqTtGSfmZnTZtqKmw3amk7xSw9bj3CtKWIa4S1zXDoQfkvJRcd0Qaa3MqIiieBERAEREAREQBERAEREAREQBERAEREAREQHwrmPbPaP7zie7mKVKQTzIs6JsSXQwC/HWVvnaXaf7vhKtXi1py/jO6z+4hcipVQWmpqIIaTrlEifM3PsrqNLmOx0sGuXGVbrsvHq/JGSjh6x3mvc1j93NmbOaTL9MwYCHEECJA6RTbWwNSlVdNZ9RpYMr3tYDnl2UBoPD7ST/AAm/BWG3cS+jh2NY6HuhgcNZGWGgkawTe3hlfWYmo3CVO+cSXNLA4kNLgWkhpNs0OuOelzrJzk3zElZOxmcm9SLhsNUe0OcynUkajdPnw+aj1tlUz4mupHnFve3zKsdkYkmi0nW8cbTu/CPZTC4rpypQlujZTxFWHuyZrZ2O+Nx7ag5GD5Dh+ai1KbmWc19P+5v9J/RbNkaTdrT6QfcLNSwcw1rnCeBIc2+tnArNUwkErp2NsOIT/crmq0sUeBa7yMH2K+96yZILD/EAWG/VvDgtyHZJjxL2MqEcGF1IxBvmAIzCOUGeetbU7F7zw2pWpBrQ4Cow1WnXNvUpGUWvr0sudLRZk7o2LHU/36eJFw/aOu1rWsxDoaIGZtOoQNIzEZj6nkpWH7T1QHd4xlVx0eHlh0i7YcDpwLVT4rYdZliym8kTDXAOE823yu6GDpZRKwdTMPFWkRwe0x9ei9UnDXa/zPVRw1XVJeX4N7wXbxptVYWGSM5bnGWTElkn4KzwfaCi924+kSbw1wn2BkfNczpYt3AtcOh+vNe34hrvG33E/G/FRtBu+3gVS4bS/a7ePpHXKfaNwsHHhEzHxmVYUu0jwJcGu8j+i41h65H+nVqN/C8kexJA9lNp7bxLdKrXfiYPm2PkrowpWtdmKfC5r3bM7HQ7TsIktcPK/wADBU6jtmk774HR0t+a4xT7U1Qd+kHD+WoR8HD81NodrqP3m1Kf4mkj3bIViowe0jFUwNSO8WdlZVB0IPkZX2VyzCbcpP8AA9p42cJ9uCtKG2nt0qPHrI9ivXhn0ZldJo6BKLT6Pa17dS13mI+IU6h2zpnxNI6iHD8lU6E10IODRsSKto9oqDvvgfiBb8xCnU64d4SD5EH5Kpxa3RGzRkREXh4EREAREQBERAERUfa3tTTwNA1HQ55tTpzdzvyaNSfzIQnThKpJRirtmuftd2oG4VlIOGdzw8tm+RgcZjlmyj/BWiPflpBvIAewhe6dI4wmvXeS+oQ119H54YAPutgiGqXW2awkAk7kGpfgWkujyIAW/BWSbZ18RSWHhGje7V2/F/0Q9lbVcx81HEsDRlESWuBkGwk2t0WLF7XrYoO3fvtIcSZhrg5szxBa2/TQK1o7JYDkvnIc5t7QHDL7iT6LNiMCxglkkEgN+OY28virnh6Tlmt9jDlVyLgsPkY0cgB7Be66nU8O3KLOJ7s1JBtobRGi84nCsA1uMhm5nMRwi3S60ZkTuVLRJVph2gMB487639PSOfmvdfBNNUa7znkkdJOUDmvWGpMlr4ItUsTvDK3UEiROizYpSqU7Qdn/ADvoWUpxi7sz4SoC68zAHWJGgmIm94/Sdg9vDI7vSxhYS3KJLiWmC4Wm/IT1KjUcK0lrgDduYjMNZiCePsvRwlNr6jiHWLRMzdzQLTodPYdVyVh4ThlqKzNGIgqrViv2s/8Aea7soLwBlbLQToASIEhpPO/oQBjp1XkBgqvyndALjUaOcNqEt6QrfG1wKjSy0ASdRETfn/2oW0WszvABGRjY0g73IfiPoWrZSnTqLkW20X3KeW6aUkV2O7O0XOGZtHekzeg6BEmWkixIHhGvG6oa2wgCQx9VoEWIFUXiLtgx1jgDC2PaLhSMRqGmOpErDszC1KjiWtLiTJjQeZNgrKeEjBZpu/yLXjai2Zqz9k1JsKVX8Dsrv6TB+vKI781PxNq0/MEj64fVuhYjs3VyyWB2tpDjfodfSVVtw40Bc3QWcYtrZ0hP01OesJfUuhxGXVJmpU8aeD2nz3T+Xn6dFl/eyNWHzHkfzB48+Svq2zGvnM2m/U7zMp6XYRPsoFTs80eEVGaAFjw8Sb+F0Hh1UHhKi2dzZDiMHvdFe6rTd4gPUfmf15qRRquHgq1G+TyRbo6RwK8v2Q8aVGG5EVGmmbW8Xh+PAclhds+qL9zm45qbg/kZtcXH1Cqy1YdGXc6jV3ystKe3K7dTTqebcp92/opuH7WR46Tm9W74j0vPotXOIgwXOYeTwR8+hH9PQTlGJP8AKfIx14z1HopRxM1uQngqE9lbwNwo7fZU8FVs/wAJMG3MGF8YzEOcMjtbiDr68FqT3g+Jh9Wg8Y5r7RrNb4HPp+TnAX6Gyvji1bVGOfDf+JLzN7wtfHjSu4RwLy4eV5BVxgtu49pu+lU/GAPi2Fz7DdpK7LNqsqDk8CdLbzL8OXNW1PtpGuHM8ctYOHDQFrevuPXNOu27WVvD8lEuHzXQ6Nhu1b5AqUD503ZgesGLequcPtWm4TOXo4FnzXK8H2tpgNY0vYTDQ1+a9rAEWnhcqPtfbmZ2WA4gXzAODQ7gRcFx5evJUymk7W+Hr6lEeG1JytsdW/8AkmFzZf3ijPLvG/qrBrwbi4X55rYzKIE8ouf8qf2f7Z1cM/cecoN6TpyH/afD+Jvx0SUo30NE+DTUbxlr2fk7yir9ibZZiaDatPR2o4tcNWnqD+R4qwQ4couLae58cuEdstt/vmNqVJzUqR7ulxBg3d5E70/hXW+2m1e4wVVwID3N7tn4n2n0Eu/2rhVQACBYCw/UxeTzXjR9HwPDp5qz8F9fXiYtj4t2dwkxLXanxAzPnBVxVxTpNzvWNzfz5qn2OO8qii5+QuO44bwzX3dRZwt5xa6s3iCQbEWXQwEk4tDia/yK5KpYl0g5jIsDJkDlKysxLpADiI0vpOvkoQUzZ7m5odFwQJ0my3VJZIuVr2OZGN3Y2HZ+I7thY27yC2xIaQdTBNiIJlYmYHM57XmpTY1re6aDuktbvEEi5Bjd11PlgYARYghps7WDdph3qRPXqsztqGkWNMdy7NcNJcHDeymDEakW4EL5/nYiaeTft2fbsX16SjG8SgxG3qlLcBh9nPLSTvR/EbkjpC8HtO58d5JN2l+YyAbecc/konc56jp0kk++i+1sOzSwK0QnUft3OvHBUMii1r2m3bEDyc5cMrTkIBLSJDXBw4EGfDb1NlkxFcMzZnlzYLjqTDbERMkgQtWwe1DTo92G/aAkEySCN4gkExbMRw+ah4jaNaZc959ZF+mnwWa9R1XUfu7WMtLBV3JtyXZqbS/EPi5MEAR0tbU2n5BQKuLcKpOZ0wLgxumbG+sj5aaKNs7GvrAAEZmEuOglsGOF96BBtovsDXnvfXpb0C1YDDvPzG1bbvKcVOy5clZot9kbKdiakuLsjYBdxNvCJ4x7BbzQotptDWgNaNAP14nqVA2ZhxRpNZ/C25/mN3H3+A6KPicfmO6bDlzVOKxl33dDlZHUduhduf8AX1otY7UYCPtmiL5Xjz0d66H0V9Sr52yPUdeSwYlgqU3MPEFs/L2MH0XlKvkmpdPoVxTizSKHhnndKlSGjpKxMqkbpsRY+krziqll9AajC/Hxut1iPKdVMpNaIdkaXAAWAkA6kzabqow9CXBXOS+tvj9cfT2yYtzjT9jz8C/DqDn7Xl4kh9QkRmc4ZSA1474Tz+0mRw14kyOOJvZ/DVY+xpF9yW0nPouABIM6tbFiCYmyxiW8ND5fRiPorJSqPa8uYcs5ZdY6C5ggz4Rw1PFcmFJ1IaSs+n5NuJhKMb0m9+jKnavZhlItyOxFOf8A9A17dNM7Oh5fJQqGwK9T/Sd3sCSGgOdGk5bO5aBbPXBEEkmANRJA6b1vWVW4/DA79OBlaBEnNJJkB0gggRpM9FphShlUHL2+3WxGFbFQjd6r12GvVsNUa7K9rc3JzCw+xE6/msJlvAt6tMjpI9ls9Cu8gAvLgAJbVAeySdJcCeeqxV8HTecgApv/AJSXMceEDkbaRppwVE6coSyta9xvo4qFRXehroxJNoDpFi0TP6X42ViTlaZMnUu5mwn1sPJRMJhAXueCC1riBBsXjU9QBp59FmxL7Ac970EgfGT7KLTW5uhqsx9wo1cdVCrszOkWcND+XkVPw/hUdjLqLRNq+hvn7IdskVX0HaPbmAPB7Nfds/0hdZXCextTu9qYcjR7gP6muYfyK7spRPk+LU1GvddVf6GrduOy9TGU2Cm8NNMuOR3hcSBBzC7SII0+8Vyba+w62HdFam5nAEjdP4XAwfQr9AkLDi6TXNIc0OB1aQCD5g6qZ5g+J1MMslrx+Z+aMVgybgwRcH/vX/tXuzi/FML8v2jC1tSLzI3akDnBB4SOq3PtH2Ea5xNCm5k8Bdv9JNvRVuzOyVeiHl1s0XbM2nW3VeQk6cs0Tq4jFYfEUr3sykxmDNO8yyYDrcpgiTB19lgBVtj8JiKZzNGaCHacRcHnPUGVX19pU3hxqU30a1iLzTcQACNBlm50F+K208dsprz/AAcicbPTUkYPHEQ06aTeRMzBBEan3VyN4G3MwRPkYM8wqLZOD790Zsoic0ZhJ0Bg2m9+kcQth2JhsjMr2Oa9xLDclrwCYPSLxoYg3lZ8dVo0byj72l149f6JxrOKytXKF+FDK5EDK+C2AYuRYRrE8Co+I2dLiQN2CbWky7g68gROgJ0V12iogZWgASS5jg4S0tgOBESBMfQVDUrOF728TTcecHXgq6clOClbR6r13HXw1fmL2XqYqmHcJgi3HQmBy6aL1QfnaQY5H8isrMcYOaC3gRYxMxHtPkFKwWOApN3QILpNjIuZI1i/wVkdzU5yS2KbDEtqCOrXDgWnW3HyVtT+70OX2MKuosDqtjuyTJtaTc8rX9FOa+WzzJcPUkj8lpwV7M5PEneqvA6Hi3w0gESS6J0tYek/Na1szE1XF3fNbmEfaNlodLQSCwnM0gyL2OWQVcVqoe2m/gTPpUbb4uCjOtbl9afWi+bqy3TRjoKyM+GxhpmRobEExb21Vk9wBBF2u+viPktZx2zadYNL2McWmWlzSeBEGCCWwTaVZbHAFIUQ4nuw0AuMm4JaSfNrh6hSpzWW19TytT/d8Si7R4Xu65PB+8PPj+vqoDhIWx9pqeeg1/8ACR7OsfjC11gsvqcFV5lFPyKkYqLIMqUaqwvEKZgdn95Te/O1vdzI10bmvB3R1voVfVqwpRzTdkG0jzQaXPDGC94AEaCT05lSX04eWmAWjn5W+az7HDWtDatMioX52ZmkO8IggxLYgz/kKRt4Huw/dJa+JJgmbECxvoY5CVwJ4pfqeTFabX09WN0MY7pSVlb0ynxtQiRNtPo/XmoFdwiHECRAGkxGnM8ZC9msD4nAHUgnhMCAeAHxJ52wd+HQLySLXtBmZ+vmvJUpyrZbPRpXOnzYKle62e5kqVCx8fxsy+s3PzXrbhDQ8NG82k5wixzw1lMCL8RYfxLDjXTWZHCFn2hT+2aOLnAniMtMZ/g5tP8AqC+gqPLFs4dKGeaj2kRmEFNjaY0YIJ58XO9TPuq0OL3E+g8gp+1auVpA1Jyj69VgoU8rQFw56ux9bFWVkeqbIWMU7rO0r21qjYkT+z1KcfhI4VW/Ag/kV3VcZ7E0c+0aA/hzPPox/wD0uzL1Hy3GX/liu76sL4QvqL04pgfRWF+FBU1fCEPblVV2W08FU4/snTqC7Qtqyr4aa8sSU2tjl+M/Z05hz0Hvpu5tJaqrGMxtFuWowVWi8j7N1uerXe09QuxGksVXAtdqAq50oz3RdHENO7OHP2xRdmFQOovJLt9sEu55tDyiRI81LxAZXaH0iA5oAhzmybDdmd6LgHjC6ZtHsfQqAgsF+n5aLSdq/soLSXYZ/dnWNGn8lfTSSytv7GiOMytSSRqnds1Nv5eqEl+60WVvW2HWY0nE0iXiwfTLd6BaZ3QT5jn0VJW2lls9jqI/maY8jUEg+4V0aeZ2ukjpPicXH2Vr37IkMowMo42cenFo5k2nkspco1LEAiQQRzBBHwWdpldSnTUFZHOlJzeZvU2rYNXvMOWHVss9LubHpmH+0JUbmDSY7wSL6OgwdLwYBtcG4UXssHCoRDg1zdYMBzTmaZ9x6qx2nh8wtrqPPiPrkvluIQ5WIbj119fP4llB+1ZkcvLZLoA5SXX/ABG8dL+ax7PrxVDhpUBYej2nMz3iP9xVfVJOpJ4c/mvmHrcCYBgE8QQZa8dQVznN5rnQlS9lo2XaNPNQqtHFpeP+XzafdavgqOhOWIDsrjAIIJ1BsYvfWy2Gnjj3RcAM7Za5uoHPzHEdI5rX27oiZ0AixHISfn0XXw2LcIZY9X8utjHQw7k3f0z1VweZ4YwyXl8NMtIAJ4k8vW3VXeGrFzyxzAx7GNBu0lwItly6s49JiAq5mMa2XVgXyREC7HDQg2yTa86gDirHbDfsX2bO6+SYIykAOBAu4RA0mCFDGVJYhwpzi9dE+9tX67W0t2mavDLUsV23q7g9kObEZmltnNmNSDBBsQRyPmqeu/NLiSXeIuPinzmwAgRy1nh7ZBnMeIgaDjPrpqvOKDIdpINuNxEQeXXzXlOhUoTVNaPS7S9efadekqKoq9na+5KpQaZaHZmvDczQIIu202B5RqJlVthVMAwCbO1+uV9IXvvSNHEcbEjS4NlFe6L/AF1X00KcoybbOZOcZRSSMpviPisr8UDiXTNmQOUl0H4U2rFTH24PRv17Kqr1vtnGdSB/aCfi4qnGSywNOAjesu65JrOL6snRo+J3j849F7cV9ZxPMk/Er4Vxz6ZALMwrEAsjCh6zdf2V4PNia1XgxoYPNx/Rp911Far+znZPc4JriIdVJqnyNmf2gH1W1KaPiOIVeZiJNbLT4BERDCEREAREQBERAeSF4NNZUhARauEa4QQD6KnxfZOi77gHlu/JbDC+ZV7c9uc52h+yyi4lzJY7m3dPu2J9ZVbhuw2Lwzy6k5lYREVAQYkEw9sEG0SQV1Y007oKaqSStckptHLHbSq0Xjv8PVZB8TftW/2jN/ap78bSq3pVGP5hrt4Hqww4SINwNCugvwjTqAVXbR7K4esN+m08jAkeR4LPVpqpuXKtZ3NEfhmk3aJXx2GbEZRHkrzGdgnN/wBCvUb/ACuPet9n3HoQqHFYHGUfHRbUA+9TOU/0vt/coUqNOm7/AMmyFfPpc8UXtbU1gkQW3hwi1+BA4yo+26bWEVGjcfZ0QIeBGmglo9w7msQ2lHiflcT4KrTTi/B53XehUlzxUY6mQW54ifDnHhM6ToDzCtjGi3dbdVtp2+RbeSeaL1RCyiCDcEQYtc8Rcz/1Plip4Jn3pdB4kiBeIDTb3jpzzbNwR74sqENe0BwpuiHA677TOkEETx1ggTMfhQwF4IyE6ERE6X0InjZTeIjTnyk99ux+DLubSqSV9+8gtwjYLfXOYzAS2QYGmqrapyki9iRpFuBjhIv8lMaOLdJMRxgkTA0EhRNogyLACCJmTOsEcOfr6K7C4mfN5c+t/I9r0YKGeJg726xupZnAcCsLCcysmDLfidPrkuzc5x5oUt/N/N8tFQV2HO4/zD/gz/C2ShAtInX1VQacucPI8+BZ6eBYsarw8zocO/3W7jNRG6F8X2meHJeSuSfTI9BWvZvZH7ziGUuBMuvG4PFHMxb1VRmXSf2XbGAY7EuFzNNnkDvn1MN/2Feox4+vyKLn12Xib/TYAAAIAsB0Gi9ryCvsqR8KfUREAREQBERAEREAREQBERAEREAREQBeXUweC9IgK7FbBo1BBYPS3+VreL/Z1TnNRJpO5sJZ/wAd0+oK3VFBwi90TjOUdjmWP7OYymCA9tVp1FSmD/dTj4tKosTVxTW5KtKqG5XMJpObUBa4AQbB8R0OpXaHNUPEbOY/VoVaoQi7xRfDENbq5xHC4qk15a6qQDcNIcwg6aEXd5tjqLzg2jScwNBfnEW6GBIiTwuOnx67tLsnRqtgsBHUA/Narjv2Y0//AK5Z+Elnwbu/Bb6VRKWaW/kWvEpqxouFp3kqbUxAAVjiOwlZhs8kdWNcfdpb8lXYrYFdmndk/wAwez/2XQVeDIqaILa5lfKoAfM62/qII+M/1FYMT31L/UoOj+JhFQfkUp4unWblDocREHddztOpBjRRqOM42uaMPVyTUl0JFR0GedvVeX1AF6dRc5kPBa7SYi4+8J+tRwX3ZfZ59V4Al54uPhHpp6LiyunY+sjWhlz30JWwNk1MVWaxm7PicRIazi4/kOdl27ZeDZRpMpUxDGDKP1PMk3J5krXOymwG4ZhAkueQXEniBbyC2ekpRPlOJYt4ido+6tvuSQVkCxNCyKRyT0iIgCIiAIiIAiIgCIiAIiIAiIgCIiAIiIAiIgC+FfUQGNzVjdTWeF8hAQn4UHgomI2S12oHsrfKmRe3Pbmp4jssw6CPJV9fsVTd4mMd5sB+JW992nchG7k41GtjRKPYpoPhaBwtP+FeYHYraTYaB5wr/uQncqFicq8pKzZCo0IUplNZBTXoNUipu58AXpEQiEREAREQBERAEREAREQBERAEREAREQBERAEREAREQBERAEREAREQBERAEREARE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5" descr="data:image/jpeg;base64,/9j/4AAQSkZJRgABAQAAAQABAAD/2wCEAAkGBhQSEBUUExQUFBQVGBcUGBQYFRgVGBwXFhUVFxcYGxcXGyYgFxkjGxgYHy8gIygpLCwsFiAxNTAqNSYrLCkBCQoKDgwOGg8PGikkHyQsKiksLjEwKTQsLC4vLS0sLCwsLyosKSksLCwvLCwvLCwsKS8sLCwuLC0sLC8sLCovLP/AABEIALsBDQMBIgACEQEDEQH/xAAcAAEAAgMBAQEAAAAAAAAAAAAABAUDBgcCAQj/xAA/EAABAwIDBQYDBQcEAgMAAAABAAIRAyEEEjEFIkFRYQYTMnGBkaGx8CNCcsHRBxRSYpKi8TOCsuEV0hZDU//EABoBAQADAQEBAAAAAAAAAAAAAAACAwQFAQb/xAAyEQACAQIEAwUHBAMAAAAAAAAAAQIDEQQSITEFE0FRYXGB8CIykaHB0eEUQrHxIzNS/9oADAMBAAIRAxEAPwDuKIiAIiIAiIgCIiAIiIAiIgCIiAIiIAiIgCIiAIiIAiIgCIiAIiIAiIgCIiAIiIAiIgCIiAIhVPtztVQwg+0dvahjbuI5x90dTAQnCEpvLFXZcItVwXa2rU3jQbSYRLWvec7heDAbDB536RdWdPtAJ3xEmARJHqIkfFQVSDeVNXJSpSi7Mt0WOjXDhLSCOiyKZUEREAREQBERAEREAREQBERAEREAREQBERAEREAREQBERAEREARFW9oNstwtB1QwSBDW/wATjoPzPQFCUIuclGO7Kntb2sbh4pMcBVeJLiC4U2fxuA16N4nWy0j/AMORW759ZuIP+pBJa8mHEOOcOaRukgkgbvS1CdpYsVzihRq1SSTnLHBjg4EOEjgYgEaZR5KZj2YeleqH0hVoMf8Au4P2gbFmy2m5rpe0yXPaTF7CBXK/YdicJ4W1Olrda26vqu1fEuq3aRjH5awq0SQHb7bbxN8zC4Hnmm8qQ3bLasBlaWjiIqTyJg5vflouas2q5z31Hbhe6cpbLQAMrWBwiwaAB5dVmFQOuWNd/M2J8+BHPVTpQpRak1qbP0PMinez8Dp//l+7ju3OLhzBHKTJNuNr3jRTafbOoPutd5kz8FyujtBw8NWo3+VxzD2qT8FPo7dqt8QY8dJpu9jmHyWyKoPf18DNU4fV7EzrWz+2DHQKjSw8xdv6j4q+o4hrxLSHDmLri+C7S0y6KmalY3cN2eEubIE9YWyYJ7SM7alh9+mZEc8zCY9VCoqN7KX8nPqYScd00dHlfVo9PFYlroZUcWi8lwI8pdMnX2Uuh2prMMVGA66gsJAMEg6EdQFUoqTtGSfmZnTZtqKmw3amk7xSw9bj3CtKWIa4S1zXDoQfkvJRcd0Qaa3MqIiieBERAEREAREQBERAEREAREQBERAEREAREQHwrmPbPaP7zie7mKVKQTzIs6JsSXQwC/HWVvnaXaf7vhKtXi1py/jO6z+4hcipVQWmpqIIaTrlEifM3PsrqNLmOx0sGuXGVbrsvHq/JGSjh6x3mvc1j93NmbOaTL9MwYCHEECJA6RTbWwNSlVdNZ9RpYMr3tYDnl2UBoPD7ST/AAm/BWG3cS+jh2NY6HuhgcNZGWGgkawTe3hlfWYmo3CVO+cSXNLA4kNLgWkhpNs0OuOelzrJzk3zElZOxmcm9SLhsNUe0OcynUkajdPnw+aj1tlUz4mupHnFve3zKsdkYkmi0nW8cbTu/CPZTC4rpypQlujZTxFWHuyZrZ2O+Nx7ag5GD5Dh+ai1KbmWc19P+5v9J/RbNkaTdrT6QfcLNSwcw1rnCeBIc2+tnArNUwkErp2NsOIT/crmq0sUeBa7yMH2K+96yZILD/EAWG/VvDgtyHZJjxL2MqEcGF1IxBvmAIzCOUGeetbU7F7zw2pWpBrQ4Cow1WnXNvUpGUWvr0sudLRZk7o2LHU/36eJFw/aOu1rWsxDoaIGZtOoQNIzEZj6nkpWH7T1QHd4xlVx0eHlh0i7YcDpwLVT4rYdZliym8kTDXAOE823yu6GDpZRKwdTMPFWkRwe0x9ei9UnDXa/zPVRw1XVJeX4N7wXbxptVYWGSM5bnGWTElkn4KzwfaCi924+kSbw1wn2BkfNczpYt3AtcOh+vNe34hrvG33E/G/FRtBu+3gVS4bS/a7ePpHXKfaNwsHHhEzHxmVYUu0jwJcGu8j+i41h65H+nVqN/C8kexJA9lNp7bxLdKrXfiYPm2PkrowpWtdmKfC5r3bM7HQ7TsIktcPK/wADBU6jtmk774HR0t+a4xT7U1Qd+kHD+WoR8HD81NodrqP3m1Kf4mkj3bIViowe0jFUwNSO8WdlZVB0IPkZX2VyzCbcpP8AA9p42cJ9uCtKG2nt0qPHrI9ivXhn0ZldJo6BKLT6Pa17dS13mI+IU6h2zpnxNI6iHD8lU6E10IODRsSKto9oqDvvgfiBb8xCnU64d4SD5EH5Kpxa3RGzRkREXh4EREAREQBERAERUfa3tTTwNA1HQ55tTpzdzvyaNSfzIQnThKpJRirtmuftd2oG4VlIOGdzw8tm+RgcZjlmyj/BWiPflpBvIAewhe6dI4wmvXeS+oQ119H54YAPutgiGqXW2awkAk7kGpfgWkujyIAW/BWSbZ18RSWHhGje7V2/F/0Q9lbVcx81HEsDRlESWuBkGwk2t0WLF7XrYoO3fvtIcSZhrg5szxBa2/TQK1o7JYDkvnIc5t7QHDL7iT6LNiMCxglkkEgN+OY28virnh6Tlmt9jDlVyLgsPkY0cgB7Be66nU8O3KLOJ7s1JBtobRGi84nCsA1uMhm5nMRwi3S60ZkTuVLRJVph2gMB487639PSOfmvdfBNNUa7znkkdJOUDmvWGpMlr4ItUsTvDK3UEiROizYpSqU7Qdn/ADvoWUpxi7sz4SoC68zAHWJGgmIm94/Sdg9vDI7vSxhYS3KJLiWmC4Wm/IT1KjUcK0lrgDduYjMNZiCePsvRwlNr6jiHWLRMzdzQLTodPYdVyVh4ThlqKzNGIgqrViv2s/8Aea7soLwBlbLQToASIEhpPO/oQBjp1XkBgqvyndALjUaOcNqEt6QrfG1wKjSy0ASdRETfn/2oW0WszvABGRjY0g73IfiPoWrZSnTqLkW20X3KeW6aUkV2O7O0XOGZtHekzeg6BEmWkixIHhGvG6oa2wgCQx9VoEWIFUXiLtgx1jgDC2PaLhSMRqGmOpErDszC1KjiWtLiTJjQeZNgrKeEjBZpu/yLXjai2Zqz9k1JsKVX8Dsrv6TB+vKI781PxNq0/MEj64fVuhYjs3VyyWB2tpDjfodfSVVtw40Bc3QWcYtrZ0hP01OesJfUuhxGXVJmpU8aeD2nz3T+Xn6dFl/eyNWHzHkfzB48+Svq2zGvnM2m/U7zMp6XYRPsoFTs80eEVGaAFjw8Sb+F0Hh1UHhKi2dzZDiMHvdFe6rTd4gPUfmf15qRRquHgq1G+TyRbo6RwK8v2Q8aVGG5EVGmmbW8Xh+PAclhds+qL9zm45qbg/kZtcXH1Cqy1YdGXc6jV3ystKe3K7dTTqebcp92/opuH7WR46Tm9W74j0vPotXOIgwXOYeTwR8+hH9PQTlGJP8AKfIx14z1HopRxM1uQngqE9lbwNwo7fZU8FVs/wAJMG3MGF8YzEOcMjtbiDr68FqT3g+Jh9Wg8Y5r7RrNb4HPp+TnAX6Gyvji1bVGOfDf+JLzN7wtfHjSu4RwLy4eV5BVxgtu49pu+lU/GAPi2Fz7DdpK7LNqsqDk8CdLbzL8OXNW1PtpGuHM8ctYOHDQFrevuPXNOu27WVvD8lEuHzXQ6Nhu1b5AqUD503ZgesGLequcPtWm4TOXo4FnzXK8H2tpgNY0vYTDQ1+a9rAEWnhcqPtfbmZ2WA4gXzAODQ7gRcFx5evJUymk7W+Hr6lEeG1JytsdW/8AkmFzZf3ijPLvG/qrBrwbi4X55rYzKIE8ouf8qf2f7Z1cM/cecoN6TpyH/afD+Jvx0SUo30NE+DTUbxlr2fk7yir9ibZZiaDatPR2o4tcNWnqD+R4qwQ4couLae58cuEdstt/vmNqVJzUqR7ulxBg3d5E70/hXW+2m1e4wVVwID3N7tn4n2n0Eu/2rhVQACBYCw/UxeTzXjR9HwPDp5qz8F9fXiYtj4t2dwkxLXanxAzPnBVxVxTpNzvWNzfz5qn2OO8qii5+QuO44bwzX3dRZwt5xa6s3iCQbEWXQwEk4tDia/yK5KpYl0g5jIsDJkDlKysxLpADiI0vpOvkoQUzZ7m5odFwQJ0my3VJZIuVr2OZGN3Y2HZ+I7thY27yC2xIaQdTBNiIJlYmYHM57XmpTY1re6aDuktbvEEi5Bjd11PlgYARYghps7WDdph3qRPXqsztqGkWNMdy7NcNJcHDeymDEakW4EL5/nYiaeTft2fbsX16SjG8SgxG3qlLcBh9nPLSTvR/EbkjpC8HtO58d5JN2l+YyAbecc/konc56jp0kk++i+1sOzSwK0QnUft3OvHBUMii1r2m3bEDyc5cMrTkIBLSJDXBw4EGfDb1NlkxFcMzZnlzYLjqTDbERMkgQtWwe1DTo92G/aAkEySCN4gkExbMRw+ah4jaNaZc959ZF+mnwWa9R1XUfu7WMtLBV3JtyXZqbS/EPi5MEAR0tbU2n5BQKuLcKpOZ0wLgxumbG+sj5aaKNs7GvrAAEZmEuOglsGOF96BBtovsDXnvfXpb0C1YDDvPzG1bbvKcVOy5clZot9kbKdiakuLsjYBdxNvCJ4x7BbzQotptDWgNaNAP14nqVA2ZhxRpNZ/C25/mN3H3+A6KPicfmO6bDlzVOKxl33dDlZHUduhduf8AX1otY7UYCPtmiL5Xjz0d66H0V9Sr52yPUdeSwYlgqU3MPEFs/L2MH0XlKvkmpdPoVxTizSKHhnndKlSGjpKxMqkbpsRY+krziqll9AajC/Hxut1iPKdVMpNaIdkaXAAWAkA6kzabqow9CXBXOS+tvj9cfT2yYtzjT9jz8C/DqDn7Xl4kh9QkRmc4ZSA1474Tz+0mRw14kyOOJvZ/DVY+xpF9yW0nPouABIM6tbFiCYmyxiW8ND5fRiPorJSqPa8uYcs5ZdY6C5ggz4Rw1PFcmFJ1IaSs+n5NuJhKMb0m9+jKnavZhlItyOxFOf8A9A17dNM7Oh5fJQqGwK9T/Sd3sCSGgOdGk5bO5aBbPXBEEkmANRJA6b1vWVW4/DA79OBlaBEnNJJkB0gggRpM9FphShlUHL2+3WxGFbFQjd6r12GvVsNUa7K9rc3JzCw+xE6/msJlvAt6tMjpI9ls9Cu8gAvLgAJbVAeySdJcCeeqxV8HTecgApv/AJSXMceEDkbaRppwVE6coSyta9xvo4qFRXehroxJNoDpFi0TP6X42ViTlaZMnUu5mwn1sPJRMJhAXueCC1riBBsXjU9QBp59FmxL7Ac970EgfGT7KLTW5uhqsx9wo1cdVCrszOkWcND+XkVPw/hUdjLqLRNq+hvn7IdskVX0HaPbmAPB7Nfds/0hdZXCextTu9qYcjR7gP6muYfyK7spRPk+LU1GvddVf6GrduOy9TGU2Cm8NNMuOR3hcSBBzC7SII0+8Vyba+w62HdFam5nAEjdP4XAwfQr9AkLDi6TXNIc0OB1aQCD5g6qZ5g+J1MMslrx+Z+aMVgybgwRcH/vX/tXuzi/FML8v2jC1tSLzI3akDnBB4SOq3PtH2Ea5xNCm5k8Bdv9JNvRVuzOyVeiHl1s0XbM2nW3VeQk6cs0Tq4jFYfEUr3sykxmDNO8yyYDrcpgiTB19lgBVtj8JiKZzNGaCHacRcHnPUGVX19pU3hxqU30a1iLzTcQACNBlm50F+K208dsprz/AAcicbPTUkYPHEQ06aTeRMzBBEan3VyN4G3MwRPkYM8wqLZOD790Zsoic0ZhJ0Bg2m9+kcQth2JhsjMr2Oa9xLDclrwCYPSLxoYg3lZ8dVo0byj72l149f6JxrOKytXKF+FDK5EDK+C2AYuRYRrE8Co+I2dLiQN2CbWky7g68gROgJ0V12iogZWgASS5jg4S0tgOBESBMfQVDUrOF728TTcecHXgq6clOClbR6r13HXw1fmL2XqYqmHcJgi3HQmBy6aL1QfnaQY5H8isrMcYOaC3gRYxMxHtPkFKwWOApN3QILpNjIuZI1i/wVkdzU5yS2KbDEtqCOrXDgWnW3HyVtT+70OX2MKuosDqtjuyTJtaTc8rX9FOa+WzzJcPUkj8lpwV7M5PEneqvA6Hi3w0gESS6J0tYek/Na1szE1XF3fNbmEfaNlodLQSCwnM0gyL2OWQVcVqoe2m/gTPpUbb4uCjOtbl9afWi+bqy3TRjoKyM+GxhpmRobEExb21Vk9wBBF2u+viPktZx2zadYNL2McWmWlzSeBEGCCWwTaVZbHAFIUQ4nuw0AuMm4JaSfNrh6hSpzWW19TytT/d8Si7R4Xu65PB+8PPj+vqoDhIWx9pqeeg1/8ACR7OsfjC11gsvqcFV5lFPyKkYqLIMqUaqwvEKZgdn95Te/O1vdzI10bmvB3R1voVfVqwpRzTdkG0jzQaXPDGC94AEaCT05lSX04eWmAWjn5W+az7HDWtDatMioX52ZmkO8IggxLYgz/kKRt4Huw/dJa+JJgmbECxvoY5CVwJ4pfqeTFabX09WN0MY7pSVlb0ynxtQiRNtPo/XmoFdwiHECRAGkxGnM8ZC9msD4nAHUgnhMCAeAHxJ52wd+HQLySLXtBmZ+vmvJUpyrZbPRpXOnzYKle62e5kqVCx8fxsy+s3PzXrbhDQ8NG82k5wixzw1lMCL8RYfxLDjXTWZHCFn2hT+2aOLnAniMtMZ/g5tP8AqC+gqPLFs4dKGeaj2kRmEFNjaY0YIJ58XO9TPuq0OL3E+g8gp+1auVpA1Jyj69VgoU8rQFw56ux9bFWVkeqbIWMU7rO0r21qjYkT+z1KcfhI4VW/Ag/kV3VcZ7E0c+0aA/hzPPox/wD0uzL1Hy3GX/liu76sL4QvqL04pgfRWF+FBU1fCEPblVV2W08FU4/snTqC7Qtqyr4aa8sSU2tjl+M/Z05hz0Hvpu5tJaqrGMxtFuWowVWi8j7N1uerXe09QuxGksVXAtdqAq50oz3RdHENO7OHP2xRdmFQOovJLt9sEu55tDyiRI81LxAZXaH0iA5oAhzmybDdmd6LgHjC6ZtHsfQqAgsF+n5aLSdq/soLSXYZ/dnWNGn8lfTSSytv7GiOMytSSRqnds1Nv5eqEl+60WVvW2HWY0nE0iXiwfTLd6BaZ3QT5jn0VJW2lls9jqI/maY8jUEg+4V0aeZ2ukjpPicXH2Vr37IkMowMo42cenFo5k2nkspco1LEAiQQRzBBHwWdpldSnTUFZHOlJzeZvU2rYNXvMOWHVss9LubHpmH+0JUbmDSY7wSL6OgwdLwYBtcG4UXssHCoRDg1zdYMBzTmaZ9x6qx2nh8wtrqPPiPrkvluIQ5WIbj119fP4llB+1ZkcvLZLoA5SXX/ABG8dL+ax7PrxVDhpUBYej2nMz3iP9xVfVJOpJ4c/mvmHrcCYBgE8QQZa8dQVznN5rnQlS9lo2XaNPNQqtHFpeP+XzafdavgqOhOWIDsrjAIIJ1BsYvfWy2Gnjj3RcAM7Za5uoHPzHEdI5rX27oiZ0AixHISfn0XXw2LcIZY9X8utjHQw7k3f0z1VweZ4YwyXl8NMtIAJ4k8vW3VXeGrFzyxzAx7GNBu0lwItly6s49JiAq5mMa2XVgXyREC7HDQg2yTa86gDirHbDfsX2bO6+SYIykAOBAu4RA0mCFDGVJYhwpzi9dE+9tX67W0t2mavDLUsV23q7g9kObEZmltnNmNSDBBsQRyPmqeu/NLiSXeIuPinzmwAgRy1nh7ZBnMeIgaDjPrpqvOKDIdpINuNxEQeXXzXlOhUoTVNaPS7S9efadekqKoq9na+5KpQaZaHZmvDczQIIu202B5RqJlVthVMAwCbO1+uV9IXvvSNHEcbEjS4NlFe6L/AF1X00KcoybbOZOcZRSSMpviPisr8UDiXTNmQOUl0H4U2rFTH24PRv17Kqr1vtnGdSB/aCfi4qnGSywNOAjesu65JrOL6snRo+J3j849F7cV9ZxPMk/Er4Vxz6ZALMwrEAsjCh6zdf2V4PNia1XgxoYPNx/Rp911Far+znZPc4JriIdVJqnyNmf2gH1W1KaPiOIVeZiJNbLT4BERDCEREAREQBERAeSF4NNZUhARauEa4QQD6KnxfZOi77gHlu/JbDC+ZV7c9uc52h+yyi4lzJY7m3dPu2J9ZVbhuw2Lwzy6k5lYREVAQYkEw9sEG0SQV1Y007oKaqSStckptHLHbSq0Xjv8PVZB8TftW/2jN/ap78bSq3pVGP5hrt4Hqww4SINwNCugvwjTqAVXbR7K4esN+m08jAkeR4LPVpqpuXKtZ3NEfhmk3aJXx2GbEZRHkrzGdgnN/wBCvUb/ACuPet9n3HoQqHFYHGUfHRbUA+9TOU/0vt/coUqNOm7/AMmyFfPpc8UXtbU1gkQW3hwi1+BA4yo+26bWEVGjcfZ0QIeBGmglo9w7msQ2lHiflcT4KrTTi/B53XehUlzxUY6mQW54ifDnHhM6ToDzCtjGi3dbdVtp2+RbeSeaL1RCyiCDcEQYtc8Rcz/1Plip4Jn3pdB4kiBeIDTb3jpzzbNwR74sqENe0BwpuiHA677TOkEETx1ggTMfhQwF4IyE6ERE6X0InjZTeIjTnyk99ux+DLubSqSV9+8gtwjYLfXOYzAS2QYGmqrapyki9iRpFuBjhIv8lMaOLdJMRxgkTA0EhRNogyLACCJmTOsEcOfr6K7C4mfN5c+t/I9r0YKGeJg726xupZnAcCsLCcysmDLfidPrkuzc5x5oUt/N/N8tFQV2HO4/zD/gz/C2ShAtInX1VQacucPI8+BZ6eBYsarw8zocO/3W7jNRG6F8X2meHJeSuSfTI9BWvZvZH7ziGUuBMuvG4PFHMxb1VRmXSf2XbGAY7EuFzNNnkDvn1MN/2Feox4+vyKLn12Xib/TYAAAIAsB0Gi9ryCvsqR8KfUREAREQBERAEREAREQBERAEREAREQBeXUweC9IgK7FbBo1BBYPS3+VreL/Z1TnNRJpO5sJZ/wAd0+oK3VFBwi90TjOUdjmWP7OYymCA9tVp1FSmD/dTj4tKosTVxTW5KtKqG5XMJpObUBa4AQbB8R0OpXaHNUPEbOY/VoVaoQi7xRfDENbq5xHC4qk15a6qQDcNIcwg6aEXd5tjqLzg2jScwNBfnEW6GBIiTwuOnx67tLsnRqtgsBHUA/Narjv2Y0//AK5Z+Elnwbu/Bb6VRKWaW/kWvEpqxouFp3kqbUxAAVjiOwlZhs8kdWNcfdpb8lXYrYFdmndk/wAwez/2XQVeDIqaILa5lfKoAfM62/qII+M/1FYMT31L/UoOj+JhFQfkUp4unWblDocREHddztOpBjRRqOM42uaMPVyTUl0JFR0GedvVeX1AF6dRc5kPBa7SYi4+8J+tRwX3ZfZ59V4Al54uPhHpp6LiyunY+sjWhlz30JWwNk1MVWaxm7PicRIazi4/kOdl27ZeDZRpMpUxDGDKP1PMk3J5krXOymwG4ZhAkueQXEniBbyC2ekpRPlOJYt4ido+6tvuSQVkCxNCyKRyT0iIgCIiAIiIAiIgCIiAIiIAiIgCIiAIiIAiIgC+FfUQGNzVjdTWeF8hAQn4UHgomI2S12oHsrfKmRe3Pbmp4jssw6CPJV9fsVTd4mMd5sB+JW992nchG7k41GtjRKPYpoPhaBwtP+FeYHYraTYaB5wr/uQncqFicq8pKzZCo0IUplNZBTXoNUipu58AXpEQiEREAREQBERAEREAREQBERAEREAREQBERAEREAREQBERAEREAREQBERAEREAREQ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7" descr="data:image/jpeg;base64,/9j/4AAQSkZJRgABAQAAAQABAAD/2wCEAAkGBhQSEBUUExQUFBQVGBcUGBQYFRgVGBwXFhUVFxcYGxcXGyYgFxkjGxgYHy8gIygpLCwsFiAxNTAqNSYrLCkBCQoKDgwOGg8PGikkHyQsKiksLjEwKTQsLC4vLS0sLCwsLyosKSksLCwvLCwvLCwsKS8sLCwuLC0sLC8sLCovLP/AABEIALsBDQMBIgACEQEDEQH/xAAcAAEAAgMBAQEAAAAAAAAAAAAABAUDBgcCAQj/xAA/EAABAwIDBQYDBQcEAgMAAAABAAIRAyEEEjEFIkFRYQYTMnGBkaGx8CNCcsHRBxRSYpKi8TOCsuEV0hZDU//EABoBAQADAQEBAAAAAAAAAAAAAAACAwQFAQb/xAAyEQACAQIEAwUHBAMAAAAAAAAAAQIDEQQSITEFE0FRYXGB8CIykaHB0eEUQrHxIzNS/9oADAMBAAIRAxEAPwDuKIiAIiIAiIgCIiAIiIAiIgCIiAIiIAiIgCIiAIiIAiIgCIiAIiIAiIgCIiAIiIAiIgCIiAIhVPtztVQwg+0dvahjbuI5x90dTAQnCEpvLFXZcItVwXa2rU3jQbSYRLWvec7heDAbDB536RdWdPtAJ3xEmARJHqIkfFQVSDeVNXJSpSi7Mt0WOjXDhLSCOiyKZUEREAREQBERAEREAREQBERAEREAREQBERAEREAREQBERAEREARFW9oNstwtB1QwSBDW/wATjoPzPQFCUIuclGO7Kntb2sbh4pMcBVeJLiC4U2fxuA16N4nWy0j/AMORW759ZuIP+pBJa8mHEOOcOaRukgkgbvS1CdpYsVzihRq1SSTnLHBjg4EOEjgYgEaZR5KZj2YeleqH0hVoMf8Au4P2gbFmy2m5rpe0yXPaTF7CBXK/YdicJ4W1Olrda26vqu1fEuq3aRjH5awq0SQHb7bbxN8zC4Hnmm8qQ3bLasBlaWjiIqTyJg5vflouas2q5z31Hbhe6cpbLQAMrWBwiwaAB5dVmFQOuWNd/M2J8+BHPVTpQpRak1qbP0PMinez8Dp//l+7ju3OLhzBHKTJNuNr3jRTafbOoPutd5kz8FyujtBw8NWo3+VxzD2qT8FPo7dqt8QY8dJpu9jmHyWyKoPf18DNU4fV7EzrWz+2DHQKjSw8xdv6j4q+o4hrxLSHDmLri+C7S0y6KmalY3cN2eEubIE9YWyYJ7SM7alh9+mZEc8zCY9VCoqN7KX8nPqYScd00dHlfVo9PFYlroZUcWi8lwI8pdMnX2Uuh2prMMVGA66gsJAMEg6EdQFUoqTtGSfmZnTZtqKmw3amk7xSw9bj3CtKWIa4S1zXDoQfkvJRcd0Qaa3MqIiieBERAEREAREQBERAEREAREQBERAEREAREQHwrmPbPaP7zie7mKVKQTzIs6JsSXQwC/HWVvnaXaf7vhKtXi1py/jO6z+4hcipVQWmpqIIaTrlEifM3PsrqNLmOx0sGuXGVbrsvHq/JGSjh6x3mvc1j93NmbOaTL9MwYCHEECJA6RTbWwNSlVdNZ9RpYMr3tYDnl2UBoPD7ST/AAm/BWG3cS+jh2NY6HuhgcNZGWGgkawTe3hlfWYmo3CVO+cSXNLA4kNLgWkhpNs0OuOelzrJzk3zElZOxmcm9SLhsNUe0OcynUkajdPnw+aj1tlUz4mupHnFve3zKsdkYkmi0nW8cbTu/CPZTC4rpypQlujZTxFWHuyZrZ2O+Nx7ag5GD5Dh+ai1KbmWc19P+5v9J/RbNkaTdrT6QfcLNSwcw1rnCeBIc2+tnArNUwkErp2NsOIT/crmq0sUeBa7yMH2K+96yZILD/EAWG/VvDgtyHZJjxL2MqEcGF1IxBvmAIzCOUGeetbU7F7zw2pWpBrQ4Cow1WnXNvUpGUWvr0sudLRZk7o2LHU/36eJFw/aOu1rWsxDoaIGZtOoQNIzEZj6nkpWH7T1QHd4xlVx0eHlh0i7YcDpwLVT4rYdZliym8kTDXAOE823yu6GDpZRKwdTMPFWkRwe0x9ei9UnDXa/zPVRw1XVJeX4N7wXbxptVYWGSM5bnGWTElkn4KzwfaCi924+kSbw1wn2BkfNczpYt3AtcOh+vNe34hrvG33E/G/FRtBu+3gVS4bS/a7ePpHXKfaNwsHHhEzHxmVYUu0jwJcGu8j+i41h65H+nVqN/C8kexJA9lNp7bxLdKrXfiYPm2PkrowpWtdmKfC5r3bM7HQ7TsIktcPK/wADBU6jtmk774HR0t+a4xT7U1Qd+kHD+WoR8HD81NodrqP3m1Kf4mkj3bIViowe0jFUwNSO8WdlZVB0IPkZX2VyzCbcpP8AA9p42cJ9uCtKG2nt0qPHrI9ivXhn0ZldJo6BKLT6Pa17dS13mI+IU6h2zpnxNI6iHD8lU6E10IODRsSKto9oqDvvgfiBb8xCnU64d4SD5EH5Kpxa3RGzRkREXh4EREAREQBERAERUfa3tTTwNA1HQ55tTpzdzvyaNSfzIQnThKpJRirtmuftd2oG4VlIOGdzw8tm+RgcZjlmyj/BWiPflpBvIAewhe6dI4wmvXeS+oQ119H54YAPutgiGqXW2awkAk7kGpfgWkujyIAW/BWSbZ18RSWHhGje7V2/F/0Q9lbVcx81HEsDRlESWuBkGwk2t0WLF7XrYoO3fvtIcSZhrg5szxBa2/TQK1o7JYDkvnIc5t7QHDL7iT6LNiMCxglkkEgN+OY28virnh6Tlmt9jDlVyLgsPkY0cgB7Be66nU8O3KLOJ7s1JBtobRGi84nCsA1uMhm5nMRwi3S60ZkTuVLRJVph2gMB487639PSOfmvdfBNNUa7znkkdJOUDmvWGpMlr4ItUsTvDK3UEiROizYpSqU7Qdn/ADvoWUpxi7sz4SoC68zAHWJGgmIm94/Sdg9vDI7vSxhYS3KJLiWmC4Wm/IT1KjUcK0lrgDduYjMNZiCePsvRwlNr6jiHWLRMzdzQLTodPYdVyVh4ThlqKzNGIgqrViv2s/8Aea7soLwBlbLQToASIEhpPO/oQBjp1XkBgqvyndALjUaOcNqEt6QrfG1wKjSy0ASdRETfn/2oW0WszvABGRjY0g73IfiPoWrZSnTqLkW20X3KeW6aUkV2O7O0XOGZtHekzeg6BEmWkixIHhGvG6oa2wgCQx9VoEWIFUXiLtgx1jgDC2PaLhSMRqGmOpErDszC1KjiWtLiTJjQeZNgrKeEjBZpu/yLXjai2Zqz9k1JsKVX8Dsrv6TB+vKI781PxNq0/MEj64fVuhYjs3VyyWB2tpDjfodfSVVtw40Bc3QWcYtrZ0hP01OesJfUuhxGXVJmpU8aeD2nz3T+Xn6dFl/eyNWHzHkfzB48+Svq2zGvnM2m/U7zMp6XYRPsoFTs80eEVGaAFjw8Sb+F0Hh1UHhKi2dzZDiMHvdFe6rTd4gPUfmf15qRRquHgq1G+TyRbo6RwK8v2Q8aVGG5EVGmmbW8Xh+PAclhds+qL9zm45qbg/kZtcXH1Cqy1YdGXc6jV3ystKe3K7dTTqebcp92/opuH7WR46Tm9W74j0vPotXOIgwXOYeTwR8+hH9PQTlGJP8AKfIx14z1HopRxM1uQngqE9lbwNwo7fZU8FVs/wAJMG3MGF8YzEOcMjtbiDr68FqT3g+Jh9Wg8Y5r7RrNb4HPp+TnAX6Gyvji1bVGOfDf+JLzN7wtfHjSu4RwLy4eV5BVxgtu49pu+lU/GAPi2Fz7DdpK7LNqsqDk8CdLbzL8OXNW1PtpGuHM8ctYOHDQFrevuPXNOu27WVvD8lEuHzXQ6Nhu1b5AqUD503ZgesGLequcPtWm4TOXo4FnzXK8H2tpgNY0vYTDQ1+a9rAEWnhcqPtfbmZ2WA4gXzAODQ7gRcFx5evJUymk7W+Hr6lEeG1JytsdW/8AkmFzZf3ijPLvG/qrBrwbi4X55rYzKIE8ouf8qf2f7Z1cM/cecoN6TpyH/afD+Jvx0SUo30NE+DTUbxlr2fk7yir9ibZZiaDatPR2o4tcNWnqD+R4qwQ4couLae58cuEdstt/vmNqVJzUqR7ulxBg3d5E70/hXW+2m1e4wVVwID3N7tn4n2n0Eu/2rhVQACBYCw/UxeTzXjR9HwPDp5qz8F9fXiYtj4t2dwkxLXanxAzPnBVxVxTpNzvWNzfz5qn2OO8qii5+QuO44bwzX3dRZwt5xa6s3iCQbEWXQwEk4tDia/yK5KpYl0g5jIsDJkDlKysxLpADiI0vpOvkoQUzZ7m5odFwQJ0my3VJZIuVr2OZGN3Y2HZ+I7thY27yC2xIaQdTBNiIJlYmYHM57XmpTY1re6aDuktbvEEi5Bjd11PlgYARYghps7WDdph3qRPXqsztqGkWNMdy7NcNJcHDeymDEakW4EL5/nYiaeTft2fbsX16SjG8SgxG3qlLcBh9nPLSTvR/EbkjpC8HtO58d5JN2l+YyAbecc/konc56jp0kk++i+1sOzSwK0QnUft3OvHBUMii1r2m3bEDyc5cMrTkIBLSJDXBw4EGfDb1NlkxFcMzZnlzYLjqTDbERMkgQtWwe1DTo92G/aAkEySCN4gkExbMRw+ah4jaNaZc959ZF+mnwWa9R1XUfu7WMtLBV3JtyXZqbS/EPi5MEAR0tbU2n5BQKuLcKpOZ0wLgxumbG+sj5aaKNs7GvrAAEZmEuOglsGOF96BBtovsDXnvfXpb0C1YDDvPzG1bbvKcVOy5clZot9kbKdiakuLsjYBdxNvCJ4x7BbzQotptDWgNaNAP14nqVA2ZhxRpNZ/C25/mN3H3+A6KPicfmO6bDlzVOKxl33dDlZHUduhduf8AX1otY7UYCPtmiL5Xjz0d66H0V9Sr52yPUdeSwYlgqU3MPEFs/L2MH0XlKvkmpdPoVxTizSKHhnndKlSGjpKxMqkbpsRY+krziqll9AajC/Hxut1iPKdVMpNaIdkaXAAWAkA6kzabqow9CXBXOS+tvj9cfT2yYtzjT9jz8C/DqDn7Xl4kh9QkRmc4ZSA1474Tz+0mRw14kyOOJvZ/DVY+xpF9yW0nPouABIM6tbFiCYmyxiW8ND5fRiPorJSqPa8uYcs5ZdY6C5ggz4Rw1PFcmFJ1IaSs+n5NuJhKMb0m9+jKnavZhlItyOxFOf8A9A17dNM7Oh5fJQqGwK9T/Sd3sCSGgOdGk5bO5aBbPXBEEkmANRJA6b1vWVW4/DA79OBlaBEnNJJkB0gggRpM9FphShlUHL2+3WxGFbFQjd6r12GvVsNUa7K9rc3JzCw+xE6/msJlvAt6tMjpI9ls9Cu8gAvLgAJbVAeySdJcCeeqxV8HTecgApv/AJSXMceEDkbaRppwVE6coSyta9xvo4qFRXehroxJNoDpFi0TP6X42ViTlaZMnUu5mwn1sPJRMJhAXueCC1riBBsXjU9QBp59FmxL7Ac970EgfGT7KLTW5uhqsx9wo1cdVCrszOkWcND+XkVPw/hUdjLqLRNq+hvn7IdskVX0HaPbmAPB7Nfds/0hdZXCextTu9qYcjR7gP6muYfyK7spRPk+LU1GvddVf6GrduOy9TGU2Cm8NNMuOR3hcSBBzC7SII0+8Vyba+w62HdFam5nAEjdP4XAwfQr9AkLDi6TXNIc0OB1aQCD5g6qZ5g+J1MMslrx+Z+aMVgybgwRcH/vX/tXuzi/FML8v2jC1tSLzI3akDnBB4SOq3PtH2Ea5xNCm5k8Bdv9JNvRVuzOyVeiHl1s0XbM2nW3VeQk6cs0Tq4jFYfEUr3sykxmDNO8yyYDrcpgiTB19lgBVtj8JiKZzNGaCHacRcHnPUGVX19pU3hxqU30a1iLzTcQACNBlm50F+K208dsprz/AAcicbPTUkYPHEQ06aTeRMzBBEan3VyN4G3MwRPkYM8wqLZOD790Zsoic0ZhJ0Bg2m9+kcQth2JhsjMr2Oa9xLDclrwCYPSLxoYg3lZ8dVo0byj72l149f6JxrOKytXKF+FDK5EDK+C2AYuRYRrE8Co+I2dLiQN2CbWky7g68gROgJ0V12iogZWgASS5jg4S0tgOBESBMfQVDUrOF728TTcecHXgq6clOClbR6r13HXw1fmL2XqYqmHcJgi3HQmBy6aL1QfnaQY5H8isrMcYOaC3gRYxMxHtPkFKwWOApN3QILpNjIuZI1i/wVkdzU5yS2KbDEtqCOrXDgWnW3HyVtT+70OX2MKuosDqtjuyTJtaTc8rX9FOa+WzzJcPUkj8lpwV7M5PEneqvA6Hi3w0gESS6J0tYek/Na1szE1XF3fNbmEfaNlodLQSCwnM0gyL2OWQVcVqoe2m/gTPpUbb4uCjOtbl9afWi+bqy3TRjoKyM+GxhpmRobEExb21Vk9wBBF2u+viPktZx2zadYNL2McWmWlzSeBEGCCWwTaVZbHAFIUQ4nuw0AuMm4JaSfNrh6hSpzWW19TytT/d8Si7R4Xu65PB+8PPj+vqoDhIWx9pqeeg1/8ACR7OsfjC11gsvqcFV5lFPyKkYqLIMqUaqwvEKZgdn95Te/O1vdzI10bmvB3R1voVfVqwpRzTdkG0jzQaXPDGC94AEaCT05lSX04eWmAWjn5W+az7HDWtDatMioX52ZmkO8IggxLYgz/kKRt4Huw/dJa+JJgmbECxvoY5CVwJ4pfqeTFabX09WN0MY7pSVlb0ynxtQiRNtPo/XmoFdwiHECRAGkxGnM8ZC9msD4nAHUgnhMCAeAHxJ52wd+HQLySLXtBmZ+vmvJUpyrZbPRpXOnzYKle62e5kqVCx8fxsy+s3PzXrbhDQ8NG82k5wixzw1lMCL8RYfxLDjXTWZHCFn2hT+2aOLnAniMtMZ/g5tP8AqC+gqPLFs4dKGeaj2kRmEFNjaY0YIJ58XO9TPuq0OL3E+g8gp+1auVpA1Jyj69VgoU8rQFw56ux9bFWVkeqbIWMU7rO0r21qjYkT+z1KcfhI4VW/Ag/kV3VcZ7E0c+0aA/hzPPox/wD0uzL1Hy3GX/liu76sL4QvqL04pgfRWF+FBU1fCEPblVV2W08FU4/snTqC7Qtqyr4aa8sSU2tjl+M/Z05hz0Hvpu5tJaqrGMxtFuWowVWi8j7N1uerXe09QuxGksVXAtdqAq50oz3RdHENO7OHP2xRdmFQOovJLt9sEu55tDyiRI81LxAZXaH0iA5oAhzmybDdmd6LgHjC6ZtHsfQqAgsF+n5aLSdq/soLSXYZ/dnWNGn8lfTSSytv7GiOMytSSRqnds1Nv5eqEl+60WVvW2HWY0nE0iXiwfTLd6BaZ3QT5jn0VJW2lls9jqI/maY8jUEg+4V0aeZ2ukjpPicXH2Vr37IkMowMo42cenFo5k2nkspco1LEAiQQRzBBHwWdpldSnTUFZHOlJzeZvU2rYNXvMOWHVss9LubHpmH+0JUbmDSY7wSL6OgwdLwYBtcG4UXssHCoRDg1zdYMBzTmaZ9x6qx2nh8wtrqPPiPrkvluIQ5WIbj119fP4llB+1ZkcvLZLoA5SXX/ABG8dL+ax7PrxVDhpUBYej2nMz3iP9xVfVJOpJ4c/mvmHrcCYBgE8QQZa8dQVznN5rnQlS9lo2XaNPNQqtHFpeP+XzafdavgqOhOWIDsrjAIIJ1BsYvfWy2Gnjj3RcAM7Za5uoHPzHEdI5rX27oiZ0AixHISfn0XXw2LcIZY9X8utjHQw7k3f0z1VweZ4YwyXl8NMtIAJ4k8vW3VXeGrFzyxzAx7GNBu0lwItly6s49JiAq5mMa2XVgXyREC7HDQg2yTa86gDirHbDfsX2bO6+SYIykAOBAu4RA0mCFDGVJYhwpzi9dE+9tX67W0t2mavDLUsV23q7g9kObEZmltnNmNSDBBsQRyPmqeu/NLiSXeIuPinzmwAgRy1nh7ZBnMeIgaDjPrpqvOKDIdpINuNxEQeXXzXlOhUoTVNaPS7S9efadekqKoq9na+5KpQaZaHZmvDczQIIu202B5RqJlVthVMAwCbO1+uV9IXvvSNHEcbEjS4NlFe6L/AF1X00KcoybbOZOcZRSSMpviPisr8UDiXTNmQOUl0H4U2rFTH24PRv17Kqr1vtnGdSB/aCfi4qnGSywNOAjesu65JrOL6snRo+J3j849F7cV9ZxPMk/Er4Vxz6ZALMwrEAsjCh6zdf2V4PNia1XgxoYPNx/Rp911Far+znZPc4JriIdVJqnyNmf2gH1W1KaPiOIVeZiJNbLT4BERDCEREAREQBERAeSF4NNZUhARauEa4QQD6KnxfZOi77gHlu/JbDC+ZV7c9uc52h+yyi4lzJY7m3dPu2J9ZVbhuw2Lwzy6k5lYREVAQYkEw9sEG0SQV1Y007oKaqSStckptHLHbSq0Xjv8PVZB8TftW/2jN/ap78bSq3pVGP5hrt4Hqww4SINwNCugvwjTqAVXbR7K4esN+m08jAkeR4LPVpqpuXKtZ3NEfhmk3aJXx2GbEZRHkrzGdgnN/wBCvUb/ACuPet9n3HoQqHFYHGUfHRbUA+9TOU/0vt/coUqNOm7/AMmyFfPpc8UXtbU1gkQW3hwi1+BA4yo+26bWEVGjcfZ0QIeBGmglo9w7msQ2lHiflcT4KrTTi/B53XehUlzxUY6mQW54ifDnHhM6ToDzCtjGi3dbdVtp2+RbeSeaL1RCyiCDcEQYtc8Rcz/1Plip4Jn3pdB4kiBeIDTb3jpzzbNwR74sqENe0BwpuiHA677TOkEETx1ggTMfhQwF4IyE6ERE6X0InjZTeIjTnyk99ux+DLubSqSV9+8gtwjYLfXOYzAS2QYGmqrapyki9iRpFuBjhIv8lMaOLdJMRxgkTA0EhRNogyLACCJmTOsEcOfr6K7C4mfN5c+t/I9r0YKGeJg726xupZnAcCsLCcysmDLfidPrkuzc5x5oUt/N/N8tFQV2HO4/zD/gz/C2ShAtInX1VQacucPI8+BZ6eBYsarw8zocO/3W7jNRG6F8X2meHJeSuSfTI9BWvZvZH7ziGUuBMuvG4PFHMxb1VRmXSf2XbGAY7EuFzNNnkDvn1MN/2Feox4+vyKLn12Xib/TYAAAIAsB0Gi9ryCvsqR8KfUREAREQBERAEREAREQBERAEREAREQBeXUweC9IgK7FbBo1BBYPS3+VreL/Z1TnNRJpO5sJZ/wAd0+oK3VFBwi90TjOUdjmWP7OYymCA9tVp1FSmD/dTj4tKosTVxTW5KtKqG5XMJpObUBa4AQbB8R0OpXaHNUPEbOY/VoVaoQi7xRfDENbq5xHC4qk15a6qQDcNIcwg6aEXd5tjqLzg2jScwNBfnEW6GBIiTwuOnx67tLsnRqtgsBHUA/Narjv2Y0//AK5Z+Elnwbu/Bb6VRKWaW/kWvEpqxouFp3kqbUxAAVjiOwlZhs8kdWNcfdpb8lXYrYFdmndk/wAwez/2XQVeDIqaILa5lfKoAfM62/qII+M/1FYMT31L/UoOj+JhFQfkUp4unWblDocREHddztOpBjRRqOM42uaMPVyTUl0JFR0GedvVeX1AF6dRc5kPBa7SYi4+8J+tRwX3ZfZ59V4Al54uPhHpp6LiyunY+sjWhlz30JWwNk1MVWaxm7PicRIazi4/kOdl27ZeDZRpMpUxDGDKP1PMk3J5krXOymwG4ZhAkueQXEniBbyC2ekpRPlOJYt4ido+6tvuSQVkCxNCyKRyT0iIgCIiAIiIAiIgCIiAIiIAiIgCIiAIiIAiIgC+FfUQGNzVjdTWeF8hAQn4UHgomI2S12oHsrfKmRe3Pbmp4jssw6CPJV9fsVTd4mMd5sB+JW992nchG7k41GtjRKPYpoPhaBwtP+FeYHYraTYaB5wr/uQncqFicq8pKzZCo0IUplNZBTXoNUipu58AXpEQiEREAREQBERAEREAREQBERAEREAREQBERAEREAREQBERAEREAREQBERAEREAREQH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139" y="4767974"/>
            <a:ext cx="1639745" cy="113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646285" y="5956699"/>
            <a:ext cx="2018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>
                <a:solidFill>
                  <a:srgbClr val="6076B4"/>
                </a:solidFill>
                <a:latin typeface="Century Gothic"/>
              </a:rPr>
              <a:t>52 </a:t>
            </a:r>
            <a:r>
              <a:rPr lang="ru-RU" sz="4000" b="1" dirty="0">
                <a:solidFill>
                  <a:srgbClr val="6076B4"/>
                </a:solidFill>
                <a:latin typeface="Century Gothic"/>
              </a:rPr>
              <a:t>руб.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62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581</TotalTime>
  <Words>320</Words>
  <Application>Microsoft Office PowerPoint</Application>
  <PresentationFormat>Экран (4:3)</PresentationFormat>
  <Paragraphs>67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Исполнительная</vt:lpstr>
      <vt:lpstr>Урок математики. 2 класс. Приемы вычислений для случаев вычитания вида  60 – 24.  </vt:lpstr>
      <vt:lpstr>Презентация PowerPoint</vt:lpstr>
      <vt:lpstr>20 ноября Классная работа</vt:lpstr>
      <vt:lpstr>Презентация PowerPoint</vt:lpstr>
      <vt:lpstr>Найдите лишнее выражение:</vt:lpstr>
      <vt:lpstr>Приёмы вычислений для случаев вычитания вида  60 – 24.</vt:lpstr>
      <vt:lpstr>60 – 24 =</vt:lpstr>
      <vt:lpstr>Закрепляем</vt:lpstr>
      <vt:lpstr>Магазин «Школьник»</vt:lpstr>
      <vt:lpstr>Презентация PowerPoint</vt:lpstr>
      <vt:lpstr>Мне на уроке было … Я научился … Мне надо ещё … Мне это пригодится … </vt:lpstr>
      <vt:lpstr> Домашнее задание</vt:lpstr>
      <vt:lpstr>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37</cp:revision>
  <dcterms:created xsi:type="dcterms:W3CDTF">2012-11-17T16:14:21Z</dcterms:created>
  <dcterms:modified xsi:type="dcterms:W3CDTF">2013-01-27T17:12:29Z</dcterms:modified>
</cp:coreProperties>
</file>