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7" r:id="rId2"/>
    <p:sldId id="256" r:id="rId3"/>
    <p:sldId id="273" r:id="rId4"/>
    <p:sldId id="259" r:id="rId5"/>
    <p:sldId id="27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CC00"/>
    <a:srgbClr val="66FF33"/>
    <a:srgbClr val="FF3300"/>
    <a:srgbClr val="0066FF"/>
    <a:srgbClr val="33CC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5D1-14A3-4437-8071-42FB4F577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070E-A6C2-4CF5-917C-F8AFD1809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0422-02C0-47BE-95D0-7C6D3657B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10280-C5E6-4739-97A6-36EB82B7C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E89C-AAE6-451F-8A12-D5381DA91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84F1-18D3-4EC3-A3C0-00A8BE158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9FA9-77F8-4D8F-964E-CD5CA09E8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5FF6-710D-453C-8BB4-817CB5BF8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982E-17D5-45AD-95CB-075B89BD9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6620-56E3-4CF0-98C6-898B2A790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2402-D1A3-454A-80EA-5DFC6101A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2A96-EFEE-4E18-8E4D-A98FD2999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A2C452-4EC1-41CA-842E-CB672720F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7" r:id="rId3"/>
    <p:sldLayoutId id="2147483682" r:id="rId4"/>
    <p:sldLayoutId id="2147483683" r:id="rId5"/>
    <p:sldLayoutId id="2147483684" r:id="rId6"/>
    <p:sldLayoutId id="2147483688" r:id="rId7"/>
    <p:sldLayoutId id="2147483689" r:id="rId8"/>
    <p:sldLayoutId id="2147483690" r:id="rId9"/>
    <p:sldLayoutId id="2147483685" r:id="rId10"/>
    <p:sldLayoutId id="2147483691" r:id="rId11"/>
    <p:sldLayoutId id="214748369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547813" y="249237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Вот компьютер здесь стоит.</a:t>
            </a:r>
          </a:p>
          <a:p>
            <a:r>
              <a:rPr lang="ru-RU" sz="3200" b="1">
                <a:latin typeface="Times New Roman" pitchFamily="18" charset="0"/>
              </a:rPr>
              <a:t>Из чего ж он состоит?</a:t>
            </a:r>
          </a:p>
          <a:p>
            <a:r>
              <a:rPr lang="ru-RU" sz="3200" b="1">
                <a:latin typeface="Times New Roman" pitchFamily="18" charset="0"/>
              </a:rPr>
              <a:t>Клавиш ряд -</a:t>
            </a:r>
          </a:p>
          <a:p>
            <a:r>
              <a:rPr lang="ru-RU" sz="3200" b="1">
                <a:latin typeface="Times New Roman" pitchFamily="18" charset="0"/>
              </a:rPr>
              <a:t>                       здесь тоже есть.</a:t>
            </a:r>
          </a:p>
          <a:p>
            <a:r>
              <a:rPr lang="ru-RU" sz="3200" b="1">
                <a:latin typeface="Times New Roman" pitchFamily="18" charset="0"/>
              </a:rPr>
              <a:t>                 хвостиком вильнула –</a:t>
            </a:r>
          </a:p>
          <a:p>
            <a:r>
              <a:rPr lang="ru-RU" sz="3200" b="1">
                <a:latin typeface="Times New Roman" pitchFamily="18" charset="0"/>
              </a:rPr>
              <a:t>Может, хочет внутрь залезть?</a:t>
            </a:r>
          </a:p>
          <a:p>
            <a:r>
              <a:rPr lang="ru-RU" sz="3200" b="1">
                <a:latin typeface="Times New Roman" pitchFamily="18" charset="0"/>
              </a:rPr>
              <a:t>Этот «шкаф» - </a:t>
            </a:r>
          </a:p>
          <a:p>
            <a:r>
              <a:rPr lang="ru-RU" sz="3200" b="1">
                <a:latin typeface="Times New Roman" pitchFamily="18" charset="0"/>
              </a:rPr>
              <a:t>Важно смотрит в потолок.</a:t>
            </a:r>
          </a:p>
          <a:p>
            <a:r>
              <a:rPr lang="ru-RU" sz="3200" b="1">
                <a:latin typeface="Times New Roman" pitchFamily="18" charset="0"/>
              </a:rPr>
              <a:t>Впереди в нем – кнопка           ,</a:t>
            </a:r>
          </a:p>
          <a:p>
            <a:r>
              <a:rPr lang="ru-RU" sz="3200" b="1">
                <a:latin typeface="Times New Roman" pitchFamily="18" charset="0"/>
              </a:rPr>
              <a:t>Место для                  ,</a:t>
            </a:r>
          </a:p>
          <a:p>
            <a:r>
              <a:rPr lang="ru-RU" sz="3200" b="1">
                <a:latin typeface="Times New Roman" pitchFamily="18" charset="0"/>
              </a:rPr>
              <a:t>А еще есть СИ-ДИ-РОМ.</a:t>
            </a:r>
          </a:p>
          <a:p>
            <a:r>
              <a:rPr lang="ru-RU" sz="3200" b="1">
                <a:latin typeface="Times New Roman" pitchFamily="18" charset="0"/>
              </a:rPr>
              <a:t>Ты запомни это!</a:t>
            </a:r>
            <a:r>
              <a:rPr lang="ru-RU" sz="3200">
                <a:latin typeface="Times New Roman" pitchFamily="18" charset="0"/>
              </a:rPr>
              <a:t> .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419475" y="1484313"/>
            <a:ext cx="288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КЛАВИАТУРА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55650" y="1989138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МОНИТОР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84213" y="2420938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МЫШКА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492500" y="3357563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СИСТЕМНЫЙ БЛОК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148263" y="436562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ПУСК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627313" y="4797425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ДИСКЕТЫ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5" grpId="0"/>
      <p:bldP spid="47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900113" y="5661025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Стр. 20 учебника</a:t>
            </a:r>
          </a:p>
        </p:txBody>
      </p:sp>
      <p:sp>
        <p:nvSpPr>
          <p:cNvPr id="10243" name="WordArt 8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142162" cy="4032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Клавиатура  -</a:t>
            </a:r>
          </a:p>
          <a:p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инструмент писателя   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4906963" y="5657850"/>
            <a:ext cx="403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© Коротаева Н.Е.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учитель информатики и ИКТ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МБОУ «Новоаганская ОСШ №1»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196975"/>
            <a:ext cx="8208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44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49630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Клавиатура</a:t>
            </a:r>
            <a:r>
              <a:rPr lang="ru-RU" sz="5400" b="1" dirty="0" smtClean="0"/>
              <a:t> – это устройство ввода и управления курсором. (101-103 клавиши)</a:t>
            </a:r>
          </a:p>
          <a:p>
            <a:pPr>
              <a:defRPr/>
            </a:pPr>
            <a:r>
              <a:rPr lang="ru-RU" sz="5400" b="1" dirty="0" smtClean="0">
                <a:solidFill>
                  <a:srgbClr val="0066FF"/>
                </a:solidFill>
              </a:rPr>
              <a:t>Клавиатура бывает</a:t>
            </a:r>
            <a:r>
              <a:rPr lang="ru-RU" sz="5400" b="1" dirty="0" smtClean="0"/>
              <a:t> - клавишная, мембранная, сенсорная.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333375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800" b="1"/>
          </a:p>
        </p:txBody>
      </p:sp>
      <p:pic>
        <p:nvPicPr>
          <p:cNvPr id="12291" name="Picture 10" descr="Kbd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2924175"/>
            <a:ext cx="4824413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50825" y="260350"/>
            <a:ext cx="8208963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Группы клавиш</a:t>
            </a:r>
            <a:r>
              <a:rPr lang="ru-RU" sz="3200" b="1" dirty="0"/>
              <a:t>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/>
              <a:t>алфавитно-цифровая;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/>
              <a:t>управление курсором;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/>
              <a:t>цифровые клавиши;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/>
              <a:t>служебные клавиши;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/>
              <a:t>функциональные клавиши.</a:t>
            </a:r>
          </a:p>
        </p:txBody>
      </p:sp>
      <p:sp>
        <p:nvSpPr>
          <p:cNvPr id="12293" name="Oval 12"/>
          <p:cNvSpPr>
            <a:spLocks noChangeArrowheads="1"/>
          </p:cNvSpPr>
          <p:nvPr/>
        </p:nvSpPr>
        <p:spPr bwMode="auto">
          <a:xfrm>
            <a:off x="3419475" y="4652963"/>
            <a:ext cx="1655763" cy="360362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15"/>
          <p:cNvSpPr>
            <a:spLocks noChangeShapeType="1"/>
          </p:cNvSpPr>
          <p:nvPr/>
        </p:nvSpPr>
        <p:spPr bwMode="auto">
          <a:xfrm flipH="1">
            <a:off x="2627313" y="4941888"/>
            <a:ext cx="18716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Oval 18"/>
          <p:cNvSpPr>
            <a:spLocks noChangeArrowheads="1"/>
          </p:cNvSpPr>
          <p:nvPr/>
        </p:nvSpPr>
        <p:spPr bwMode="auto">
          <a:xfrm>
            <a:off x="5508625" y="4149725"/>
            <a:ext cx="576263" cy="7921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20"/>
          <p:cNvSpPr>
            <a:spLocks noChangeShapeType="1"/>
          </p:cNvSpPr>
          <p:nvPr/>
        </p:nvSpPr>
        <p:spPr bwMode="auto">
          <a:xfrm>
            <a:off x="5795963" y="4797425"/>
            <a:ext cx="21605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Oval 22"/>
          <p:cNvSpPr>
            <a:spLocks noChangeArrowheads="1"/>
          </p:cNvSpPr>
          <p:nvPr/>
        </p:nvSpPr>
        <p:spPr bwMode="auto">
          <a:xfrm>
            <a:off x="6084888" y="3933825"/>
            <a:ext cx="719137" cy="7905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23"/>
          <p:cNvSpPr>
            <a:spLocks noChangeShapeType="1"/>
          </p:cNvSpPr>
          <p:nvPr/>
        </p:nvSpPr>
        <p:spPr bwMode="auto">
          <a:xfrm flipV="1">
            <a:off x="6372225" y="3573463"/>
            <a:ext cx="14398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26"/>
          <p:cNvSpPr>
            <a:spLocks noChangeShapeType="1"/>
          </p:cNvSpPr>
          <p:nvPr/>
        </p:nvSpPr>
        <p:spPr bwMode="auto">
          <a:xfrm flipH="1" flipV="1">
            <a:off x="1331913" y="3213100"/>
            <a:ext cx="27352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Oval 27"/>
          <p:cNvSpPr>
            <a:spLocks noChangeArrowheads="1"/>
          </p:cNvSpPr>
          <p:nvPr/>
        </p:nvSpPr>
        <p:spPr bwMode="auto">
          <a:xfrm>
            <a:off x="2916238" y="5013325"/>
            <a:ext cx="576262" cy="6477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28"/>
          <p:cNvSpPr>
            <a:spLocks noChangeShapeType="1"/>
          </p:cNvSpPr>
          <p:nvPr/>
        </p:nvSpPr>
        <p:spPr bwMode="auto">
          <a:xfrm flipH="1" flipV="1">
            <a:off x="1258888" y="2708275"/>
            <a:ext cx="187325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Oval 29"/>
          <p:cNvSpPr>
            <a:spLocks noChangeArrowheads="1"/>
          </p:cNvSpPr>
          <p:nvPr/>
        </p:nvSpPr>
        <p:spPr bwMode="auto">
          <a:xfrm>
            <a:off x="5148263" y="4365625"/>
            <a:ext cx="431800" cy="5762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 flipH="1" flipV="1">
            <a:off x="1331913" y="2708275"/>
            <a:ext cx="396081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Oval 31"/>
          <p:cNvSpPr>
            <a:spLocks noChangeArrowheads="1"/>
          </p:cNvSpPr>
          <p:nvPr/>
        </p:nvSpPr>
        <p:spPr bwMode="auto">
          <a:xfrm>
            <a:off x="7812088" y="3429000"/>
            <a:ext cx="360362" cy="360363"/>
          </a:xfrm>
          <a:prstGeom prst="ellipse">
            <a:avLst/>
          </a:prstGeom>
          <a:solidFill>
            <a:srgbClr val="FFD79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3</a:t>
            </a:r>
          </a:p>
        </p:txBody>
      </p:sp>
      <p:sp>
        <p:nvSpPr>
          <p:cNvPr id="12305" name="Oval 32"/>
          <p:cNvSpPr>
            <a:spLocks noChangeArrowheads="1"/>
          </p:cNvSpPr>
          <p:nvPr/>
        </p:nvSpPr>
        <p:spPr bwMode="auto">
          <a:xfrm>
            <a:off x="8027988" y="4724400"/>
            <a:ext cx="360362" cy="360363"/>
          </a:xfrm>
          <a:prstGeom prst="ellipse">
            <a:avLst/>
          </a:prstGeom>
          <a:solidFill>
            <a:srgbClr val="FFD79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2</a:t>
            </a:r>
          </a:p>
        </p:txBody>
      </p:sp>
      <p:sp>
        <p:nvSpPr>
          <p:cNvPr id="12306" name="Oval 33"/>
          <p:cNvSpPr>
            <a:spLocks noChangeArrowheads="1"/>
          </p:cNvSpPr>
          <p:nvPr/>
        </p:nvSpPr>
        <p:spPr bwMode="auto">
          <a:xfrm>
            <a:off x="2268538" y="6021388"/>
            <a:ext cx="360362" cy="360362"/>
          </a:xfrm>
          <a:prstGeom prst="ellipse">
            <a:avLst/>
          </a:prstGeom>
          <a:solidFill>
            <a:srgbClr val="FFD79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395288" y="-44450"/>
            <a:ext cx="8280400" cy="44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Курсор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– это активная позиция для ввода символа.</a:t>
            </a:r>
            <a:endParaRPr lang="ru-RU" sz="2800" dirty="0"/>
          </a:p>
          <a:p>
            <a:pPr eaLnBrk="0" hangingPunct="0">
              <a:defRPr/>
            </a:pPr>
            <a:r>
              <a:rPr lang="ru-RU" sz="2800" dirty="0">
                <a:solidFill>
                  <a:srgbClr val="0066FF"/>
                </a:solidFill>
                <a:cs typeface="Times New Roman" pitchFamily="18" charset="0"/>
              </a:rPr>
              <a:t>Служебные клавиши:</a:t>
            </a:r>
            <a:endParaRPr lang="ru-RU" sz="2800" dirty="0">
              <a:solidFill>
                <a:srgbClr val="0066FF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Enter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– ввод;</a:t>
            </a:r>
            <a:endParaRPr lang="ru-RU" sz="2800" dirty="0"/>
          </a:p>
          <a:p>
            <a:pPr eaLnBrk="0" hangingPunct="0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ESC</a:t>
            </a:r>
            <a:r>
              <a:rPr lang="ru-RU" sz="2800" dirty="0">
                <a:cs typeface="Times New Roman" pitchFamily="18" charset="0"/>
              </a:rPr>
              <a:t> –  отмена;</a:t>
            </a:r>
            <a:endParaRPr lang="ru-RU" sz="2800" dirty="0"/>
          </a:p>
          <a:p>
            <a:pPr eaLnBrk="0" hangingPunct="0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Tab</a:t>
            </a:r>
            <a:r>
              <a:rPr lang="ru-RU" sz="2800" dirty="0">
                <a:cs typeface="Times New Roman" pitchFamily="18" charset="0"/>
              </a:rPr>
              <a:t> – переход на позицию;</a:t>
            </a:r>
            <a:endParaRPr lang="ru-RU" sz="2800" dirty="0"/>
          </a:p>
          <a:p>
            <a:pPr eaLnBrk="0" hangingPunct="0"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CapsLock</a:t>
            </a:r>
            <a:r>
              <a:rPr lang="ru-RU" sz="2800" dirty="0">
                <a:cs typeface="Times New Roman" pitchFamily="18" charset="0"/>
              </a:rPr>
              <a:t> – фиксация режима ввода прописных символов;</a:t>
            </a:r>
            <a:endParaRPr lang="ru-RU" sz="2800" dirty="0"/>
          </a:p>
          <a:p>
            <a:pPr eaLnBrk="0" hangingPunct="0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Shift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– при нажатии ввод прописных символов;</a:t>
            </a:r>
            <a:endParaRPr lang="ru-RU" sz="2800" dirty="0"/>
          </a:p>
          <a:p>
            <a:pPr eaLnBrk="0" hangingPunct="0">
              <a:defRPr/>
            </a:pPr>
            <a:endParaRPr lang="ru-RU" sz="2800" dirty="0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95288" y="3794125"/>
            <a:ext cx="799306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Backspace</a:t>
            </a:r>
            <a:r>
              <a:rPr lang="ru-RU" sz="2800" dirty="0">
                <a:cs typeface="Times New Roman" pitchFamily="18" charset="0"/>
              </a:rPr>
              <a:t> (         ) – удаление символа слева от курсора;</a:t>
            </a:r>
            <a:endParaRPr lang="ru-RU" sz="2800" dirty="0"/>
          </a:p>
          <a:p>
            <a:pPr algn="just" eaLnBrk="0" hangingPunct="0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Delete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–  удаление символа справа от курсора;</a:t>
            </a:r>
            <a:endParaRPr lang="ru-RU" sz="2800" dirty="0"/>
          </a:p>
          <a:p>
            <a:pPr algn="just" eaLnBrk="0" hangingPunct="0"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NumLock</a:t>
            </a:r>
            <a:r>
              <a:rPr lang="ru-RU" sz="2800" dirty="0">
                <a:cs typeface="Times New Roman" pitchFamily="18" charset="0"/>
              </a:rPr>
              <a:t> –  переключение цифровых клавиш;</a:t>
            </a:r>
            <a:endParaRPr lang="ru-RU" sz="2800" dirty="0"/>
          </a:p>
          <a:p>
            <a:pPr algn="just" eaLnBrk="0" hangingPunct="0"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PrintScreen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– копия экрана.</a:t>
            </a:r>
            <a:endParaRPr lang="ru-RU" sz="2800" dirty="0"/>
          </a:p>
        </p:txBody>
      </p:sp>
      <p:sp>
        <p:nvSpPr>
          <p:cNvPr id="13320" name="Line 32"/>
          <p:cNvSpPr>
            <a:spLocks noChangeShapeType="1"/>
          </p:cNvSpPr>
          <p:nvPr/>
        </p:nvSpPr>
        <p:spPr bwMode="auto">
          <a:xfrm flipH="1">
            <a:off x="2916238" y="4005263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6840537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Практическая работа: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стр. 21.</a:t>
            </a: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1547813" y="249237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0" name="Text Box 20"/>
          <p:cNvSpPr txBox="1">
            <a:spLocks noChangeArrowheads="1"/>
          </p:cNvSpPr>
          <p:nvPr/>
        </p:nvSpPr>
        <p:spPr bwMode="auto">
          <a:xfrm>
            <a:off x="468313" y="2852738"/>
            <a:ext cx="76327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Критерий оценивания:</a:t>
            </a:r>
          </a:p>
          <a:p>
            <a:pPr>
              <a:spcBef>
                <a:spcPct val="50000"/>
              </a:spcBef>
            </a:pPr>
            <a:r>
              <a:rPr lang="ru-RU" sz="2800"/>
              <a:t>«5» - выполнены практические работы и дан полный ответ на вопрос учителя;</a:t>
            </a:r>
          </a:p>
          <a:p>
            <a:pPr>
              <a:spcBef>
                <a:spcPct val="50000"/>
              </a:spcBef>
            </a:pPr>
            <a:r>
              <a:rPr lang="ru-RU" sz="2800"/>
              <a:t>«4» - выполнены не вся практическая работа и дан полный ответ на вопрос учителя.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827088" y="1916113"/>
            <a:ext cx="39528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Домашнее задание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57213" y="378936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4000"/>
              <a:t>Читать: </a:t>
            </a:r>
            <a:r>
              <a:rPr lang="en-US" sz="4000"/>
              <a:t>[1]</a:t>
            </a:r>
            <a:r>
              <a:rPr lang="ru-RU" sz="4000"/>
              <a:t>, стр.  20-2</a:t>
            </a:r>
            <a:r>
              <a:rPr lang="en-US" sz="4000"/>
              <a:t>1</a:t>
            </a:r>
            <a:r>
              <a:rPr lang="ru-RU" sz="4000"/>
              <a:t>.</a:t>
            </a:r>
          </a:p>
          <a:p>
            <a:pPr marL="342900" indent="-342900" algn="just"/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235</TotalTime>
  <Words>257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Candara</vt:lpstr>
      <vt:lpstr>Symbol</vt:lpstr>
      <vt:lpstr>Calibri</vt:lpstr>
      <vt:lpstr>Times New Roman</vt:lpstr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PentiumIII</dc:creator>
  <cp:lastModifiedBy>revaz</cp:lastModifiedBy>
  <cp:revision>47</cp:revision>
  <dcterms:created xsi:type="dcterms:W3CDTF">2007-01-10T07:25:08Z</dcterms:created>
  <dcterms:modified xsi:type="dcterms:W3CDTF">2013-03-13T15:49:44Z</dcterms:modified>
</cp:coreProperties>
</file>