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Прямоугольник 7"/>
          <p:cNvGrpSpPr>
            <a:grpSpLocks/>
          </p:cNvGrpSpPr>
          <p:nvPr/>
        </p:nvGrpSpPr>
        <p:grpSpPr bwMode="auto">
          <a:xfrm>
            <a:off x="2663825" y="-6350"/>
            <a:ext cx="6486525" cy="6870700"/>
            <a:chOff x="1678" y="-4"/>
            <a:chExt cx="4086" cy="4328"/>
          </a:xfrm>
        </p:grpSpPr>
        <p:pic>
          <p:nvPicPr>
            <p:cNvPr id="5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78" y="-4"/>
              <a:ext cx="4086" cy="4328"/>
            </a:xfrm>
            <a:prstGeom prst="rect">
              <a:avLst/>
            </a:prstGeom>
            <a:noFill/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680" y="0"/>
              <a:ext cx="40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83AEEB4-D9C9-49F4-8D1E-CBEFBE20E032}" type="datetimeFigureOut">
              <a:rPr/>
              <a:pPr>
                <a:defRPr/>
              </a:pPr>
              <a:t>12/9/2012</a:t>
            </a:fld>
            <a:endParaRPr/>
          </a:p>
        </p:txBody>
      </p:sp>
      <p:sp>
        <p:nvSpPr>
          <p:cNvPr id="9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10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6CB3CAB-4E41-4FD8-9E79-743A9C7D5DF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AA954-CD81-4339-A213-BB3604C8F6EB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81516-942F-43CC-BFB1-6169A0A5D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C9C595-358D-4C81-926C-25898E48EB05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D384BC5-65F0-4F40-B5C6-B690B424F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F7FAE-210C-4A3E-A731-9F6860E39C34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5B9F-5432-45E0-9210-3E85C7132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F7A3CBF-EE01-4290-9BEC-8E76B38DBC11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CC2BF5-F93F-4DD3-9E36-028543C58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AA979-94DF-4F44-BA0B-49DCFE5E7E28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78B6-FC9F-43AB-8692-3C33A294D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9D282-CCE8-4793-BF1D-4B30E4E502DD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C6844-8B3E-4C35-882C-AF746ABD2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ED569-F79D-4B17-99D2-788448644CB9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1AF13-8BFD-4835-B50E-C43C91ACB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CEC6E-663B-41DE-B090-09050E3E2A75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470AB-9438-4C8D-887A-491A13056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C0F87-3FA1-4B45-B8D1-1DB441447BE5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31F89-A4F0-476C-8C7A-3DAE2E3BD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331124-F453-4441-AED5-4F26F3D79C2A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5302CE-3F78-4200-A994-C89EE4502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B6689A3-816A-4DE5-A214-0E93EB39057C}" type="datetimeFigureOut">
              <a:rPr lang="en-US"/>
              <a:pPr>
                <a:defRPr/>
              </a:pPr>
              <a:t>12/9/2012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52268A7-D838-4E0D-9267-452BDB43B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5CD2D"/>
        </a:buClr>
        <a:buSzPct val="80000"/>
        <a:buFont typeface="Wingdings 2" pitchFamily="18" charset="2"/>
        <a:buChar char="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5CD2D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5CD2D"/>
        </a:buClr>
        <a:buSzPct val="80000"/>
        <a:buFont typeface="Wingdings 2" pitchFamily="18" charset="2"/>
        <a:buChar char="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5CD2D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lifepsy.ru/upload/news/36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57600" y="533400"/>
            <a:ext cx="5105400" cy="2868168"/>
          </a:xfrm>
          <a:solidFill>
            <a:schemeClr val="tx2">
              <a:lumMod val="90000"/>
            </a:schemeClr>
          </a:solidFill>
          <a:ln>
            <a:solidFill>
              <a:schemeClr val="accent4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Агрессивность  у детей дошкольного возраста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3" name="Подзаголовок 2"/>
          <p:cNvGrpSpPr>
            <a:grpSpLocks noGrp="1"/>
          </p:cNvGrpSpPr>
          <p:nvPr/>
        </p:nvGrpSpPr>
        <p:grpSpPr bwMode="auto">
          <a:xfrm>
            <a:off x="3644900" y="4254500"/>
            <a:ext cx="5138738" cy="2311400"/>
            <a:chOff x="2296" y="2680"/>
            <a:chExt cx="3237" cy="1456"/>
          </a:xfrm>
        </p:grpSpPr>
        <p:pic>
          <p:nvPicPr>
            <p:cNvPr id="13314" name="Подзаголовок 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96" y="2680"/>
              <a:ext cx="3237" cy="1456"/>
            </a:xfrm>
            <a:prstGeom prst="rect">
              <a:avLst/>
            </a:prstGeom>
            <a:noFill/>
          </p:spPr>
        </p:pic>
        <p:sp>
          <p:nvSpPr>
            <p:cNvPr id="13315" name="Text Box 3"/>
            <p:cNvSpPr txBox="1">
              <a:spLocks noChangeArrowheads="1"/>
            </p:cNvSpPr>
            <p:nvPr/>
          </p:nvSpPr>
          <p:spPr bwMode="auto">
            <a:xfrm>
              <a:off x="2304" y="2688"/>
              <a:ext cx="3222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tIns="0" rIns="45720" bIns="0"/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  <a:buSzPct val="73000"/>
                <a:buFont typeface="Wingdings 2" pitchFamily="18" charset="2"/>
                <a:buNone/>
              </a:pPr>
              <a:r>
                <a:rPr lang="ru-RU" sz="2400">
                  <a:solidFill>
                    <a:srgbClr val="0070C0"/>
                  </a:solidFill>
                  <a:latin typeface="Trebuchet MS" pitchFamily="34" charset="0"/>
                </a:rPr>
                <a:t>Подготовила: заведующий Государственным бюджетным образовательным учреждением Детский сад № 2404 города Москвы Мищенко Мария Валерьевна</a:t>
              </a:r>
            </a:p>
          </p:txBody>
        </p:sp>
      </p:grpSp>
      <p:pic>
        <p:nvPicPr>
          <p:cNvPr id="4" name="Рисунок 3" descr="агрессивность у детей,  детская агрессия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725" y="1736725"/>
            <a:ext cx="3084513" cy="2779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3400" y="304800"/>
            <a:ext cx="7620000" cy="1219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Использованная литература 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8200" y="1828800"/>
            <a:ext cx="7010400" cy="48006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Козлова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С.А. Анализ причин проявления агрессивности у современных дошкольников.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Смирнова Е.О.,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Хузеева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Г.Р. Агрессивные дети.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Иванова М. О детской агрессивности.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Крылова О.Л., Новикова О.А. Агрессия у детей. Диагностика агрессивности дошкольников.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Романов А.А. Коррекция расстройств поведения и эмоций у детей.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Чижова С.Ю., Калинина О.В. Детская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агрессивнось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0" y="0"/>
            <a:ext cx="369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Чижова С.Ю., Калинина О.В. Детская агрессивность.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Агрессивность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lifepsy.ru/upload/news/36_thumb.jpg">
            <a:hlinkClick r:id="rId2" tooltip="&quot;О детской агрессивности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4038600"/>
            <a:ext cx="3505200" cy="2514600"/>
          </a:xfrm>
          <a:ln>
            <a:solidFill>
              <a:schemeClr val="bg2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04800" y="1676400"/>
            <a:ext cx="7543800" cy="3078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целенаправленное нанесение физического или психического ущерба другому человеку.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4800" y="228600"/>
            <a:ext cx="8382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Классификация проявлений агрессии</a:t>
            </a:r>
            <a:endParaRPr lang="ru-RU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457200" y="1752600"/>
            <a:ext cx="2971800" cy="1371600"/>
          </a:xfrm>
          <a:prstGeom prst="snip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Направленность агрессии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животный или предметный мир, на другого, на себя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5181600" y="1676400"/>
            <a:ext cx="3048000" cy="1295400"/>
          </a:xfrm>
          <a:prstGeom prst="snip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Наблюдаемость –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ненаблюдаемость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скрытое или открытое проявление агрессии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914400" y="3429000"/>
            <a:ext cx="2971800" cy="1143000"/>
          </a:xfrm>
          <a:prstGeom prst="snip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Временные признаки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частота и длительность проявлений агрессии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4495800" y="3200400"/>
            <a:ext cx="2895600" cy="1219200"/>
          </a:xfrm>
          <a:prstGeom prst="snip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Простанственные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признаки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в семье, школе, на улице и пр.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304800" y="4953000"/>
            <a:ext cx="3429000" cy="1600200"/>
          </a:xfrm>
          <a:prstGeom prst="snip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особенностям психических действий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физическая, вербальная; в агрессивных мыслях, чувствах и пр.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4724400" y="4724400"/>
            <a:ext cx="4267200" cy="1905000"/>
          </a:xfrm>
          <a:prstGeom prst="snip1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социальной опасности агрессивных действий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девиантные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 нарушение прав других лиц без юридической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ответствености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делинквентные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(с юридической ответственностью)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657600" y="1600200"/>
            <a:ext cx="1447800" cy="6096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62000" y="228600"/>
            <a:ext cx="71628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1371600" y="381000"/>
            <a:ext cx="609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Какие черты свойственны агрессивным детям?</a:t>
            </a:r>
            <a:endParaRPr lang="ru-RU" sz="3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4800" y="2590800"/>
            <a:ext cx="3200400" cy="14478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часто перекладывают на других свою вину за вспыхнувший инцидент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76800" y="2590800"/>
            <a:ext cx="3352800" cy="14478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окружающих они видят постоянную угрозу нападения или обиды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5800" y="4572000"/>
            <a:ext cx="3124200" cy="17526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испытывают негативные эмоции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00600" y="4419600"/>
            <a:ext cx="3352800" cy="19050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фиксированы на себе, других людей воспринимают как обстоятельства, мешающие их жизни, не стремятся понимать чувства других.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581400" y="1828800"/>
            <a:ext cx="1295400" cy="12192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42175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7411" name="Текст 3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7412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325"/>
            <a:ext cx="3521075" cy="41148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17413" name="Содержимое 5"/>
          <p:cNvSpPr>
            <a:spLocks noGrp="1"/>
          </p:cNvSpPr>
          <p:nvPr>
            <p:ph sz="quarter" idx="4"/>
          </p:nvPr>
        </p:nvSpPr>
        <p:spPr>
          <a:xfrm>
            <a:off x="4178300" y="1711325"/>
            <a:ext cx="3521075" cy="41148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7" name="Овал 6"/>
          <p:cNvSpPr/>
          <p:nvPr/>
        </p:nvSpPr>
        <p:spPr>
          <a:xfrm>
            <a:off x="914400" y="0"/>
            <a:ext cx="73152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7030A0"/>
                </a:solidFill>
              </a:rPr>
              <a:t>Причины агрессивности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2400" y="1752600"/>
            <a:ext cx="3962400" cy="838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Наследственно-характерологические признаки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57800" y="1676400"/>
            <a:ext cx="3886200" cy="990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410200" y="1752600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Резидуально-органические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признаки (ММД, травмы головного мозга и пр.)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1000" y="2971800"/>
            <a:ext cx="3886200" cy="685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Социально-бытовые признаки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53000" y="2971800"/>
            <a:ext cx="4038600" cy="1143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Реактивность (ответная агрессия на присутствие новых взрослых, сверстников)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Штриховая стрелка вправо 12"/>
          <p:cNvSpPr/>
          <p:nvPr/>
        </p:nvSpPr>
        <p:spPr>
          <a:xfrm rot="5400000">
            <a:off x="3962400" y="1676400"/>
            <a:ext cx="1447800" cy="99060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1000" y="3886200"/>
            <a:ext cx="3581400" cy="1905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Введение ограничений в поведении ребенка (увеличение темпа или сложности деятельности, отрицательная оценка успешности)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67200" y="4343400"/>
            <a:ext cx="3429000" cy="1447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Новизна, увеличивающая тревогу, или привыкание, снижающее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ответственость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агрессивное поведение в новой ситуации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52600" y="6096000"/>
            <a:ext cx="5029200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Нарастание утомления или пресыщения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20675"/>
            <a:ext cx="7543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609600" y="0"/>
            <a:ext cx="8229600" cy="2438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Главная  социальная причина проявления агрессии в дошкольном возрасте -  неверное поведение родителей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>
            <a:off x="152400" y="2057400"/>
            <a:ext cx="4191000" cy="1600200"/>
          </a:xfrm>
          <a:prstGeom prst="flowChartMagneticTap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уделяют мало внимания ребенку, порождая дефицит тепла и ласки;• не допускают проявления детьми инициативы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амять с посл. доступом 8"/>
          <p:cNvSpPr/>
          <p:nvPr/>
        </p:nvSpPr>
        <p:spPr>
          <a:xfrm>
            <a:off x="5257800" y="1981200"/>
            <a:ext cx="3886200" cy="1676400"/>
          </a:xfrm>
          <a:prstGeom prst="flowChartMagneticTap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воспитании опираются на негативные методы жестокого или жесткого обращения с детьми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990600" y="3733800"/>
            <a:ext cx="3581400" cy="1524000"/>
          </a:xfrm>
          <a:prstGeom prst="flowChartMagneticTap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 проявляют к ребенку уважения, не учитывают его мнения и желания, унижают ребенка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4876800" y="3733800"/>
            <a:ext cx="3886200" cy="1447800"/>
          </a:xfrm>
          <a:prstGeom prst="flowChartMagneticTap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ru-RU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требуют безоговорочного выполнения правил и требований без разъяснения их детям</a:t>
            </a:r>
          </a:p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1066800" y="4800600"/>
            <a:ext cx="327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  <a:p>
            <a:pPr eaLnBrk="0" hangingPunct="0"/>
            <a:endParaRPr lang="ru-RU"/>
          </a:p>
        </p:txBody>
      </p:sp>
      <p:sp>
        <p:nvSpPr>
          <p:cNvPr id="16" name="Блок-схема: память с посл. доступом 15"/>
          <p:cNvSpPr/>
          <p:nvPr/>
        </p:nvSpPr>
        <p:spPr>
          <a:xfrm>
            <a:off x="228600" y="5486400"/>
            <a:ext cx="3886200" cy="1143000"/>
          </a:xfrm>
          <a:prstGeom prst="flowChartMagneticTap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обучают ребенка неагрессивным способам поведения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память с посл. доступом 16"/>
          <p:cNvSpPr/>
          <p:nvPr/>
        </p:nvSpPr>
        <p:spPr>
          <a:xfrm>
            <a:off x="5486400" y="5410200"/>
            <a:ext cx="3429000" cy="1143000"/>
          </a:xfrm>
          <a:prstGeom prst="flowChartMagneticTap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поддерживают и поощряют агрессивные формы поведения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533400" y="228600"/>
            <a:ext cx="8305800" cy="10668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Типы агрессоров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0" y="1295400"/>
            <a:ext cx="6172200" cy="2590800"/>
          </a:xfrm>
          <a:prstGeom prst="irregularSeal1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Клоуны - используют агрессию как 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средство привлечения внимания сверстников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3124200" y="3276600"/>
            <a:ext cx="6019800" cy="2514600"/>
          </a:xfrm>
          <a:prstGeom prst="irregularSeal1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Деды - используют агрессию в основном как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норму поведения в общении со сверстниками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0" y="4495800"/>
            <a:ext cx="4343400" cy="2362200"/>
          </a:xfrm>
          <a:prstGeom prst="irregularSeal1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Садисты - нанесение вреда другому выступает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как самоцель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апля 1"/>
          <p:cNvSpPr/>
          <p:nvPr/>
        </p:nvSpPr>
        <p:spPr>
          <a:xfrm>
            <a:off x="457200" y="457200"/>
            <a:ext cx="8153400" cy="56388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всех агрессивных детей объединяет одно общее свойство – </a:t>
            </a:r>
            <a:r>
              <a:rPr lang="ru-RU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невнимание к другим детям, неспособность видеть и понимать другого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600" y="609600"/>
            <a:ext cx="8001000" cy="685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Коррекция агрессивности у детей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4800" y="1600200"/>
            <a:ext cx="84582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стимуляцию гуманных чувств;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осознание;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ориентации на состояние;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отреагирование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Моделирование (провокация) и преодоление;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перелючение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стратегия на положительное подключение, похвалу;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игнорирование;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на отрицательное подкрепление;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стимуляция чувства удивления;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Стимуляция положительных эмоций;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Стимуляция чувства юмора;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Стимуляция телесного контакта;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Стимуляция соревнования, соперничества.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197</TotalTime>
  <Words>410</Words>
  <PresentationFormat>Экран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Trebuchet MS</vt:lpstr>
      <vt:lpstr>Arial</vt:lpstr>
      <vt:lpstr>Wingdings 2</vt:lpstr>
      <vt:lpstr>Wingdings</vt:lpstr>
      <vt:lpstr>Calibri</vt:lpstr>
      <vt:lpstr>Times New Roman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25</cp:revision>
  <dcterms:modified xsi:type="dcterms:W3CDTF">2012-12-09T09:28:03Z</dcterms:modified>
</cp:coreProperties>
</file>