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74" r:id="rId15"/>
    <p:sldId id="270" r:id="rId16"/>
    <p:sldId id="269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9"/>
  </p:normalViewPr>
  <p:slideViewPr>
    <p:cSldViewPr snapToGrid="0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42F19-08AA-6C0F-9AF1-B6B9E1D07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D0B8D1-3CDD-66CA-A263-48AA21242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5C767-1AAC-5DDF-A23A-56076F89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84399-9C03-073A-5688-1FEE98DF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F7C7F-7C28-DD10-C0BD-1F6DDCDA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4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270FE-810F-AFEB-C6B3-19FAE84E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547B5A-8DAE-32CF-6B21-066F05BD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BB3E6-12B9-ADBE-E410-D04D4E47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2BAB4-6563-2A46-A4D9-02D6378A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13E97-FF80-BE65-4FB0-46545F0C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86F569-FB76-3D6D-8B18-62CDED463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A123C1-D536-0113-5A0E-06A43FCA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EBE14-C827-9043-62A8-FEEEB614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1B02A-ECB9-1852-4182-B7A462FC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A6091-D7AB-6825-463F-47321993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4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FE6A-3B51-23AD-667D-550D61A0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7D06D-C8C3-A973-AEFE-29601DE7C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C918F-F016-BE0E-3A07-0C3BF896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08B3E-3725-D12C-F8D6-D3BA9C98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25290-FFA2-532F-99A0-3CFB393F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2F216-F480-DE9B-EF0C-6CB14F36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FBCE4-2207-0F46-6986-09D23E8F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5EA1D-2C2A-853F-CDC8-7D96A47A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244CC1-720C-3B53-0F83-892D5842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0F171-E6EC-8C18-F123-0305E366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3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BAC32-BE57-A9FA-73BA-A483B529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09B73-A707-E293-CA63-4E22385B5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2568D-A2E5-5F03-D75A-76EFADEE0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14D2-59B5-01F6-D469-9F88A16F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535B9-B9C5-4124-903D-09C54B9B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3A3CD7-00F3-09A2-8B81-368E5A01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60942-F0DF-0255-DE39-D2638B04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CE9384-8313-E407-1322-076978A11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7F20E5-9D09-26CF-3F0F-E7EC522BB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75D4B8-EEF8-CDB4-9AC9-7BD881F19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66CBEA-7DBA-A0C1-5AEC-C4BC44670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9AA73-8471-0FE6-B6A4-1CDA605A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0708EF-E891-7FA6-7946-E0224512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096015-DF6F-AA91-D119-0DB5CBF4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3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66DA1-3302-84BB-60D4-990CA041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D56EB7-D809-480B-6832-7B2CE475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2201-2CC5-3F51-93C9-5B38EF40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6209A8-415D-6D71-29B3-FF958739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9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6C834A-58CB-68D4-00BF-F7520FDA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391FB-E519-6EFD-77E7-BE6961E5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2FB70C-B037-5727-30B8-89CF8644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1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500A2-8427-D589-9AE7-35A23C6B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9894E-808C-0B19-A389-83AF20CB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9F895B-683B-EE46-A178-DD6BD7BB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D509C-4F56-6FB7-71F6-B9F957D3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8770D-675A-15C2-62CB-9A4BAEC9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8DE068-6119-C096-23D3-8F1366A8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B97B3-1B85-FDC5-0831-85C5247E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A99FA-1BCF-7492-9000-4FB370CE9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901E5-6ACE-A497-BCB0-8DC19D35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B1E05-DD5E-60F3-C44D-CC99DEE5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25F0D-4228-342E-8792-57E30699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AE4943-D4A4-6198-4F9C-921A106F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6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9D8BF-9F29-9861-0ED4-4EEE749C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6F84E-5683-53FD-C275-6A190B80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08B05-60A4-D55E-5BF5-C7C89E138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25E8-A991-964A-86E2-E74379ED1534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67543-0278-EF99-B05F-AEB116282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8DFAA-874F-5349-8D50-32AA726B9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BBB45-8BAC-6A49-BB87-E4D7F9480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2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Сканирование мозга человека в неврологическом диспансере">
            <a:extLst>
              <a:ext uri="{FF2B5EF4-FFF2-40B4-BE49-F238E27FC236}">
                <a16:creationId xmlns:a16="http://schemas.microsoft.com/office/drawing/2014/main" id="{2C229E16-7AE9-2301-1283-EA696D9F6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82FC3-A010-0DC5-9795-D247BE153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400" dirty="0"/>
              <a:t>Органы чувств.</a:t>
            </a:r>
            <a:br>
              <a:rPr lang="ru-RU" sz="4400" dirty="0"/>
            </a:br>
            <a:r>
              <a:rPr lang="ru-RU" sz="4400" dirty="0"/>
              <a:t>Зрение, слух, вестибулярный аппарат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E1917-C5CA-DA6C-619E-DD6A13EAC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4"/>
          <a:stretch/>
        </p:blipFill>
        <p:spPr>
          <a:xfrm>
            <a:off x="1019177" y="1914525"/>
            <a:ext cx="1060693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E03C42F1-6DA9-4C89-5C47-FB3ED9ED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4" y="144133"/>
            <a:ext cx="6905625" cy="443002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73AE277-5459-865A-2DAC-FC941EC93A0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71450" y="4438867"/>
            <a:ext cx="9272588" cy="2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DDE5B-02B7-12AB-B5E3-8F49F88B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хрусталика. Аккомодация </a:t>
            </a:r>
          </a:p>
        </p:txBody>
      </p:sp>
      <p:pic>
        <p:nvPicPr>
          <p:cNvPr id="3" name="Рисунок 2" descr="Изображение выглядит как текст, снимок экрана, круг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0F309FD-387D-82A0-EE42-B0510764B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12" y="1690688"/>
            <a:ext cx="75184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0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EC4BC-7A42-9EAB-629D-BA3F9635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Путь света</a:t>
            </a:r>
          </a:p>
        </p:txBody>
      </p:sp>
      <p:pic>
        <p:nvPicPr>
          <p:cNvPr id="3" name="Рисунок 2" descr="Изображение выглядит как текст, снимок экрана,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F837FDFF-426A-3168-27CF-15024BC1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2427977"/>
            <a:ext cx="6905625" cy="4430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40F9C-BE06-B856-C3DD-1EE1C8374048}"/>
              </a:ext>
            </a:extLst>
          </p:cNvPr>
          <p:cNvSpPr txBox="1"/>
          <p:nvPr/>
        </p:nvSpPr>
        <p:spPr>
          <a:xfrm>
            <a:off x="328613" y="1957388"/>
            <a:ext cx="5186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Роговица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Передняя камера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Зрачок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Хрусталик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Стекловидное тело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Сетчатка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нерв</a:t>
            </a: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Затылочная доля КБП</a:t>
            </a:r>
          </a:p>
        </p:txBody>
      </p:sp>
    </p:spTree>
    <p:extLst>
      <p:ext uri="{BB962C8B-B14F-4D97-AF65-F5344CB8AC3E}">
        <p14:creationId xmlns:p14="http://schemas.microsoft.com/office/powerpoint/2010/main" val="161755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3DAAA2E-A042-C410-DE7D-E8D458B9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1051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0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DDE5B-02B7-12AB-B5E3-8F49F88B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Нарушения зрения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C5294-93CD-5111-6BC6-E83F759F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882649"/>
            <a:ext cx="9324534" cy="58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48375-4148-B023-6B72-C972A00E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Опыт Мариотта</a:t>
            </a:r>
          </a:p>
        </p:txBody>
      </p:sp>
      <p:pic>
        <p:nvPicPr>
          <p:cNvPr id="4" name="Рисунок 3" descr="Изображение выглядит как текст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2AF8452-9E82-3D22-6649-75CF390EA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19" y="1507168"/>
            <a:ext cx="8158162" cy="2373002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имвол, логотип,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06A5F2B-6F6E-7F0B-1B07-AA3A25A5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4614232"/>
            <a:ext cx="60579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22C4D-E11C-E8D1-B127-E3ED4AA5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Ухо. Слуховой анализатор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DE6797-295F-8D54-0B51-CAED5A3A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966043"/>
            <a:ext cx="6910387" cy="47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737FF-8D27-815A-7862-4722A03D4740}"/>
              </a:ext>
            </a:extLst>
          </p:cNvPr>
          <p:cNvSpPr txBox="1"/>
          <p:nvPr/>
        </p:nvSpPr>
        <p:spPr>
          <a:xfrm>
            <a:off x="571500" y="2100263"/>
            <a:ext cx="4457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1.Наружное ухо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(ушная раковина, наружный слуховой проход)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Ушная раковина-эластичный хрящ, покрытый кожей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слуховой проход (содержит серу) </a:t>
            </a:r>
          </a:p>
        </p:txBody>
      </p:sp>
    </p:spTree>
    <p:extLst>
      <p:ext uri="{BB962C8B-B14F-4D97-AF65-F5344CB8AC3E}">
        <p14:creationId xmlns:p14="http://schemas.microsoft.com/office/powerpoint/2010/main" val="1186527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22C4D-E11C-E8D1-B127-E3ED4AA5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Ухо. Слуховой анализатор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DE6797-295F-8D54-0B51-CAED5A3A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966043"/>
            <a:ext cx="6910387" cy="47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737FF-8D27-815A-7862-4722A03D4740}"/>
              </a:ext>
            </a:extLst>
          </p:cNvPr>
          <p:cNvSpPr txBox="1"/>
          <p:nvPr/>
        </p:nvSpPr>
        <p:spPr>
          <a:xfrm>
            <a:off x="571500" y="2100263"/>
            <a:ext cx="445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Барабанная перепонка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-тонкая мембрана, которая воспринимает звуковые колебания и передает в среднее ухо</a:t>
            </a:r>
          </a:p>
        </p:txBody>
      </p:sp>
    </p:spTree>
    <p:extLst>
      <p:ext uri="{BB962C8B-B14F-4D97-AF65-F5344CB8AC3E}">
        <p14:creationId xmlns:p14="http://schemas.microsoft.com/office/powerpoint/2010/main" val="234979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22C4D-E11C-E8D1-B127-E3ED4AA5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Ухо. Слуховой анализатор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737FF-8D27-815A-7862-4722A03D4740}"/>
              </a:ext>
            </a:extLst>
          </p:cNvPr>
          <p:cNvSpPr txBox="1"/>
          <p:nvPr/>
        </p:nvSpPr>
        <p:spPr>
          <a:xfrm>
            <a:off x="357189" y="2100263"/>
            <a:ext cx="6086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3.Среднее ухо представлено барабанной полостью, в которой: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слуховые косточки (молоточек, стремя, наковальня)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 косточки усиливают колебания и передают их на мембрану овального окна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барабанной полости отходит евстахиева (слуховая) труба, которая соединяет полость среднего уха с носоглоткой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86DC6BD-C4F9-FD5C-31F7-7A886A91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2065676"/>
            <a:ext cx="4268787" cy="44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1F85A-294C-7C62-CA68-FD408177A848}"/>
              </a:ext>
            </a:extLst>
          </p:cNvPr>
          <p:cNvSpPr txBox="1"/>
          <p:nvPr/>
        </p:nvSpPr>
        <p:spPr>
          <a:xfrm>
            <a:off x="271462" y="242887"/>
            <a:ext cx="11715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-анатомические структуры, которые воспринимают информацию от внешней среды и преобразуют ее в ощущения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структуры анализатора (любого):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Периферический отдел (рецептор)-воспринимает информацию от внешней среды, преобразует в нервный импульс.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Проводниковый отдел (проводящие пути)-проводит нервный импульс от рецептора в центральный отдел.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Центральный отдел (чувствительные и ассоциативные зоны коры)-анализируют информацию</a:t>
            </a:r>
          </a:p>
        </p:txBody>
      </p:sp>
      <p:pic>
        <p:nvPicPr>
          <p:cNvPr id="4" name="Рисунок 3" descr="Изображение выглядит как текст, Мозг&#10;&#10;Автоматически созданное описание">
            <a:extLst>
              <a:ext uri="{FF2B5EF4-FFF2-40B4-BE49-F238E27FC236}">
                <a16:creationId xmlns:a16="http://schemas.microsoft.com/office/drawing/2014/main" id="{0313B43F-0188-14DE-B8A1-FDC976F97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48"/>
          <a:stretch/>
        </p:blipFill>
        <p:spPr>
          <a:xfrm>
            <a:off x="2789432" y="3429001"/>
            <a:ext cx="7340600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6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22C4D-E11C-E8D1-B127-E3ED4AA5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Ухо. Слуховой анализатор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737FF-8D27-815A-7862-4722A03D4740}"/>
              </a:ext>
            </a:extLst>
          </p:cNvPr>
          <p:cNvSpPr txBox="1"/>
          <p:nvPr/>
        </p:nvSpPr>
        <p:spPr>
          <a:xfrm>
            <a:off x="9525" y="985838"/>
            <a:ext cx="6314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Внутреннее ухо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костным и перепончатым лабиринтом. К органу слуха относится только часть этого отдела-улитка.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улитке расположен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(в нем рецепторные волоски, они генерируют нервный импульс).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 заполнена жидкостью.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5F5BFB-8368-F787-C919-3F0DC13C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35" y="985838"/>
            <a:ext cx="5867765" cy="40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снимок экрана, круг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6AF45C-F624-B056-9FAA-F1B1A0CF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4000576"/>
            <a:ext cx="5434377" cy="25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28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19BAB-74D1-FC7A-5551-0E9207C2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Восприятие и анализ звука</a:t>
            </a:r>
          </a:p>
        </p:txBody>
      </p:sp>
      <p:pic>
        <p:nvPicPr>
          <p:cNvPr id="4" name="Рисунок 3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E61CD985-6D18-20CE-288F-92D51C63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43" y="1492250"/>
            <a:ext cx="8930265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09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D377A-ECC6-4994-7B5E-3DD51E70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7" y="-5049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Орган равновесия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F566836-40C5-758F-A140-5E507419E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"/>
          <a:stretch/>
        </p:blipFill>
        <p:spPr bwMode="auto">
          <a:xfrm>
            <a:off x="5681663" y="2482358"/>
            <a:ext cx="6051987" cy="43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6F1655F-B4F5-A056-C6B0-8252C3F7F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" y="775003"/>
            <a:ext cx="9401175" cy="199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77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06C5-7367-446E-6B7E-6817EF47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Обоняние</a:t>
            </a:r>
          </a:p>
        </p:txBody>
      </p:sp>
      <p:pic>
        <p:nvPicPr>
          <p:cNvPr id="4" name="Рисунок 3" descr="Изображение выглядит как текст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A0C17015-0A3F-F69B-BEF8-2E6ED828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487428"/>
            <a:ext cx="8986838" cy="51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7351-A118-91B7-F714-1EC5FCA4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Вкус</a:t>
            </a:r>
          </a:p>
        </p:txBody>
      </p:sp>
      <p:pic>
        <p:nvPicPr>
          <p:cNvPr id="4" name="Рисунок 3" descr="Изображение выглядит как диаграмма, Графика, снимок экран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86D94F7-23CD-4E68-3098-870C651E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50" y="1941513"/>
            <a:ext cx="6342774" cy="4216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1788510-738B-F9FF-EC1C-0E61EC12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1378743"/>
            <a:ext cx="5168355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8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B6B0C2F-D1C3-8460-9402-C802D29B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12" y="524365"/>
            <a:ext cx="8516938" cy="1528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76D42-72F3-51B2-9B7F-CDF7F9FC5543}"/>
              </a:ext>
            </a:extLst>
          </p:cNvPr>
          <p:cNvSpPr txBox="1"/>
          <p:nvPr/>
        </p:nvSpPr>
        <p:spPr>
          <a:xfrm>
            <a:off x="1276350" y="742951"/>
            <a:ext cx="633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37FD32-7736-1C1A-843D-02DC521A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710" y="2386501"/>
            <a:ext cx="8778677" cy="79057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7C8106A-FC4A-64CD-A1AF-F6EA7348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12" y="3605700"/>
            <a:ext cx="8778676" cy="1606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D99D5-3D14-33B4-2C78-6029C48911A8}"/>
              </a:ext>
            </a:extLst>
          </p:cNvPr>
          <p:cNvSpPr txBox="1"/>
          <p:nvPr/>
        </p:nvSpPr>
        <p:spPr>
          <a:xfrm>
            <a:off x="1276350" y="2407635"/>
            <a:ext cx="633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9D6D8-8D28-21BC-8BE0-1C2AB6E2FE57}"/>
              </a:ext>
            </a:extLst>
          </p:cNvPr>
          <p:cNvSpPr txBox="1"/>
          <p:nvPr/>
        </p:nvSpPr>
        <p:spPr>
          <a:xfrm>
            <a:off x="1276350" y="4210051"/>
            <a:ext cx="633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509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976D42-72F3-51B2-9B7F-CDF7F9FC5543}"/>
              </a:ext>
            </a:extLst>
          </p:cNvPr>
          <p:cNvSpPr txBox="1"/>
          <p:nvPr/>
        </p:nvSpPr>
        <p:spPr>
          <a:xfrm>
            <a:off x="1276350" y="742951"/>
            <a:ext cx="633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D99D5-3D14-33B4-2C78-6029C48911A8}"/>
              </a:ext>
            </a:extLst>
          </p:cNvPr>
          <p:cNvSpPr txBox="1"/>
          <p:nvPr/>
        </p:nvSpPr>
        <p:spPr>
          <a:xfrm>
            <a:off x="1276350" y="2407635"/>
            <a:ext cx="633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9D6D8-8D28-21BC-8BE0-1C2AB6E2FE57}"/>
              </a:ext>
            </a:extLst>
          </p:cNvPr>
          <p:cNvSpPr txBox="1"/>
          <p:nvPr/>
        </p:nvSpPr>
        <p:spPr>
          <a:xfrm>
            <a:off x="1276350" y="4210051"/>
            <a:ext cx="633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Рисунок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50D8FA-6ECA-DF6C-9644-F44F9160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710" y="4210051"/>
            <a:ext cx="7415327" cy="25320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Шрифт, белый, алгебра&#10;&#10;Автоматически созданное описание">
            <a:extLst>
              <a:ext uri="{FF2B5EF4-FFF2-40B4-BE49-F238E27FC236}">
                <a16:creationId xmlns:a16="http://schemas.microsoft.com/office/drawing/2014/main" id="{0AB51FCE-2AD5-6D90-FD6E-3F902470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710" y="459242"/>
            <a:ext cx="7721601" cy="17653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Шрифт, снимок экрана, алгебра&#10;&#10;Автоматически созданное описание">
            <a:extLst>
              <a:ext uri="{FF2B5EF4-FFF2-40B4-BE49-F238E27FC236}">
                <a16:creationId xmlns:a16="http://schemas.microsoft.com/office/drawing/2014/main" id="{118AFFA2-8EFC-D266-D241-22440C2E2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710" y="2400575"/>
            <a:ext cx="4060825" cy="18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FD2A8D9-4E88-375D-73F5-5A2C82AF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0"/>
            <a:ext cx="8643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5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A48D-31DA-EC70-C498-6CEA7E7C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глаза. Зрительный анализатор.</a:t>
            </a:r>
            <a:br>
              <a:rPr lang="ru-RU" dirty="0"/>
            </a:br>
            <a:r>
              <a:rPr lang="ru-RU" dirty="0"/>
              <a:t>Вспомогательный аппарат глаза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986ED4-04E5-C14C-B06A-C9A5F8F6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1947439"/>
            <a:ext cx="6532563" cy="47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2FFAC6-9029-5D03-1540-32E07822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78" y="2327856"/>
            <a:ext cx="5460122" cy="34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7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9E38B-9848-1F6E-7A89-ADCB80C1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Оболочки глаза</a:t>
            </a:r>
            <a:br>
              <a:rPr lang="ru-RU" dirty="0"/>
            </a:br>
            <a:r>
              <a:rPr lang="ru-RU" dirty="0"/>
              <a:t>1. Белочная оболочка (склера)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E79EFB-36C3-A913-5A2D-7BA51FD4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48800"/>
            <a:ext cx="7286625" cy="39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E6221-3C65-3C79-5D74-94DF407BC1E5}"/>
              </a:ext>
            </a:extLst>
          </p:cNvPr>
          <p:cNvSpPr txBox="1"/>
          <p:nvPr/>
        </p:nvSpPr>
        <p:spPr>
          <a:xfrm>
            <a:off x="7777162" y="2459504"/>
            <a:ext cx="441483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белый цвет и выполняет защитную функцию функцию. Включает роговицу, но роговица прозрачная, чтобы пропускать свет</a:t>
            </a:r>
          </a:p>
        </p:txBody>
      </p:sp>
    </p:spTree>
    <p:extLst>
      <p:ext uri="{BB962C8B-B14F-4D97-AF65-F5344CB8AC3E}">
        <p14:creationId xmlns:p14="http://schemas.microsoft.com/office/powerpoint/2010/main" val="418160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9E38B-9848-1F6E-7A89-ADCB80C1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Оболочки глаза</a:t>
            </a:r>
            <a:br>
              <a:rPr lang="ru-RU" dirty="0"/>
            </a:br>
            <a:r>
              <a:rPr lang="ru-RU" dirty="0"/>
              <a:t>2. Сосудистая оболочка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E79EFB-36C3-A913-5A2D-7BA51FD4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48800"/>
            <a:ext cx="7286625" cy="39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E6221-3C65-3C79-5D74-94DF407BC1E5}"/>
              </a:ext>
            </a:extLst>
          </p:cNvPr>
          <p:cNvSpPr txBox="1"/>
          <p:nvPr/>
        </p:nvSpPr>
        <p:spPr>
          <a:xfrm>
            <a:off x="7777162" y="2459504"/>
            <a:ext cx="441483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 сосудами (питание глаза). Включает радужку, она имеет форму кольца. Содержит пигмент меланин. Отверстие в центре радужки-зрачок</a:t>
            </a:r>
          </a:p>
        </p:txBody>
      </p:sp>
    </p:spTree>
    <p:extLst>
      <p:ext uri="{BB962C8B-B14F-4D97-AF65-F5344CB8AC3E}">
        <p14:creationId xmlns:p14="http://schemas.microsoft.com/office/powerpoint/2010/main" val="74766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9E38B-9848-1F6E-7A89-ADCB80C1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Оболочки глаза</a:t>
            </a:r>
            <a:br>
              <a:rPr lang="ru-RU" dirty="0"/>
            </a:br>
            <a:r>
              <a:rPr lang="ru-RU" dirty="0"/>
              <a:t>3. Сетчатка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E79EFB-36C3-A913-5A2D-7BA51FD4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48800"/>
            <a:ext cx="7286625" cy="39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E6221-3C65-3C79-5D74-94DF407BC1E5}"/>
              </a:ext>
            </a:extLst>
          </p:cNvPr>
          <p:cNvSpPr txBox="1"/>
          <p:nvPr/>
        </p:nvSpPr>
        <p:spPr>
          <a:xfrm>
            <a:off x="7777162" y="2459504"/>
            <a:ext cx="441483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фоторецепторы (палочки и колбочки) и несколько слоев нервных клеток.</a:t>
            </a:r>
          </a:p>
        </p:txBody>
      </p:sp>
    </p:spTree>
    <p:extLst>
      <p:ext uri="{BB962C8B-B14F-4D97-AF65-F5344CB8AC3E}">
        <p14:creationId xmlns:p14="http://schemas.microsoft.com/office/powerpoint/2010/main" val="230820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E6386-03C0-AEB2-5B82-4395C636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52053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Ф</a:t>
            </a:r>
            <a:r>
              <a:rPr lang="ru-RU" dirty="0" err="1"/>
              <a:t>оторецепторы</a:t>
            </a:r>
            <a:r>
              <a:rPr lang="ru-RU" dirty="0"/>
              <a:t>: палочки и колбочки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DF2978-BEC7-D542-9D01-3872E194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1"/>
            <a:ext cx="8377238" cy="30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74CEF-2C89-6A38-B34D-CD3A22B9E915}"/>
              </a:ext>
            </a:extLst>
          </p:cNvPr>
          <p:cNvSpPr txBox="1"/>
          <p:nvPr/>
        </p:nvSpPr>
        <p:spPr>
          <a:xfrm>
            <a:off x="128588" y="4481053"/>
            <a:ext cx="12063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 сумеречного зрения. Более чувствительны к свету.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палочках находится пигмент родопсин, который образуется из витамина 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Куриная слепота (недостаток витамина А)-слабое зрение в сумерках.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аппарат дневного и цветного зрения.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периферии число колбочек уменьшается, а число палочек возрастает. На краях сетчатки находятся только палочки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9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DB2DD7A1-B2B9-4AA4-8D4B-D5663BA7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2" y="144133"/>
            <a:ext cx="7748588" cy="4970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A0744-E0FF-9583-270B-70A926A93B8C}"/>
              </a:ext>
            </a:extLst>
          </p:cNvPr>
          <p:cNvSpPr txBox="1"/>
          <p:nvPr/>
        </p:nvSpPr>
        <p:spPr>
          <a:xfrm>
            <a:off x="328613" y="471488"/>
            <a:ext cx="4914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Желтое пятно-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наилучшего видения. Там находятся только колбочки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Слепое пятно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-место выхода зрительного нерва. Не содержит фоторецепторов и не воспринимает свет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23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435</Words>
  <Application>Microsoft Macintosh PowerPoint</Application>
  <PresentationFormat>Широкоэкранный</PresentationFormat>
  <Paragraphs>60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Органы чувств. Зрение, слух, вестибулярный аппарат</vt:lpstr>
      <vt:lpstr>Презентация PowerPoint</vt:lpstr>
      <vt:lpstr>Презентация PowerPoint</vt:lpstr>
      <vt:lpstr>Строение глаза. Зрительный анализатор. Вспомогательный аппарат глаза</vt:lpstr>
      <vt:lpstr>Оболочки глаза 1. Белочная оболочка (склера)</vt:lpstr>
      <vt:lpstr>Оболочки глаза 2. Сосудистая оболочка</vt:lpstr>
      <vt:lpstr>Оболочки глаза 3. Сетчатка</vt:lpstr>
      <vt:lpstr>Фоторецепторы: палочки и колбочки</vt:lpstr>
      <vt:lpstr>Презентация PowerPoint</vt:lpstr>
      <vt:lpstr>Презентация PowerPoint</vt:lpstr>
      <vt:lpstr>Презентация PowerPoint</vt:lpstr>
      <vt:lpstr>Работа хрусталика. Аккомодация </vt:lpstr>
      <vt:lpstr>Путь света</vt:lpstr>
      <vt:lpstr>Презентация PowerPoint</vt:lpstr>
      <vt:lpstr>Нарушения зрения</vt:lpstr>
      <vt:lpstr>Опыт Мариотта</vt:lpstr>
      <vt:lpstr>Ухо. Слуховой анализатор</vt:lpstr>
      <vt:lpstr>Ухо. Слуховой анализатор</vt:lpstr>
      <vt:lpstr>Ухо. Слуховой анализатор</vt:lpstr>
      <vt:lpstr>Ухо. Слуховой анализатор</vt:lpstr>
      <vt:lpstr>Восприятие и анализ звука</vt:lpstr>
      <vt:lpstr>Орган равновесия</vt:lpstr>
      <vt:lpstr>Обоняние</vt:lpstr>
      <vt:lpstr>Вкус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чувств. Зрение, слух, вестибулярный аппарат</dc:title>
  <dc:creator>3953</dc:creator>
  <cp:lastModifiedBy>3953</cp:lastModifiedBy>
  <cp:revision>1</cp:revision>
  <dcterms:created xsi:type="dcterms:W3CDTF">2024-02-23T12:06:23Z</dcterms:created>
  <dcterms:modified xsi:type="dcterms:W3CDTF">2024-02-23T13:16:21Z</dcterms:modified>
</cp:coreProperties>
</file>