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63" r:id="rId4"/>
    <p:sldId id="262" r:id="rId5"/>
    <p:sldId id="264" r:id="rId6"/>
    <p:sldId id="274" r:id="rId7"/>
    <p:sldId id="261" r:id="rId8"/>
    <p:sldId id="269" r:id="rId9"/>
    <p:sldId id="278" r:id="rId10"/>
    <p:sldId id="266" r:id="rId11"/>
    <p:sldId id="268" r:id="rId12"/>
    <p:sldId id="270" r:id="rId13"/>
    <p:sldId id="275" r:id="rId14"/>
    <p:sldId id="276" r:id="rId15"/>
    <p:sldId id="258" r:id="rId16"/>
    <p:sldId id="272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14B44DF-99FE-4AE6-AA8F-A2F82AAA58A4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74737D9-8D42-4601-93E7-07B248F917D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203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44DF-99FE-4AE6-AA8F-A2F82AAA58A4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37D9-8D42-4601-93E7-07B248F917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23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44DF-99FE-4AE6-AA8F-A2F82AAA58A4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37D9-8D42-4601-93E7-07B248F917D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778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44DF-99FE-4AE6-AA8F-A2F82AAA58A4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37D9-8D42-4601-93E7-07B248F917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871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44DF-99FE-4AE6-AA8F-A2F82AAA58A4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37D9-8D42-4601-93E7-07B248F917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106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44DF-99FE-4AE6-AA8F-A2F82AAA58A4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37D9-8D42-4601-93E7-07B248F917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72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44DF-99FE-4AE6-AA8F-A2F82AAA58A4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37D9-8D42-4601-93E7-07B248F917D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25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44DF-99FE-4AE6-AA8F-A2F82AAA58A4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37D9-8D42-4601-93E7-07B248F917D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494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44DF-99FE-4AE6-AA8F-A2F82AAA58A4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37D9-8D42-4601-93E7-07B248F917D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538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C3AAAC6-A2E9-4BB2-A2C5-389E0AF9B3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272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44DF-99FE-4AE6-AA8F-A2F82AAA58A4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37D9-8D42-4601-93E7-07B248F917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90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44DF-99FE-4AE6-AA8F-A2F82AAA58A4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37D9-8D42-4601-93E7-07B248F917D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94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44DF-99FE-4AE6-AA8F-A2F82AAA58A4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37D9-8D42-4601-93E7-07B248F917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084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44DF-99FE-4AE6-AA8F-A2F82AAA58A4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37D9-8D42-4601-93E7-07B248F917D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971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44DF-99FE-4AE6-AA8F-A2F82AAA58A4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37D9-8D42-4601-93E7-07B248F917D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66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44DF-99FE-4AE6-AA8F-A2F82AAA58A4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37D9-8D42-4601-93E7-07B248F917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23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44DF-99FE-4AE6-AA8F-A2F82AAA58A4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37D9-8D42-4601-93E7-07B248F917D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17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44DF-99FE-4AE6-AA8F-A2F82AAA58A4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37D9-8D42-4601-93E7-07B248F917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990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4B44DF-99FE-4AE6-AA8F-A2F82AAA58A4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4737D9-8D42-4601-93E7-07B248F917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1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48248" y="2523118"/>
            <a:ext cx="7495504" cy="26323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Интегрированный урок математики-информатики «</a:t>
            </a:r>
            <a:r>
              <a:rPr lang="ru-RU" sz="4400" dirty="0" smtClean="0"/>
              <a:t>Нахождение </a:t>
            </a:r>
            <a:r>
              <a:rPr lang="ru-RU" sz="4400" dirty="0" smtClean="0"/>
              <a:t>корня многочлена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en-US" sz="4400" dirty="0" smtClean="0"/>
              <a:t>n-</a:t>
            </a:r>
            <a:r>
              <a:rPr lang="ru-RU" sz="4400" dirty="0" smtClean="0"/>
              <a:t>й степени</a:t>
            </a:r>
            <a:r>
              <a:rPr lang="en-US" sz="4400" dirty="0" smtClean="0"/>
              <a:t>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на отрезке методом половинного </a:t>
            </a:r>
            <a:r>
              <a:rPr lang="ru-RU" sz="4400" dirty="0" smtClean="0"/>
              <a:t>деления»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72078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791632"/>
            <a:ext cx="9601197" cy="1303867"/>
          </a:xfrm>
        </p:spPr>
        <p:txBody>
          <a:bodyPr>
            <a:normAutofit/>
          </a:bodyPr>
          <a:lstStyle/>
          <a:p>
            <a:r>
              <a:rPr lang="ru-RU" dirty="0" smtClean="0"/>
              <a:t>Метод половинного деления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Найдем середину отрезка [</a:t>
            </a:r>
            <a:r>
              <a:rPr lang="ru-RU" i="1" dirty="0"/>
              <a:t>a, b</a:t>
            </a:r>
            <a:r>
              <a:rPr lang="ru-RU" dirty="0"/>
              <a:t>]: </a:t>
            </a:r>
            <a:r>
              <a:rPr lang="ru-RU" i="1" dirty="0"/>
              <a:t>c=</a:t>
            </a:r>
            <a:r>
              <a:rPr lang="ru-RU" dirty="0"/>
              <a:t>(</a:t>
            </a:r>
            <a:r>
              <a:rPr lang="ru-RU" i="1" dirty="0" err="1"/>
              <a:t>a+b</a:t>
            </a:r>
            <a:r>
              <a:rPr lang="ru-RU" dirty="0"/>
              <a:t>)</a:t>
            </a:r>
            <a:r>
              <a:rPr lang="ru-RU" i="1" dirty="0"/>
              <a:t>/2</a:t>
            </a:r>
            <a:r>
              <a:rPr lang="ru-RU" dirty="0"/>
              <a:t>. Корень остался на одной из частей: [</a:t>
            </a:r>
            <a:r>
              <a:rPr lang="ru-RU" i="1" dirty="0"/>
              <a:t>a, c</a:t>
            </a:r>
            <a:r>
              <a:rPr lang="ru-RU" dirty="0"/>
              <a:t>] или [</a:t>
            </a:r>
            <a:r>
              <a:rPr lang="ru-RU" i="1" dirty="0"/>
              <a:t>c, b</a:t>
            </a:r>
            <a:r>
              <a:rPr lang="ru-RU" dirty="0"/>
              <a:t>]. Если </a:t>
            </a:r>
            <a:r>
              <a:rPr lang="ru-RU" i="1" dirty="0"/>
              <a:t>f</a:t>
            </a:r>
            <a:r>
              <a:rPr lang="ru-RU" dirty="0"/>
              <a:t>(</a:t>
            </a:r>
            <a:r>
              <a:rPr lang="ru-RU" i="1" dirty="0"/>
              <a:t>a</a:t>
            </a:r>
            <a:r>
              <a:rPr lang="ru-RU" dirty="0"/>
              <a:t>)</a:t>
            </a:r>
            <a:r>
              <a:rPr lang="ru-RU" i="1" dirty="0"/>
              <a:t> * f</a:t>
            </a:r>
            <a:r>
              <a:rPr lang="ru-RU" dirty="0"/>
              <a:t>(</a:t>
            </a:r>
            <a:r>
              <a:rPr lang="ru-RU" i="1" dirty="0"/>
              <a:t>с</a:t>
            </a:r>
            <a:r>
              <a:rPr lang="ru-RU" dirty="0"/>
              <a:t>)</a:t>
            </a:r>
            <a:r>
              <a:rPr lang="ru-RU" i="1" dirty="0"/>
              <a:t>&lt;0</a:t>
            </a:r>
            <a:r>
              <a:rPr lang="ru-RU" b="1" i="1" dirty="0"/>
              <a:t>, </a:t>
            </a:r>
            <a:r>
              <a:rPr lang="ru-RU" dirty="0"/>
              <a:t>то</a:t>
            </a:r>
            <a:r>
              <a:rPr lang="ru-RU" b="1" dirty="0"/>
              <a:t> </a:t>
            </a:r>
            <a:r>
              <a:rPr lang="ru-RU" dirty="0"/>
              <a:t>корень попал на отрезок [</a:t>
            </a:r>
            <a:r>
              <a:rPr lang="ru-RU" i="1" dirty="0"/>
              <a:t>a, c</a:t>
            </a:r>
            <a:r>
              <a:rPr lang="ru-RU" dirty="0"/>
              <a:t>], тогда деление отрезка можно повторить, приняв в качестве нового правого конца точку </a:t>
            </a:r>
            <a:r>
              <a:rPr lang="ru-RU" i="1" dirty="0"/>
              <a:t>c</a:t>
            </a:r>
            <a:r>
              <a:rPr lang="ru-RU" dirty="0"/>
              <a:t>, т.е. </a:t>
            </a:r>
            <a:r>
              <a:rPr lang="ru-RU" i="1" dirty="0"/>
              <a:t>b=c</a:t>
            </a:r>
            <a:r>
              <a:rPr lang="ru-RU" dirty="0"/>
              <a:t>. В противном случае корень попал на половину [</a:t>
            </a:r>
            <a:r>
              <a:rPr lang="ru-RU" i="1" dirty="0"/>
              <a:t>c, b</a:t>
            </a:r>
            <a:r>
              <a:rPr lang="ru-RU" dirty="0"/>
              <a:t>], и необходимо изменить значение левого конца отрезка: </a:t>
            </a:r>
            <a:r>
              <a:rPr lang="ru-RU" i="1" dirty="0"/>
              <a:t>a=c</a:t>
            </a:r>
            <a:r>
              <a:rPr lang="ru-RU" dirty="0"/>
              <a:t>. Поскольку корень всегда заключен внутри отрезка, </a:t>
            </a:r>
            <a:r>
              <a:rPr lang="ru-RU" dirty="0" smtClean="0"/>
              <a:t>этот </a:t>
            </a:r>
            <a:r>
              <a:rPr lang="ru-RU" dirty="0"/>
              <a:t>процесс можно останавливать, если </a:t>
            </a:r>
            <a:r>
              <a:rPr lang="ru-RU" dirty="0" smtClean="0"/>
              <a:t>значение в точке </a:t>
            </a:r>
            <a:r>
              <a:rPr lang="ru-RU" i="1" dirty="0"/>
              <a:t>с</a:t>
            </a:r>
            <a:r>
              <a:rPr lang="ru-RU" dirty="0" smtClean="0"/>
              <a:t> </a:t>
            </a:r>
            <a:r>
              <a:rPr lang="ru-RU" dirty="0"/>
              <a:t>станет меньше заданной точности: </a:t>
            </a:r>
            <a:r>
              <a:rPr lang="ru-RU" dirty="0" smtClean="0"/>
              <a:t>|</a:t>
            </a:r>
            <a:r>
              <a:rPr lang="en-US" i="1" dirty="0" smtClean="0"/>
              <a:t>f(c)</a:t>
            </a:r>
            <a:r>
              <a:rPr lang="ru-RU" i="1" dirty="0" smtClean="0"/>
              <a:t>|&lt;</a:t>
            </a:r>
            <a:r>
              <a:rPr lang="ru-RU" b="1" i="1" dirty="0"/>
              <a:t> </a:t>
            </a:r>
            <a:r>
              <a:rPr lang="ru-RU" i="1" dirty="0"/>
              <a:t>ε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6204857" y="5760720"/>
            <a:ext cx="4049486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0254343" y="5590903"/>
            <a:ext cx="0" cy="284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95999" y="5846170"/>
            <a:ext cx="692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0149836" y="5817627"/>
            <a:ext cx="692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8092436" y="5830690"/>
            <a:ext cx="692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730638" y="5568088"/>
            <a:ext cx="1" cy="411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201599" y="5555025"/>
            <a:ext cx="1" cy="411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204165" y="5568088"/>
            <a:ext cx="1" cy="411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229599" y="5568088"/>
            <a:ext cx="1" cy="411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967401" y="5568088"/>
            <a:ext cx="1" cy="411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86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знак завершения 3"/>
          <p:cNvSpPr/>
          <p:nvPr/>
        </p:nvSpPr>
        <p:spPr>
          <a:xfrm>
            <a:off x="5739985" y="706795"/>
            <a:ext cx="2247900" cy="419100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начало</a:t>
            </a:r>
            <a:endParaRPr lang="ru-RU" dirty="0"/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8381998" y="5572125"/>
            <a:ext cx="2247900" cy="419100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6" name="Блок-схема: данные 5"/>
          <p:cNvSpPr/>
          <p:nvPr/>
        </p:nvSpPr>
        <p:spPr>
          <a:xfrm>
            <a:off x="5700696" y="1336574"/>
            <a:ext cx="2465404" cy="429089"/>
          </a:xfrm>
          <a:prstGeom prst="flowChartInputOutp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n, d[</a:t>
            </a:r>
            <a:r>
              <a:rPr lang="en-US" dirty="0" err="1" smtClean="0"/>
              <a:t>i</a:t>
            </a:r>
            <a:r>
              <a:rPr lang="en-US" dirty="0" smtClean="0"/>
              <a:t>]</a:t>
            </a:r>
            <a:r>
              <a:rPr lang="ru-RU" dirty="0" smtClean="0"/>
              <a:t>, </a:t>
            </a:r>
            <a:r>
              <a:rPr lang="en-US" dirty="0" smtClean="0"/>
              <a:t>a,</a:t>
            </a:r>
            <a:r>
              <a:rPr lang="ru-RU" dirty="0" smtClean="0"/>
              <a:t> </a:t>
            </a:r>
            <a:r>
              <a:rPr lang="en-US" dirty="0" smtClean="0"/>
              <a:t>b,</a:t>
            </a:r>
            <a:r>
              <a:rPr lang="ru-RU" dirty="0" smtClean="0"/>
              <a:t> </a:t>
            </a:r>
            <a:r>
              <a:rPr lang="en-US" dirty="0" smtClean="0"/>
              <a:t>e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5751092" y="1946171"/>
            <a:ext cx="2200275" cy="41910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ma=f(a); </a:t>
            </a:r>
            <a:r>
              <a:rPr lang="en-US" dirty="0" err="1" smtClean="0"/>
              <a:t>nb</a:t>
            </a:r>
            <a:r>
              <a:rPr lang="en-US" dirty="0" smtClean="0"/>
              <a:t>=f(b)</a:t>
            </a:r>
            <a:endParaRPr lang="ru-RU" dirty="0"/>
          </a:p>
        </p:txBody>
      </p:sp>
      <p:sp>
        <p:nvSpPr>
          <p:cNvPr id="9" name="Блок-схема: решение 8"/>
          <p:cNvSpPr/>
          <p:nvPr/>
        </p:nvSpPr>
        <p:spPr>
          <a:xfrm>
            <a:off x="5739985" y="2560039"/>
            <a:ext cx="2205038" cy="628650"/>
          </a:xfrm>
          <a:prstGeom prst="flowChartDecis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ma*</a:t>
            </a:r>
            <a:r>
              <a:rPr lang="en-US" dirty="0" err="1" smtClean="0"/>
              <a:t>nb</a:t>
            </a:r>
            <a:r>
              <a:rPr lang="en-US" dirty="0" smtClean="0"/>
              <a:t>&gt;0</a:t>
            </a:r>
            <a:endParaRPr lang="ru-RU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3043229" y="2662433"/>
            <a:ext cx="2200275" cy="41910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c=(</a:t>
            </a:r>
            <a:r>
              <a:rPr lang="en-US" dirty="0" err="1" smtClean="0"/>
              <a:t>a+b</a:t>
            </a:r>
            <a:r>
              <a:rPr lang="en-US" dirty="0" smtClean="0"/>
              <a:t>)/2</a:t>
            </a:r>
            <a:endParaRPr lang="ru-RU" dirty="0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3043229" y="3231254"/>
            <a:ext cx="2200275" cy="41910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k=f(c)</a:t>
            </a:r>
            <a:endParaRPr lang="ru-RU" dirty="0"/>
          </a:p>
        </p:txBody>
      </p:sp>
      <p:sp>
        <p:nvSpPr>
          <p:cNvPr id="12" name="Блок-схема: решение 11"/>
          <p:cNvSpPr/>
          <p:nvPr/>
        </p:nvSpPr>
        <p:spPr>
          <a:xfrm>
            <a:off x="3043230" y="3782615"/>
            <a:ext cx="2205038" cy="628650"/>
          </a:xfrm>
          <a:prstGeom prst="flowChartDecis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r>
              <a:rPr lang="en-US" dirty="0" smtClean="0"/>
              <a:t>bs(k)&lt;e</a:t>
            </a:r>
            <a:endParaRPr lang="ru-RU" dirty="0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3043229" y="4543425"/>
            <a:ext cx="2200275" cy="41910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ma=f(a)</a:t>
            </a:r>
            <a:endParaRPr lang="ru-RU" dirty="0"/>
          </a:p>
        </p:txBody>
      </p:sp>
      <p:sp>
        <p:nvSpPr>
          <p:cNvPr id="14" name="Блок-схема: решение 13"/>
          <p:cNvSpPr/>
          <p:nvPr/>
        </p:nvSpPr>
        <p:spPr>
          <a:xfrm>
            <a:off x="3043229" y="5124450"/>
            <a:ext cx="2205038" cy="628650"/>
          </a:xfrm>
          <a:prstGeom prst="flowChartDecis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ma*k&gt;0</a:t>
            </a:r>
            <a:endParaRPr lang="ru-RU" dirty="0"/>
          </a:p>
        </p:txBody>
      </p:sp>
      <p:sp>
        <p:nvSpPr>
          <p:cNvPr id="15" name="Блок-схема: данные 14"/>
          <p:cNvSpPr/>
          <p:nvPr/>
        </p:nvSpPr>
        <p:spPr>
          <a:xfrm>
            <a:off x="8262935" y="2636239"/>
            <a:ext cx="2486025" cy="476250"/>
          </a:xfrm>
          <a:prstGeom prst="flowChartInputOutp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‘</a:t>
            </a:r>
            <a:r>
              <a:rPr lang="ru-RU" dirty="0" smtClean="0"/>
              <a:t>корней нет</a:t>
            </a:r>
            <a:r>
              <a:rPr lang="en-US" dirty="0" smtClean="0"/>
              <a:t>’</a:t>
            </a:r>
            <a:endParaRPr lang="ru-RU" dirty="0"/>
          </a:p>
        </p:txBody>
      </p:sp>
      <p:sp>
        <p:nvSpPr>
          <p:cNvPr id="16" name="Блок-схема: данные 15"/>
          <p:cNvSpPr/>
          <p:nvPr/>
        </p:nvSpPr>
        <p:spPr>
          <a:xfrm>
            <a:off x="5562593" y="3858815"/>
            <a:ext cx="2486025" cy="476250"/>
          </a:xfrm>
          <a:prstGeom prst="flowChartInputOutp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‘</a:t>
            </a:r>
            <a:r>
              <a:rPr lang="ru-RU" dirty="0" smtClean="0"/>
              <a:t>Корень=</a:t>
            </a:r>
            <a:r>
              <a:rPr lang="en-US" dirty="0" smtClean="0"/>
              <a:t>‘</a:t>
            </a:r>
            <a:r>
              <a:rPr lang="ru-RU" dirty="0" smtClean="0"/>
              <a:t>,с</a:t>
            </a:r>
            <a:endParaRPr lang="ru-RU" dirty="0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1053697" y="5214937"/>
            <a:ext cx="1537103" cy="447675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b=c</a:t>
            </a:r>
            <a:endParaRPr lang="ru-RU" dirty="0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5700696" y="5214936"/>
            <a:ext cx="1537103" cy="447675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a=c</a:t>
            </a:r>
            <a:endParaRPr lang="ru-RU" dirty="0"/>
          </a:p>
        </p:txBody>
      </p:sp>
      <p:cxnSp>
        <p:nvCxnSpPr>
          <p:cNvPr id="35" name="Прямая со стрелкой 34"/>
          <p:cNvCxnSpPr>
            <a:stCxn id="9" idx="1"/>
            <a:endCxn id="10" idx="3"/>
          </p:cNvCxnSpPr>
          <p:nvPr/>
        </p:nvCxnSpPr>
        <p:spPr>
          <a:xfrm flipH="1" flipV="1">
            <a:off x="5243504" y="2871983"/>
            <a:ext cx="496481" cy="2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9" idx="3"/>
            <a:endCxn id="15" idx="2"/>
          </p:cNvCxnSpPr>
          <p:nvPr/>
        </p:nvCxnSpPr>
        <p:spPr>
          <a:xfrm>
            <a:off x="7945023" y="2874364"/>
            <a:ext cx="5665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10" idx="2"/>
            <a:endCxn id="11" idx="0"/>
          </p:cNvCxnSpPr>
          <p:nvPr/>
        </p:nvCxnSpPr>
        <p:spPr>
          <a:xfrm>
            <a:off x="4143367" y="3081533"/>
            <a:ext cx="0" cy="149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11" idx="2"/>
            <a:endCxn id="12" idx="0"/>
          </p:cNvCxnSpPr>
          <p:nvPr/>
        </p:nvCxnSpPr>
        <p:spPr>
          <a:xfrm>
            <a:off x="4143367" y="3650354"/>
            <a:ext cx="2382" cy="13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12" idx="2"/>
            <a:endCxn id="13" idx="0"/>
          </p:cNvCxnSpPr>
          <p:nvPr/>
        </p:nvCxnSpPr>
        <p:spPr>
          <a:xfrm flipH="1">
            <a:off x="4143367" y="4411265"/>
            <a:ext cx="2382" cy="132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13" idx="2"/>
            <a:endCxn id="14" idx="0"/>
          </p:cNvCxnSpPr>
          <p:nvPr/>
        </p:nvCxnSpPr>
        <p:spPr>
          <a:xfrm>
            <a:off x="4143367" y="4962525"/>
            <a:ext cx="2381" cy="161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14" idx="1"/>
            <a:endCxn id="17" idx="3"/>
          </p:cNvCxnSpPr>
          <p:nvPr/>
        </p:nvCxnSpPr>
        <p:spPr>
          <a:xfrm flipH="1">
            <a:off x="2590800" y="5438775"/>
            <a:ext cx="4524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6860365" y="1796450"/>
            <a:ext cx="0" cy="149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6860365" y="2410318"/>
            <a:ext cx="0" cy="149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14" idx="3"/>
          </p:cNvCxnSpPr>
          <p:nvPr/>
        </p:nvCxnSpPr>
        <p:spPr>
          <a:xfrm flipV="1">
            <a:off x="5248267" y="5438774"/>
            <a:ext cx="45242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12" idx="3"/>
            <a:endCxn id="16" idx="2"/>
          </p:cNvCxnSpPr>
          <p:nvPr/>
        </p:nvCxnSpPr>
        <p:spPr>
          <a:xfrm>
            <a:off x="5248268" y="4096940"/>
            <a:ext cx="5629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Соединительная линия уступом 70"/>
          <p:cNvCxnSpPr>
            <a:stCxn id="17" idx="2"/>
            <a:endCxn id="19" idx="2"/>
          </p:cNvCxnSpPr>
          <p:nvPr/>
        </p:nvCxnSpPr>
        <p:spPr>
          <a:xfrm rot="5400000" flipH="1" flipV="1">
            <a:off x="4145747" y="3339112"/>
            <a:ext cx="1" cy="4646999"/>
          </a:xfrm>
          <a:prstGeom prst="bentConnector3">
            <a:avLst>
              <a:gd name="adj1" fmla="val -228600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15" idx="4"/>
            <a:endCxn id="5" idx="0"/>
          </p:cNvCxnSpPr>
          <p:nvPr/>
        </p:nvCxnSpPr>
        <p:spPr>
          <a:xfrm>
            <a:off x="9505948" y="3112489"/>
            <a:ext cx="0" cy="2459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Соединительная линия уступом 76"/>
          <p:cNvCxnSpPr>
            <a:stCxn id="16" idx="5"/>
          </p:cNvCxnSpPr>
          <p:nvPr/>
        </p:nvCxnSpPr>
        <p:spPr>
          <a:xfrm>
            <a:off x="7800016" y="4096940"/>
            <a:ext cx="1204284" cy="147518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Соединительная линия уступом 80"/>
          <p:cNvCxnSpPr/>
          <p:nvPr/>
        </p:nvCxnSpPr>
        <p:spPr>
          <a:xfrm rot="16200000" flipH="1">
            <a:off x="4045735" y="6012657"/>
            <a:ext cx="195262" cy="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H="1">
            <a:off x="863600" y="6110289"/>
            <a:ext cx="3279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V="1">
            <a:off x="863600" y="2560039"/>
            <a:ext cx="28564" cy="3550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880459" y="2560039"/>
            <a:ext cx="46773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5562593" y="2560039"/>
            <a:ext cx="0" cy="311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987885" y="2502651"/>
            <a:ext cx="610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97" name="TextBox 96"/>
          <p:cNvSpPr txBox="1"/>
          <p:nvPr/>
        </p:nvSpPr>
        <p:spPr>
          <a:xfrm>
            <a:off x="5251323" y="2795047"/>
            <a:ext cx="75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5238934" y="3751854"/>
            <a:ext cx="610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99" name="TextBox 98"/>
          <p:cNvSpPr txBox="1"/>
          <p:nvPr/>
        </p:nvSpPr>
        <p:spPr>
          <a:xfrm>
            <a:off x="5280652" y="5124448"/>
            <a:ext cx="610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</a:t>
            </a:r>
            <a:endParaRPr lang="ru-RU" dirty="0"/>
          </a:p>
        </p:txBody>
      </p:sp>
      <p:sp>
        <p:nvSpPr>
          <p:cNvPr id="100" name="TextBox 99"/>
          <p:cNvSpPr txBox="1"/>
          <p:nvPr/>
        </p:nvSpPr>
        <p:spPr>
          <a:xfrm>
            <a:off x="3468487" y="4229933"/>
            <a:ext cx="75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sp>
        <p:nvSpPr>
          <p:cNvPr id="101" name="TextBox 100"/>
          <p:cNvSpPr txBox="1"/>
          <p:nvPr/>
        </p:nvSpPr>
        <p:spPr>
          <a:xfrm>
            <a:off x="2579613" y="5118932"/>
            <a:ext cx="75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Нет</a:t>
            </a:r>
            <a:endParaRPr lang="ru-RU" dirty="0"/>
          </a:p>
        </p:txBody>
      </p:sp>
      <p:sp>
        <p:nvSpPr>
          <p:cNvPr id="102" name="Заголовок 1"/>
          <p:cNvSpPr>
            <a:spLocks noGrp="1"/>
          </p:cNvSpPr>
          <p:nvPr>
            <p:ph type="title"/>
          </p:nvPr>
        </p:nvSpPr>
        <p:spPr>
          <a:xfrm>
            <a:off x="1048825" y="809636"/>
            <a:ext cx="9601196" cy="1303867"/>
          </a:xfrm>
        </p:spPr>
        <p:txBody>
          <a:bodyPr/>
          <a:lstStyle/>
          <a:p>
            <a:pPr algn="l"/>
            <a:r>
              <a:rPr lang="ru-RU" dirty="0" smtClean="0"/>
              <a:t>    Блок-схема</a:t>
            </a:r>
            <a:endParaRPr lang="ru-RU" dirty="0"/>
          </a:p>
        </p:txBody>
      </p:sp>
      <p:cxnSp>
        <p:nvCxnSpPr>
          <p:cNvPr id="104" name="Прямая со стрелкой 103"/>
          <p:cNvCxnSpPr/>
          <p:nvPr/>
        </p:nvCxnSpPr>
        <p:spPr>
          <a:xfrm>
            <a:off x="6870269" y="1149828"/>
            <a:ext cx="0" cy="149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8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859280" y="821353"/>
            <a:ext cx="86301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ourier New" panose="02070309020205020404" pitchFamily="49" charset="0"/>
              </a:rPr>
              <a:t>введите степень</a:t>
            </a:r>
          </a:p>
          <a:p>
            <a:r>
              <a:rPr lang="ru-RU" sz="1600" dirty="0" smtClean="0">
                <a:latin typeface="Courier New" panose="02070309020205020404" pitchFamily="49" charset="0"/>
              </a:rPr>
              <a:t>3</a:t>
            </a:r>
          </a:p>
          <a:p>
            <a:r>
              <a:rPr lang="ru-RU" sz="1600" dirty="0" smtClean="0">
                <a:latin typeface="Courier New" panose="02070309020205020404" pitchFamily="49" charset="0"/>
              </a:rPr>
              <a:t>коэффициенты</a:t>
            </a:r>
          </a:p>
          <a:p>
            <a:r>
              <a:rPr lang="ru-RU" sz="1600" dirty="0" smtClean="0">
                <a:latin typeface="Courier New" panose="02070309020205020404" pitchFamily="49" charset="0"/>
              </a:rPr>
              <a:t>1 -3 5 -1</a:t>
            </a:r>
          </a:p>
          <a:p>
            <a:r>
              <a:rPr lang="ru-RU" sz="1600" dirty="0" smtClean="0">
                <a:latin typeface="Courier New" panose="02070309020205020404" pitchFamily="49" charset="0"/>
              </a:rPr>
              <a:t>введите интервал и точность</a:t>
            </a:r>
          </a:p>
          <a:p>
            <a:r>
              <a:rPr lang="ru-RU" sz="1600" dirty="0" smtClean="0">
                <a:latin typeface="Courier New" panose="02070309020205020404" pitchFamily="49" charset="0"/>
              </a:rPr>
              <a:t>0 1 0.001</a:t>
            </a:r>
          </a:p>
          <a:p>
            <a:r>
              <a:rPr lang="en-US" sz="1600" dirty="0" smtClean="0">
                <a:latin typeface="Courier New" panose="02070309020205020404" pitchFamily="49" charset="0"/>
              </a:rPr>
              <a:t>      a         b         c      f(a)      f(c)</a:t>
            </a:r>
          </a:p>
          <a:p>
            <a:r>
              <a:rPr lang="ru-RU" sz="1600" dirty="0" smtClean="0">
                <a:latin typeface="Courier New" panose="02070309020205020404" pitchFamily="49" charset="0"/>
              </a:rPr>
              <a:t>   0.00000   1.00000   0.00000   0.00000   0.00000</a:t>
            </a:r>
          </a:p>
          <a:p>
            <a:r>
              <a:rPr lang="ru-RU" sz="1600" dirty="0" smtClean="0">
                <a:latin typeface="Courier New" panose="02070309020205020404" pitchFamily="49" charset="0"/>
              </a:rPr>
              <a:t>   0.00000   1.00000   0.00000  -1.00000   0.00000</a:t>
            </a:r>
          </a:p>
          <a:p>
            <a:r>
              <a:rPr lang="ru-RU" sz="1600" dirty="0" smtClean="0">
                <a:latin typeface="Courier New" panose="02070309020205020404" pitchFamily="49" charset="0"/>
              </a:rPr>
              <a:t>   0.00000   1.00000   0.50000  -1.00000   0.87500</a:t>
            </a:r>
          </a:p>
          <a:p>
            <a:r>
              <a:rPr lang="ru-RU" sz="1600" dirty="0" smtClean="0">
                <a:latin typeface="Courier New" panose="02070309020205020404" pitchFamily="49" charset="0"/>
              </a:rPr>
              <a:t>   0.00000   0.50000   0.25000  -1.00000   0.07813</a:t>
            </a:r>
          </a:p>
          <a:p>
            <a:r>
              <a:rPr lang="ru-RU" sz="1600" dirty="0" smtClean="0">
                <a:latin typeface="Courier New" panose="02070309020205020404" pitchFamily="49" charset="0"/>
              </a:rPr>
              <a:t>   0.00000   0.25000   0.12500  -1.00000  -0.41992</a:t>
            </a:r>
          </a:p>
          <a:p>
            <a:r>
              <a:rPr lang="ru-RU" sz="1600" dirty="0" smtClean="0">
                <a:latin typeface="Courier New" panose="02070309020205020404" pitchFamily="49" charset="0"/>
              </a:rPr>
              <a:t>   0.12500   0.25000   0.18750  -0.41992  -0.16138</a:t>
            </a:r>
          </a:p>
          <a:p>
            <a:r>
              <a:rPr lang="ru-RU" sz="1600" dirty="0" smtClean="0">
                <a:latin typeface="Courier New" panose="02070309020205020404" pitchFamily="49" charset="0"/>
              </a:rPr>
              <a:t>   0.18750   0.25000   0.21875  -0.16138  -0.03934</a:t>
            </a:r>
          </a:p>
          <a:p>
            <a:r>
              <a:rPr lang="ru-RU" sz="1600" dirty="0" smtClean="0">
                <a:latin typeface="Courier New" panose="02070309020205020404" pitchFamily="49" charset="0"/>
              </a:rPr>
              <a:t>   0.21875   0.25000   0.23438  -0.03934   0.01995</a:t>
            </a:r>
          </a:p>
          <a:p>
            <a:r>
              <a:rPr lang="ru-RU" sz="1600" dirty="0" smtClean="0">
                <a:latin typeface="Courier New" panose="02070309020205020404" pitchFamily="49" charset="0"/>
              </a:rPr>
              <a:t>   0.21875   0.23438   0.22656  -0.03934  -0.00955</a:t>
            </a:r>
          </a:p>
          <a:p>
            <a:r>
              <a:rPr lang="ru-RU" sz="1600" dirty="0" smtClean="0">
                <a:latin typeface="Courier New" panose="02070309020205020404" pitchFamily="49" charset="0"/>
              </a:rPr>
              <a:t>   0.22656   0.23438   0.23047  -0.00955   0.00524</a:t>
            </a:r>
          </a:p>
          <a:p>
            <a:r>
              <a:rPr lang="ru-RU" sz="1600" dirty="0" smtClean="0">
                <a:latin typeface="Courier New" panose="02070309020205020404" pitchFamily="49" charset="0"/>
              </a:rPr>
              <a:t>   0.22656   0.23047   0.22852  -0.00955  -0.00215</a:t>
            </a:r>
          </a:p>
          <a:p>
            <a:r>
              <a:rPr lang="ru-RU" sz="1600" dirty="0" smtClean="0">
                <a:latin typeface="Courier New" panose="02070309020205020404" pitchFamily="49" charset="0"/>
              </a:rPr>
              <a:t>   0.22852   0.23047   0.22949  -0.00215   0.00155</a:t>
            </a:r>
          </a:p>
          <a:p>
            <a:r>
              <a:rPr lang="ru-RU" sz="1600" dirty="0" smtClean="0">
                <a:latin typeface="Courier New" panose="02070309020205020404" pitchFamily="49" charset="0"/>
              </a:rPr>
              <a:t>   0.22852   0.22949   0.22900  -0.00215  -0.00030</a:t>
            </a:r>
          </a:p>
          <a:p>
            <a:r>
              <a:rPr lang="ru-RU" sz="1600" dirty="0" smtClean="0">
                <a:latin typeface="Courier New" panose="02070309020205020404" pitchFamily="49" charset="0"/>
              </a:rPr>
              <a:t>корень существует </a:t>
            </a:r>
            <a:r>
              <a:rPr lang="en-US" sz="1600" dirty="0" smtClean="0">
                <a:latin typeface="Courier New" panose="02070309020205020404" pitchFamily="49" charset="0"/>
              </a:rPr>
              <a:t>x=0.22900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/>
          <a:srcRect l="22022" r="72657" b="89732"/>
          <a:stretch/>
        </p:blipFill>
        <p:spPr>
          <a:xfrm>
            <a:off x="10143308" y="960120"/>
            <a:ext cx="692332" cy="75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8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SzPct val="100000"/>
              <a:buFont typeface="+mj-lt"/>
              <a:buAutoNum type="arabicPeriod"/>
            </a:pPr>
            <a:r>
              <a:rPr lang="ru-RU" altLang="ru-RU" sz="4000" dirty="0"/>
              <a:t>x</a:t>
            </a:r>
            <a:r>
              <a:rPr lang="en-US" altLang="ru-RU" sz="4000" baseline="30000" dirty="0"/>
              <a:t>4</a:t>
            </a:r>
            <a:r>
              <a:rPr lang="ru-RU" altLang="ru-RU" sz="4000" dirty="0"/>
              <a:t> - </a:t>
            </a:r>
            <a:r>
              <a:rPr lang="en-US" altLang="ru-RU" sz="4000" dirty="0"/>
              <a:t>5</a:t>
            </a:r>
            <a:r>
              <a:rPr lang="ru-RU" altLang="ru-RU" sz="4000" dirty="0"/>
              <a:t>x</a:t>
            </a:r>
            <a:r>
              <a:rPr lang="ru-RU" altLang="ru-RU" sz="4000" baseline="30000" dirty="0"/>
              <a:t>2</a:t>
            </a:r>
            <a:r>
              <a:rPr lang="en-US" altLang="ru-RU" sz="4000" baseline="30000" dirty="0"/>
              <a:t> </a:t>
            </a:r>
            <a:r>
              <a:rPr lang="ru-RU" altLang="ru-RU" sz="4000" dirty="0"/>
              <a:t>+</a:t>
            </a:r>
            <a:r>
              <a:rPr lang="en-US" altLang="ru-RU" sz="4000" dirty="0"/>
              <a:t> 4</a:t>
            </a:r>
            <a:r>
              <a:rPr lang="ru-RU" altLang="ru-RU" sz="4000" dirty="0"/>
              <a:t>x</a:t>
            </a:r>
            <a:r>
              <a:rPr lang="en-US" altLang="ru-RU" sz="4000" dirty="0"/>
              <a:t> + 6 </a:t>
            </a:r>
            <a:r>
              <a:rPr lang="ru-RU" altLang="ru-RU" sz="4000" dirty="0"/>
              <a:t>=</a:t>
            </a:r>
            <a:r>
              <a:rPr lang="en-US" altLang="ru-RU" sz="4000" dirty="0"/>
              <a:t> </a:t>
            </a:r>
            <a:r>
              <a:rPr lang="ru-RU" altLang="ru-RU" sz="4000" dirty="0"/>
              <a:t>0 на </a:t>
            </a:r>
            <a:r>
              <a:rPr lang="en-US" altLang="ru-RU" sz="4000" dirty="0"/>
              <a:t>[</a:t>
            </a:r>
            <a:r>
              <a:rPr lang="ru-RU" altLang="ru-RU" sz="4000" dirty="0"/>
              <a:t>-3</a:t>
            </a:r>
            <a:r>
              <a:rPr lang="en-US" altLang="ru-RU" sz="4000" dirty="0"/>
              <a:t>;</a:t>
            </a:r>
            <a:r>
              <a:rPr lang="ru-RU" altLang="ru-RU" sz="4000" dirty="0"/>
              <a:t>-</a:t>
            </a:r>
            <a:r>
              <a:rPr lang="en-US" altLang="ru-RU" sz="4000" dirty="0"/>
              <a:t>2] x=</a:t>
            </a:r>
            <a:r>
              <a:rPr lang="ru-RU" altLang="ru-RU" sz="4000" dirty="0"/>
              <a:t>-2</a:t>
            </a:r>
            <a:r>
              <a:rPr lang="en-US" altLang="ru-RU" sz="4000" dirty="0"/>
              <a:t>.</a:t>
            </a:r>
            <a:r>
              <a:rPr lang="ru-RU" altLang="ru-RU" sz="4000" dirty="0"/>
              <a:t>3706</a:t>
            </a:r>
            <a:r>
              <a:rPr lang="en-US" altLang="ru-RU" sz="4000" dirty="0"/>
              <a:t>1</a:t>
            </a:r>
            <a:endParaRPr lang="ru-RU" sz="4000" dirty="0"/>
          </a:p>
          <a:p>
            <a:pPr marL="742950" indent="-742950">
              <a:buSzPct val="100000"/>
              <a:buFont typeface="+mj-lt"/>
              <a:buAutoNum type="arabicPeriod"/>
            </a:pPr>
            <a:r>
              <a:rPr lang="ru-RU" altLang="ru-RU" sz="4000" dirty="0" smtClean="0"/>
              <a:t>x</a:t>
            </a:r>
            <a:r>
              <a:rPr lang="en-US" altLang="ru-RU" sz="4000" baseline="30000" dirty="0" smtClean="0"/>
              <a:t>5</a:t>
            </a:r>
            <a:r>
              <a:rPr lang="en-US" altLang="ru-RU" sz="4000" dirty="0" smtClean="0"/>
              <a:t>- 4</a:t>
            </a:r>
            <a:r>
              <a:rPr lang="ru-RU" altLang="ru-RU" sz="4000" dirty="0" smtClean="0"/>
              <a:t>x</a:t>
            </a:r>
            <a:r>
              <a:rPr lang="en-US" altLang="ru-RU" sz="4000" baseline="30000" dirty="0"/>
              <a:t>4</a:t>
            </a:r>
            <a:r>
              <a:rPr lang="ru-RU" altLang="ru-RU" sz="4000" baseline="30000" dirty="0" smtClean="0"/>
              <a:t> </a:t>
            </a:r>
            <a:r>
              <a:rPr lang="en-US" altLang="ru-RU" sz="4000" dirty="0"/>
              <a:t>+3</a:t>
            </a:r>
            <a:r>
              <a:rPr lang="ru-RU" altLang="ru-RU" sz="4000" dirty="0" smtClean="0"/>
              <a:t>x</a:t>
            </a:r>
            <a:r>
              <a:rPr lang="ru-RU" altLang="ru-RU" sz="4000" baseline="30000" dirty="0" smtClean="0"/>
              <a:t>3</a:t>
            </a:r>
            <a:r>
              <a:rPr lang="ru-RU" altLang="ru-RU" sz="4000" dirty="0" smtClean="0"/>
              <a:t> - 3x</a:t>
            </a:r>
            <a:r>
              <a:rPr lang="ru-RU" altLang="ru-RU" sz="4000" baseline="30000" dirty="0" smtClean="0"/>
              <a:t>2</a:t>
            </a:r>
            <a:r>
              <a:rPr lang="en-US" altLang="ru-RU" sz="4000" baseline="30000" dirty="0" smtClean="0"/>
              <a:t> </a:t>
            </a:r>
            <a:r>
              <a:rPr lang="ru-RU" altLang="ru-RU" sz="4000" dirty="0" smtClean="0"/>
              <a:t>+</a:t>
            </a:r>
            <a:r>
              <a:rPr lang="en-US" altLang="ru-RU" sz="4000" dirty="0" smtClean="0"/>
              <a:t> 5</a:t>
            </a:r>
            <a:r>
              <a:rPr lang="ru-RU" altLang="ru-RU" sz="4000" dirty="0" smtClean="0"/>
              <a:t>x</a:t>
            </a:r>
            <a:r>
              <a:rPr lang="en-US" altLang="ru-RU" sz="4000" dirty="0" smtClean="0"/>
              <a:t> </a:t>
            </a:r>
            <a:r>
              <a:rPr lang="ru-RU" altLang="ru-RU" sz="4000" dirty="0" smtClean="0"/>
              <a:t>–</a:t>
            </a:r>
            <a:r>
              <a:rPr lang="en-US" altLang="ru-RU" sz="4000" dirty="0" smtClean="0"/>
              <a:t> 1 </a:t>
            </a:r>
            <a:r>
              <a:rPr lang="ru-RU" altLang="ru-RU" sz="4000" dirty="0" smtClean="0"/>
              <a:t>=</a:t>
            </a:r>
            <a:r>
              <a:rPr lang="en-US" altLang="ru-RU" sz="4000" dirty="0" smtClean="0"/>
              <a:t> </a:t>
            </a:r>
            <a:r>
              <a:rPr lang="ru-RU" altLang="ru-RU" sz="4000" dirty="0" smtClean="0"/>
              <a:t>0</a:t>
            </a:r>
            <a:r>
              <a:rPr lang="en-US" altLang="ru-RU" sz="4000" dirty="0" smtClean="0"/>
              <a:t> </a:t>
            </a:r>
            <a:r>
              <a:rPr lang="ru-RU" altLang="ru-RU" sz="4000" dirty="0" smtClean="0"/>
              <a:t>на </a:t>
            </a:r>
            <a:r>
              <a:rPr lang="en-US" altLang="ru-RU" sz="4000" dirty="0" smtClean="0"/>
              <a:t>[3;4]    x=3.21634</a:t>
            </a:r>
          </a:p>
          <a:p>
            <a:pPr marL="742950" indent="-742950">
              <a:buSzPct val="100000"/>
              <a:buFont typeface="+mj-lt"/>
              <a:buAutoNum type="arabicPeriod"/>
            </a:pPr>
            <a:r>
              <a:rPr lang="ru-RU" altLang="ru-RU" sz="4000" dirty="0"/>
              <a:t>x</a:t>
            </a:r>
            <a:r>
              <a:rPr lang="ru-RU" altLang="ru-RU" sz="4000" baseline="30000" dirty="0"/>
              <a:t>3</a:t>
            </a:r>
            <a:r>
              <a:rPr lang="ru-RU" altLang="ru-RU" sz="4000" dirty="0"/>
              <a:t> - </a:t>
            </a:r>
            <a:r>
              <a:rPr lang="en-US" altLang="ru-RU" sz="4000" dirty="0"/>
              <a:t>5</a:t>
            </a:r>
            <a:r>
              <a:rPr lang="ru-RU" altLang="ru-RU" sz="4000" dirty="0" smtClean="0"/>
              <a:t>x</a:t>
            </a:r>
            <a:r>
              <a:rPr lang="ru-RU" altLang="ru-RU" sz="4000" baseline="30000" dirty="0" smtClean="0"/>
              <a:t>2</a:t>
            </a:r>
            <a:r>
              <a:rPr lang="en-US" altLang="ru-RU" sz="4000" baseline="30000" dirty="0" smtClean="0"/>
              <a:t> </a:t>
            </a:r>
            <a:r>
              <a:rPr lang="ru-RU" altLang="ru-RU" sz="4000" dirty="0" smtClean="0"/>
              <a:t>+</a:t>
            </a:r>
            <a:r>
              <a:rPr lang="en-US" altLang="ru-RU" sz="4000" dirty="0" smtClean="0"/>
              <a:t> </a:t>
            </a:r>
            <a:r>
              <a:rPr lang="en-US" altLang="ru-RU" sz="4000" dirty="0"/>
              <a:t>4</a:t>
            </a:r>
            <a:r>
              <a:rPr lang="ru-RU" altLang="ru-RU" sz="4000" dirty="0" smtClean="0"/>
              <a:t>x</a:t>
            </a:r>
            <a:r>
              <a:rPr lang="en-US" altLang="ru-RU" sz="4000" dirty="0" smtClean="0"/>
              <a:t> </a:t>
            </a:r>
            <a:r>
              <a:rPr lang="ru-RU" altLang="ru-RU" sz="4000" dirty="0" smtClean="0"/>
              <a:t>–</a:t>
            </a:r>
            <a:r>
              <a:rPr lang="en-US" altLang="ru-RU" sz="4000" dirty="0" smtClean="0"/>
              <a:t> 7 </a:t>
            </a:r>
            <a:r>
              <a:rPr lang="ru-RU" altLang="ru-RU" sz="4000" dirty="0" smtClean="0"/>
              <a:t>=</a:t>
            </a:r>
            <a:r>
              <a:rPr lang="en-US" altLang="ru-RU" sz="4000" dirty="0" smtClean="0"/>
              <a:t> </a:t>
            </a:r>
            <a:r>
              <a:rPr lang="ru-RU" altLang="ru-RU" sz="4000" dirty="0" smtClean="0"/>
              <a:t>0 </a:t>
            </a:r>
            <a:r>
              <a:rPr lang="ru-RU" altLang="ru-RU" sz="4000" dirty="0"/>
              <a:t>на </a:t>
            </a:r>
            <a:r>
              <a:rPr lang="en-US" altLang="ru-RU" sz="4000" dirty="0" smtClean="0"/>
              <a:t>[4;5] 	x=4.45480</a:t>
            </a:r>
          </a:p>
        </p:txBody>
      </p:sp>
    </p:spTree>
    <p:extLst>
      <p:ext uri="{BB962C8B-B14F-4D97-AF65-F5344CB8AC3E}">
        <p14:creationId xmlns:p14="http://schemas.microsoft.com/office/powerpoint/2010/main" val="425831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750313"/>
            <a:ext cx="9601196" cy="1303867"/>
          </a:xfrm>
        </p:spPr>
        <p:txBody>
          <a:bodyPr/>
          <a:lstStyle/>
          <a:p>
            <a:r>
              <a:rPr lang="ru-RU" dirty="0" smtClean="0"/>
              <a:t>Домашнее задание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ru-RU" dirty="0" smtClean="0"/>
              <a:t>С помощью микрокалькулятора и метода деления отрезка пополам найти приближенный корень многочлена с точностью 0.001</a:t>
            </a:r>
            <a:r>
              <a:rPr lang="en-US" dirty="0" smtClean="0"/>
              <a:t>:</a:t>
            </a:r>
            <a:endParaRPr lang="ru-RU" dirty="0" smtClean="0"/>
          </a:p>
          <a:p>
            <a:pPr marL="0" indent="0">
              <a:buNone/>
            </a:pPr>
            <a:r>
              <a:rPr lang="ru-RU" altLang="ru-RU" dirty="0" smtClean="0"/>
              <a:t>			</a:t>
            </a:r>
            <a:r>
              <a:rPr lang="ru-RU" altLang="ru-RU" sz="3200" dirty="0" smtClean="0"/>
              <a:t>4x</a:t>
            </a:r>
            <a:r>
              <a:rPr lang="ru-RU" altLang="ru-RU" sz="3200" baseline="30000" dirty="0" smtClean="0"/>
              <a:t>3</a:t>
            </a:r>
            <a:r>
              <a:rPr lang="ru-RU" altLang="ru-RU" sz="3200" dirty="0"/>
              <a:t> - </a:t>
            </a:r>
            <a:r>
              <a:rPr lang="ru-RU" altLang="ru-RU" sz="3200" dirty="0" smtClean="0"/>
              <a:t>3x</a:t>
            </a:r>
            <a:r>
              <a:rPr lang="ru-RU" altLang="ru-RU" sz="3200" baseline="30000" dirty="0" smtClean="0"/>
              <a:t>2</a:t>
            </a:r>
            <a:r>
              <a:rPr lang="en-US" altLang="ru-RU" sz="3200" baseline="30000" dirty="0" smtClean="0"/>
              <a:t> </a:t>
            </a:r>
            <a:r>
              <a:rPr lang="ru-RU" altLang="ru-RU" sz="3200" dirty="0"/>
              <a:t>+</a:t>
            </a:r>
            <a:r>
              <a:rPr lang="en-US" altLang="ru-RU" sz="3200" dirty="0"/>
              <a:t> </a:t>
            </a:r>
            <a:r>
              <a:rPr lang="ru-RU" altLang="ru-RU" sz="3200" dirty="0" smtClean="0"/>
              <a:t>2x</a:t>
            </a:r>
            <a:r>
              <a:rPr lang="en-US" altLang="ru-RU" sz="3200" dirty="0" smtClean="0"/>
              <a:t> </a:t>
            </a:r>
            <a:r>
              <a:rPr lang="ru-RU" altLang="ru-RU" sz="3200" dirty="0"/>
              <a:t>–</a:t>
            </a:r>
            <a:r>
              <a:rPr lang="en-US" altLang="ru-RU" sz="3200" dirty="0"/>
              <a:t> </a:t>
            </a:r>
            <a:r>
              <a:rPr lang="ru-RU" altLang="ru-RU" sz="3200" dirty="0" smtClean="0"/>
              <a:t>8</a:t>
            </a:r>
            <a:r>
              <a:rPr lang="en-US" altLang="ru-RU" sz="3200" dirty="0" smtClean="0"/>
              <a:t> </a:t>
            </a:r>
            <a:r>
              <a:rPr lang="ru-RU" altLang="ru-RU" sz="3200" dirty="0"/>
              <a:t>=</a:t>
            </a:r>
            <a:r>
              <a:rPr lang="en-US" altLang="ru-RU" sz="3200" dirty="0"/>
              <a:t> </a:t>
            </a:r>
            <a:r>
              <a:rPr lang="ru-RU" altLang="ru-RU" sz="3200" dirty="0"/>
              <a:t>0 </a:t>
            </a:r>
            <a:r>
              <a:rPr lang="ru-RU" altLang="ru-RU" sz="3200" dirty="0" smtClean="0"/>
              <a:t>на отрезке </a:t>
            </a:r>
            <a:r>
              <a:rPr lang="en-US" altLang="ru-RU" sz="3200" dirty="0" smtClean="0"/>
              <a:t>[</a:t>
            </a:r>
            <a:r>
              <a:rPr lang="ru-RU" altLang="ru-RU" sz="3200" dirty="0" smtClean="0"/>
              <a:t>1</a:t>
            </a:r>
            <a:r>
              <a:rPr lang="en-US" altLang="ru-RU" sz="3200" dirty="0" smtClean="0"/>
              <a:t>;</a:t>
            </a:r>
            <a:r>
              <a:rPr lang="ru-RU" altLang="ru-RU" sz="3200" dirty="0" smtClean="0"/>
              <a:t>2</a:t>
            </a:r>
            <a:r>
              <a:rPr lang="en-US" altLang="ru-RU" sz="3200" dirty="0" smtClean="0"/>
              <a:t>]</a:t>
            </a:r>
            <a:endParaRPr lang="ru-RU" altLang="ru-RU" sz="3200" dirty="0" smtClean="0"/>
          </a:p>
          <a:p>
            <a:pPr marL="0" indent="0">
              <a:buNone/>
            </a:pPr>
            <a:r>
              <a:rPr lang="ru-RU" dirty="0" smtClean="0"/>
              <a:t>2. Написать программу вычисления приближенного корня многочлена </a:t>
            </a:r>
            <a:r>
              <a:rPr lang="en-US" dirty="0" smtClean="0"/>
              <a:t>  n-</a:t>
            </a:r>
            <a:r>
              <a:rPr lang="ru-RU" dirty="0" smtClean="0"/>
              <a:t>й степени. Входные данные</a:t>
            </a:r>
            <a:r>
              <a:rPr lang="en-US" dirty="0" smtClean="0"/>
              <a:t>: n- </a:t>
            </a:r>
            <a:r>
              <a:rPr lang="ru-RU" dirty="0" smtClean="0"/>
              <a:t>степень многочлена, </a:t>
            </a:r>
            <a:r>
              <a:rPr lang="en-US" dirty="0" smtClean="0"/>
              <a:t>d[</a:t>
            </a:r>
            <a:r>
              <a:rPr lang="en-US" dirty="0" err="1" smtClean="0"/>
              <a:t>i</a:t>
            </a:r>
            <a:r>
              <a:rPr lang="en-US" dirty="0" smtClean="0"/>
              <a:t>] – </a:t>
            </a:r>
            <a:r>
              <a:rPr lang="ru-RU" dirty="0" smtClean="0"/>
              <a:t>массив коэффициентов, </a:t>
            </a:r>
            <a:r>
              <a:rPr lang="en-US" dirty="0" smtClean="0"/>
              <a:t>a, b – </a:t>
            </a:r>
            <a:r>
              <a:rPr lang="ru-RU" dirty="0" smtClean="0"/>
              <a:t>координаты концов отрезка, </a:t>
            </a:r>
            <a:r>
              <a:rPr lang="en-US" dirty="0" smtClean="0"/>
              <a:t>e – </a:t>
            </a:r>
            <a:r>
              <a:rPr lang="ru-RU" dirty="0" smtClean="0"/>
              <a:t>точность.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50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Массивы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88274" y="2651760"/>
            <a:ext cx="5292396" cy="322410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Описание</a:t>
            </a:r>
            <a:r>
              <a:rPr lang="en-US" sz="3200" dirty="0" smtClean="0"/>
              <a:t>: </a:t>
            </a:r>
          </a:p>
          <a:p>
            <a:pPr marL="0" indent="0">
              <a:buNone/>
            </a:pPr>
            <a:r>
              <a:rPr lang="en-US" sz="3200" i="1" dirty="0" err="1"/>
              <a:t>const</a:t>
            </a:r>
            <a:r>
              <a:rPr lang="en-US" sz="3200" i="1" dirty="0"/>
              <a:t> n=10</a:t>
            </a:r>
          </a:p>
          <a:p>
            <a:pPr marL="0" indent="0">
              <a:buNone/>
            </a:pPr>
            <a:r>
              <a:rPr lang="en-US" sz="3200" i="1" dirty="0"/>
              <a:t>t</a:t>
            </a:r>
            <a:r>
              <a:rPr lang="en-US" sz="3200" i="1" dirty="0" smtClean="0"/>
              <a:t>ype mass =array[1</a:t>
            </a:r>
            <a:r>
              <a:rPr lang="en-US" sz="3200" i="1" dirty="0"/>
              <a:t>..n] of integer;</a:t>
            </a:r>
            <a:endParaRPr lang="ru-RU" sz="3200" i="1" dirty="0"/>
          </a:p>
          <a:p>
            <a:pPr marL="0" indent="0">
              <a:buNone/>
            </a:pPr>
            <a:r>
              <a:rPr lang="en-US" sz="3200" i="1" dirty="0" err="1"/>
              <a:t>v</a:t>
            </a:r>
            <a:r>
              <a:rPr lang="en-US" sz="3200" i="1" dirty="0" err="1" smtClean="0"/>
              <a:t>ar</a:t>
            </a:r>
            <a:r>
              <a:rPr lang="en-US" sz="3200" i="1" dirty="0" smtClean="0"/>
              <a:t> a:mass; i:integer;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0669" y="2651760"/>
            <a:ext cx="5118701" cy="3224107"/>
          </a:xfrm>
        </p:spPr>
        <p:txBody>
          <a:bodyPr/>
          <a:lstStyle/>
          <a:p>
            <a:r>
              <a:rPr lang="ru-RU" sz="3200" dirty="0"/>
              <a:t>Чтение элементов</a:t>
            </a:r>
            <a:r>
              <a:rPr lang="en-US" sz="3200" dirty="0"/>
              <a:t> </a:t>
            </a:r>
            <a:r>
              <a:rPr lang="ru-RU" sz="3200" dirty="0"/>
              <a:t>массива</a:t>
            </a:r>
            <a:r>
              <a:rPr lang="en-US" sz="3200" dirty="0"/>
              <a:t>: </a:t>
            </a:r>
          </a:p>
          <a:p>
            <a:pPr marL="0" indent="0">
              <a:buNone/>
            </a:pPr>
            <a:r>
              <a:rPr lang="en-US" sz="3200" i="1" dirty="0"/>
              <a:t>For i:=1 to n do </a:t>
            </a:r>
            <a:r>
              <a:rPr lang="en-US" sz="3200" i="1" dirty="0" smtClean="0"/>
              <a:t>read(a[</a:t>
            </a:r>
            <a:r>
              <a:rPr lang="en-US" sz="3200" i="1" dirty="0" err="1" smtClean="0"/>
              <a:t>i</a:t>
            </a:r>
            <a:r>
              <a:rPr lang="en-US" sz="3200" i="1" dirty="0"/>
              <a:t>])</a:t>
            </a:r>
            <a:endParaRPr lang="ru-RU" sz="3200" i="1" dirty="0"/>
          </a:p>
          <a:p>
            <a:r>
              <a:rPr lang="ru-RU" sz="3200" dirty="0"/>
              <a:t>Условный оператор</a:t>
            </a:r>
            <a:r>
              <a:rPr lang="en-US" sz="3200" dirty="0"/>
              <a:t>: </a:t>
            </a:r>
          </a:p>
          <a:p>
            <a:pPr marL="0" indent="0">
              <a:buNone/>
            </a:pPr>
            <a:r>
              <a:rPr lang="en-US" sz="3200" i="1" dirty="0"/>
              <a:t>if </a:t>
            </a:r>
            <a:r>
              <a:rPr lang="ru-RU" sz="3200" i="1" dirty="0"/>
              <a:t>(условие) </a:t>
            </a:r>
            <a:r>
              <a:rPr lang="en-US" sz="3200" i="1" dirty="0"/>
              <a:t>then … else 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29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449"/>
            <a:ext cx="5329646" cy="936625"/>
          </a:xfrm>
        </p:spPr>
        <p:txBody>
          <a:bodyPr>
            <a:normAutofit/>
          </a:bodyPr>
          <a:lstStyle/>
          <a:p>
            <a:r>
              <a:rPr lang="ru-RU" altLang="ru-RU" dirty="0"/>
              <a:t>Повторение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6505304" y="900948"/>
            <a:ext cx="4728754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massiv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n=10;</a:t>
            </a:r>
          </a:p>
          <a:p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a:array[1..n] 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s,i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endParaRPr lang="ru-RU" alt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('Исходный массив:');</a:t>
            </a:r>
          </a:p>
          <a:p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i:=1 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n 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endParaRPr lang="ru-RU" alt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  a[i]:=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(10);</a:t>
            </a:r>
          </a:p>
          <a:p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('a[',i,']=',a[i],' ');</a:t>
            </a:r>
          </a:p>
          <a:p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(' ');</a:t>
            </a:r>
          </a:p>
          <a:p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s:=0;</a:t>
            </a:r>
          </a:p>
          <a:p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i:=1 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n 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endParaRPr lang="ru-RU" alt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s:=s+a[i];</a:t>
            </a:r>
          </a:p>
          <a:p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('Сумма всех элементов массива S=',s);</a:t>
            </a:r>
          </a:p>
          <a:p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1018902" y="1939282"/>
            <a:ext cx="565621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Изменить программу таким образом, чтобы:</a:t>
            </a:r>
          </a:p>
          <a:p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1)  массив состоял из 15 элементов вещественного типа;</a:t>
            </a:r>
          </a:p>
          <a:p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2) значения элементов массива должны меняться в интервале от 0 до 5;</a:t>
            </a:r>
          </a:p>
          <a:p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3) в результате выполнения программы должно быть найдено произведение всех элементов массива.</a:t>
            </a:r>
          </a:p>
        </p:txBody>
      </p:sp>
    </p:spTree>
    <p:extLst>
      <p:ext uri="{BB962C8B-B14F-4D97-AF65-F5344CB8AC3E}">
        <p14:creationId xmlns:p14="http://schemas.microsoft.com/office/powerpoint/2010/main" val="266293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6476049" y="1016668"/>
            <a:ext cx="4505053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massiv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n=15;</a:t>
            </a:r>
          </a:p>
          <a:p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a:array[1..n] 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ru-RU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real</a:t>
            </a:r>
            <a:r>
              <a:rPr lang="en-US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ru-RU" alt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   i: 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altLang="ru-RU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s:real:</a:t>
            </a:r>
            <a:endParaRPr lang="ru-RU" altLang="ru-RU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endParaRPr lang="ru-RU" alt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('Исходный массив:');</a:t>
            </a:r>
          </a:p>
          <a:p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i:=1 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n 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endParaRPr lang="ru-RU" alt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  a[i]:=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ru-RU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('a[',i,']=',a[i],' ');</a:t>
            </a:r>
          </a:p>
          <a:p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(' ');</a:t>
            </a:r>
          </a:p>
          <a:p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s:=</a:t>
            </a:r>
            <a:r>
              <a:rPr lang="en-US" altLang="ru-RU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i:=1 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n 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endParaRPr lang="ru-RU" alt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s:=s</a:t>
            </a:r>
            <a:r>
              <a:rPr lang="en-US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ru-RU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a[i];</a:t>
            </a:r>
          </a:p>
          <a:p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(‘</a:t>
            </a:r>
            <a:r>
              <a:rPr lang="ru-RU" altLang="ru-RU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Произведение всех элементов массива 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S=',s);</a:t>
            </a:r>
          </a:p>
          <a:p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1175658" y="1016669"/>
            <a:ext cx="4574587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massiv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n=10;</a:t>
            </a:r>
          </a:p>
          <a:p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a:array[1..n] 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s,i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endParaRPr lang="ru-RU" alt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('Исходный массив:');</a:t>
            </a:r>
          </a:p>
          <a:p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i:=1 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n 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endParaRPr lang="ru-RU" alt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  a[i]:=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(10);</a:t>
            </a:r>
          </a:p>
          <a:p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('a[',i,']=',a[i],' ');</a:t>
            </a:r>
          </a:p>
          <a:p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(' ');</a:t>
            </a:r>
          </a:p>
          <a:p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s:=0;</a:t>
            </a:r>
          </a:p>
          <a:p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i:=1 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n 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endParaRPr lang="ru-RU" alt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s:=s+a[i];</a:t>
            </a:r>
          </a:p>
          <a:p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WriteLn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('Сумма всех элементов массива S=',s);</a:t>
            </a:r>
          </a:p>
          <a:p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ru-RU" alt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5985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199" y="605307"/>
            <a:ext cx="9601196" cy="7583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Повторение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421227"/>
            <a:ext cx="4680396" cy="3734873"/>
          </a:xfrm>
        </p:spPr>
        <p:txBody>
          <a:bodyPr>
            <a:normAutofit/>
          </a:bodyPr>
          <a:lstStyle/>
          <a:p>
            <a:pPr marL="0" indent="0" defTabSz="91440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a,b,t,M,R:integer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ru-RU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defTabSz="91440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 F(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x:integer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):integer;</a:t>
            </a:r>
            <a:endParaRPr lang="ru-RU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defTabSz="91440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endParaRPr lang="ru-RU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defTabSz="91440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F:=(x-5)*(x+3);</a:t>
            </a:r>
            <a:endParaRPr lang="ru-RU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defTabSz="91440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end;</a:t>
            </a:r>
            <a:endParaRPr lang="ru-RU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95401" y="1363624"/>
            <a:ext cx="9226638" cy="921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Определите, какое число будет напечатано в результате выполнения следующего алгоритма: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94738" y="2421227"/>
            <a:ext cx="458165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endParaRPr lang="ru-RU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a:=-5; b:=5;</a:t>
            </a:r>
            <a:endParaRPr lang="ru-RU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M:=a; R:=F(a);</a:t>
            </a:r>
            <a:endParaRPr lang="ru-RU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for t:=a to b do begin</a:t>
            </a:r>
            <a:endParaRPr lang="ru-RU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F(t)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R)then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endParaRPr lang="ru-RU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M:=t;</a:t>
            </a:r>
            <a:endParaRPr lang="ru-RU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R:=F(t);</a:t>
            </a:r>
            <a:endParaRPr lang="ru-RU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end;</a:t>
            </a:r>
            <a:endParaRPr lang="ru-RU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end;</a:t>
            </a:r>
            <a:endParaRPr lang="ru-RU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ru-R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ru-RU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ru-RU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96270" y="5668269"/>
            <a:ext cx="24574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</a:t>
            </a:r>
            <a:r>
              <a:rPr lang="ru-RU" sz="2400" dirty="0" smtClean="0"/>
              <a:t>Ответ</a:t>
            </a:r>
            <a:r>
              <a:rPr lang="en-US" sz="2400" dirty="0" smtClean="0"/>
              <a:t>: x=1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3297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774" y="681687"/>
            <a:ext cx="9601196" cy="1303867"/>
          </a:xfrm>
        </p:spPr>
        <p:txBody>
          <a:bodyPr/>
          <a:lstStyle/>
          <a:p>
            <a:r>
              <a:rPr lang="ru-RU" dirty="0" smtClean="0"/>
              <a:t>Решите уравнение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5" name="AutoShape 4" descr="Подготовка к ГИА и ЕГЭ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800" dirty="0" smtClean="0"/>
              <a:t>3x</a:t>
            </a:r>
            <a:r>
              <a:rPr lang="ru-RU" sz="4800" baseline="30000" dirty="0"/>
              <a:t>3</a:t>
            </a:r>
            <a:r>
              <a:rPr lang="en-US" sz="4800" dirty="0" smtClean="0"/>
              <a:t>-2x</a:t>
            </a:r>
            <a:r>
              <a:rPr lang="ru-RU" sz="4800" baseline="30000" dirty="0" smtClean="0"/>
              <a:t>2</a:t>
            </a:r>
            <a:r>
              <a:rPr lang="ru-RU" sz="4800" dirty="0"/>
              <a:t>+</a:t>
            </a:r>
            <a:r>
              <a:rPr lang="en-US" sz="4800" dirty="0" smtClean="0"/>
              <a:t>7x</a:t>
            </a:r>
            <a:r>
              <a:rPr lang="ru-RU" sz="4800" dirty="0" smtClean="0"/>
              <a:t>-8</a:t>
            </a:r>
            <a:r>
              <a:rPr lang="en-US" sz="4800" dirty="0" smtClean="0"/>
              <a:t>=0</a:t>
            </a:r>
          </a:p>
          <a:p>
            <a:pPr marL="0" indent="0" algn="ctr">
              <a:buNone/>
            </a:pPr>
            <a:r>
              <a:rPr lang="ru-RU" sz="4000" dirty="0" smtClean="0"/>
              <a:t>Значение многочлена в точке </a:t>
            </a:r>
            <a:r>
              <a:rPr lang="en-US" sz="4000" dirty="0" smtClean="0"/>
              <a:t>x=1</a:t>
            </a:r>
            <a:r>
              <a:rPr lang="ru-RU" sz="4000" dirty="0" smtClean="0"/>
              <a:t> равно 0 (</a:t>
            </a:r>
            <a:r>
              <a:rPr lang="en-US" sz="4000" dirty="0" smtClean="0"/>
              <a:t>P(1)=0</a:t>
            </a:r>
            <a:r>
              <a:rPr lang="ru-RU" sz="4000" dirty="0" smtClean="0"/>
              <a:t>), следовательно </a:t>
            </a:r>
            <a:r>
              <a:rPr lang="en-US" sz="4000" dirty="0" smtClean="0"/>
              <a:t>P(x)</a:t>
            </a:r>
            <a:r>
              <a:rPr lang="ru-RU" sz="4000" dirty="0" smtClean="0"/>
              <a:t> делится на </a:t>
            </a:r>
            <a:r>
              <a:rPr lang="en-US" sz="4000" dirty="0" smtClean="0"/>
              <a:t>x-1:</a:t>
            </a:r>
          </a:p>
          <a:p>
            <a:pPr marL="0" indent="0">
              <a:buNone/>
            </a:pPr>
            <a:r>
              <a:rPr lang="en-US" sz="4800" dirty="0" smtClean="0"/>
              <a:t>					</a:t>
            </a:r>
            <a:r>
              <a:rPr lang="ru-RU" sz="4800" dirty="0" smtClean="0"/>
              <a:t>(</a:t>
            </a:r>
            <a:r>
              <a:rPr lang="en-US" sz="4800" dirty="0" smtClean="0"/>
              <a:t>x-1)(3x</a:t>
            </a:r>
            <a:r>
              <a:rPr lang="ru-RU" sz="4800" baseline="30000" dirty="0" smtClean="0"/>
              <a:t>2</a:t>
            </a:r>
            <a:r>
              <a:rPr lang="ru-RU" sz="4800" dirty="0" smtClean="0"/>
              <a:t>+</a:t>
            </a:r>
            <a:r>
              <a:rPr lang="en-US" sz="4800" dirty="0" smtClean="0"/>
              <a:t>x</a:t>
            </a:r>
            <a:r>
              <a:rPr lang="ru-RU" sz="4800" dirty="0" smtClean="0"/>
              <a:t>+8)</a:t>
            </a:r>
            <a:r>
              <a:rPr lang="en-US" sz="4800" dirty="0" smtClean="0"/>
              <a:t>=0</a:t>
            </a:r>
          </a:p>
          <a:p>
            <a:pPr marL="0" indent="0">
              <a:buNone/>
            </a:pPr>
            <a:r>
              <a:rPr lang="en-US" sz="4800" dirty="0" smtClean="0"/>
              <a:t>	</a:t>
            </a:r>
            <a:r>
              <a:rPr lang="ru-RU" sz="4800" dirty="0" smtClean="0"/>
              <a:t>Ответ</a:t>
            </a:r>
            <a:r>
              <a:rPr lang="en-US" sz="4800" dirty="0" smtClean="0"/>
              <a:t>: x=1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87402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8538" y="695853"/>
            <a:ext cx="10515600" cy="1325563"/>
          </a:xfrm>
        </p:spPr>
        <p:txBody>
          <a:bodyPr/>
          <a:lstStyle/>
          <a:p>
            <a:r>
              <a:rPr lang="ru-RU" dirty="0" smtClean="0"/>
              <a:t>Теорема Безу и следстви</a:t>
            </a:r>
            <a:r>
              <a:rPr lang="ru-RU" dirty="0"/>
              <a:t>е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8538" y="2556931"/>
            <a:ext cx="10386385" cy="3318937"/>
          </a:xfrm>
        </p:spPr>
        <p:txBody>
          <a:bodyPr>
            <a:normAutofit/>
          </a:bodyPr>
          <a:lstStyle/>
          <a:p>
            <a:r>
              <a:rPr lang="ru-RU" sz="3200" u="sng" dirty="0" smtClean="0"/>
              <a:t>Теорема</a:t>
            </a:r>
            <a:r>
              <a:rPr lang="en-US" sz="3200" dirty="0" smtClean="0"/>
              <a:t>: </a:t>
            </a:r>
            <a:r>
              <a:rPr lang="ru-RU" sz="3200" dirty="0" smtClean="0"/>
              <a:t>Остаток от деления многочлена </a:t>
            </a:r>
            <a:r>
              <a:rPr lang="en-US" sz="3200" dirty="0" smtClean="0"/>
              <a:t>P(x)</a:t>
            </a:r>
            <a:r>
              <a:rPr lang="ru-RU" sz="3200" dirty="0" smtClean="0"/>
              <a:t> на линейный двучлен </a:t>
            </a:r>
            <a:r>
              <a:rPr lang="en-US" sz="3200" dirty="0" smtClean="0"/>
              <a:t>x-a </a:t>
            </a:r>
            <a:r>
              <a:rPr lang="ru-RU" sz="3200" dirty="0" smtClean="0"/>
              <a:t>равен значению этого многочлена в точке а, т.е. </a:t>
            </a:r>
            <a:r>
              <a:rPr lang="en-US" sz="3200" dirty="0" smtClean="0"/>
              <a:t>P(a)</a:t>
            </a:r>
            <a:r>
              <a:rPr lang="ru-RU" sz="3200" dirty="0" smtClean="0"/>
              <a:t>.</a:t>
            </a:r>
          </a:p>
          <a:p>
            <a:r>
              <a:rPr lang="ru-RU" sz="3200" u="sng" dirty="0" err="1" smtClean="0"/>
              <a:t>Следстви</a:t>
            </a:r>
            <a:r>
              <a:rPr lang="en-US" sz="3200" u="sng" dirty="0" smtClean="0"/>
              <a:t>e </a:t>
            </a:r>
            <a:r>
              <a:rPr lang="ru-RU" sz="3200" u="sng" dirty="0" smtClean="0"/>
              <a:t>1</a:t>
            </a:r>
            <a:r>
              <a:rPr lang="en-US" sz="3200" dirty="0" smtClean="0"/>
              <a:t>:</a:t>
            </a:r>
            <a:r>
              <a:rPr lang="ru-RU" sz="3200" dirty="0" smtClean="0"/>
              <a:t> </a:t>
            </a:r>
            <a:r>
              <a:rPr lang="ru-RU" altLang="ru-RU" sz="3200" dirty="0" smtClean="0"/>
              <a:t>Число а является корнем многочлена </a:t>
            </a:r>
            <a:r>
              <a:rPr lang="en-US" altLang="ru-RU" sz="3200" dirty="0" smtClean="0"/>
              <a:t>P(x) </a:t>
            </a:r>
            <a:r>
              <a:rPr lang="ru-RU" altLang="ru-RU" sz="3200" dirty="0" smtClean="0"/>
              <a:t>тогда и только тогда, когда</a:t>
            </a:r>
            <a:r>
              <a:rPr lang="en-US" altLang="ru-RU" sz="3200" dirty="0" smtClean="0"/>
              <a:t> P(x)</a:t>
            </a:r>
            <a:r>
              <a:rPr lang="ru-RU" altLang="ru-RU" sz="3200" dirty="0" smtClean="0"/>
              <a:t> делится без остатка на двучлен</a:t>
            </a:r>
            <a:r>
              <a:rPr lang="en-US" altLang="ru-RU" sz="3200" dirty="0" smtClean="0"/>
              <a:t> x-a</a:t>
            </a:r>
            <a:r>
              <a:rPr lang="en-US" altLang="ru-RU" sz="3200" dirty="0"/>
              <a:t>.</a:t>
            </a:r>
            <a:endParaRPr lang="ru-RU" altLang="ru-RU" sz="3200" dirty="0" smtClean="0"/>
          </a:p>
        </p:txBody>
      </p:sp>
      <p:sp>
        <p:nvSpPr>
          <p:cNvPr id="10" name="AutoShape 21" descr="a"/>
          <p:cNvSpPr>
            <a:spLocks noChangeAspect="1" noChangeArrowheads="1"/>
          </p:cNvSpPr>
          <p:nvPr/>
        </p:nvSpPr>
        <p:spPr bwMode="auto">
          <a:xfrm>
            <a:off x="525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2" descr="p(x)"/>
          <p:cNvSpPr>
            <a:spLocks noChangeAspect="1" noChangeArrowheads="1"/>
          </p:cNvSpPr>
          <p:nvPr/>
        </p:nvSpPr>
        <p:spPr bwMode="auto">
          <a:xfrm>
            <a:off x="24225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3" descr="p(x)"/>
          <p:cNvSpPr>
            <a:spLocks noChangeAspect="1" noChangeArrowheads="1"/>
          </p:cNvSpPr>
          <p:nvPr/>
        </p:nvSpPr>
        <p:spPr bwMode="auto">
          <a:xfrm>
            <a:off x="41894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4" descr="x-a"/>
          <p:cNvSpPr>
            <a:spLocks noChangeAspect="1" noChangeArrowheads="1"/>
          </p:cNvSpPr>
          <p:nvPr/>
        </p:nvSpPr>
        <p:spPr bwMode="auto">
          <a:xfrm>
            <a:off x="6256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70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645" y="737433"/>
            <a:ext cx="9601196" cy="1303867"/>
          </a:xfrm>
        </p:spPr>
        <p:txBody>
          <a:bodyPr/>
          <a:lstStyle/>
          <a:p>
            <a:r>
              <a:rPr lang="ru-RU" dirty="0" smtClean="0"/>
              <a:t>Рациональные корни уравнения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2757" y="250666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Найдите хотя бы 1 корень уравнения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en-US" sz="3200" dirty="0"/>
              <a:t>2</a:t>
            </a:r>
            <a:r>
              <a:rPr lang="en-US" sz="3200" i="1" dirty="0"/>
              <a:t>x</a:t>
            </a:r>
            <a:r>
              <a:rPr lang="en-US" sz="3200" baseline="30000" dirty="0"/>
              <a:t>3</a:t>
            </a:r>
            <a:r>
              <a:rPr lang="en-US" sz="3200" dirty="0"/>
              <a:t> + </a:t>
            </a:r>
            <a:r>
              <a:rPr lang="en-US" sz="3200" i="1" dirty="0"/>
              <a:t>x</a:t>
            </a:r>
            <a:r>
              <a:rPr lang="en-US" sz="3200" baseline="30000" dirty="0"/>
              <a:t>2</a:t>
            </a:r>
            <a:r>
              <a:rPr lang="en-US" sz="3200" dirty="0"/>
              <a:t> – 5 </a:t>
            </a:r>
            <a:r>
              <a:rPr lang="en-US" sz="3200" i="1" dirty="0"/>
              <a:t>x</a:t>
            </a:r>
            <a:r>
              <a:rPr lang="en-US" sz="3200" dirty="0"/>
              <a:t> – 3 = 0</a:t>
            </a:r>
          </a:p>
          <a:p>
            <a:pPr marL="0" indent="0">
              <a:buNone/>
            </a:pPr>
            <a:r>
              <a:rPr lang="ru-RU" dirty="0" smtClean="0"/>
              <a:t>Если все коэффициенты многочлена – целые числа, то каждый его рациональный корень имеет вид </a:t>
            </a:r>
            <a:r>
              <a:rPr lang="en-US" dirty="0" smtClean="0"/>
              <a:t>p/q</a:t>
            </a:r>
            <a:r>
              <a:rPr lang="ru-RU" dirty="0" smtClean="0"/>
              <a:t>, где числитель </a:t>
            </a:r>
            <a:r>
              <a:rPr lang="en-US" dirty="0" smtClean="0"/>
              <a:t>p</a:t>
            </a:r>
            <a:r>
              <a:rPr lang="ru-RU" dirty="0" smtClean="0"/>
              <a:t> -  делитель свободного члена а</a:t>
            </a:r>
            <a:r>
              <a:rPr lang="ru-RU" baseline="-25000" dirty="0" smtClean="0"/>
              <a:t>0</a:t>
            </a:r>
            <a:r>
              <a:rPr lang="ru-RU" dirty="0" smtClean="0"/>
              <a:t>, а знаменатель </a:t>
            </a:r>
            <a:r>
              <a:rPr lang="en-US" dirty="0" smtClean="0"/>
              <a:t>q – </a:t>
            </a:r>
            <a:r>
              <a:rPr lang="ru-RU" dirty="0" smtClean="0"/>
              <a:t>делитель старшего коэффициента.</a:t>
            </a:r>
          </a:p>
          <a:p>
            <a:pPr marL="0" indent="0">
              <a:buNone/>
            </a:pPr>
            <a:r>
              <a:rPr lang="en-US" dirty="0" smtClean="0"/>
              <a:t>p: 3, -3, 1, -1       q: 2, -2, 1, -1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Возможные корни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en-US" dirty="0" smtClean="0"/>
              <a:t>3/2, -3/2, 1/2, -1/2, 3, -3, 1, -1 </a:t>
            </a:r>
          </a:p>
          <a:p>
            <a:pPr marL="0" indent="0">
              <a:buNone/>
            </a:pPr>
            <a:r>
              <a:rPr lang="ru-RU" dirty="0" smtClean="0"/>
              <a:t>                 </a:t>
            </a:r>
            <a:r>
              <a:rPr lang="en-US" dirty="0" smtClean="0"/>
              <a:t>x=-3/2  </a:t>
            </a:r>
            <a:r>
              <a:rPr lang="ru-RU" dirty="0" smtClean="0"/>
              <a:t> единственный рациональный корень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47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/>
              <a:t>Найдите хотя бы 1  корень уравнения </a:t>
            </a:r>
            <a:br>
              <a:rPr lang="ru-RU" alt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altLang="ru-RU" sz="6600" dirty="0" smtClean="0"/>
              <a:t>x</a:t>
            </a:r>
            <a:r>
              <a:rPr lang="ru-RU" altLang="ru-RU" sz="6600" baseline="30000" dirty="0" smtClean="0"/>
              <a:t>3</a:t>
            </a:r>
            <a:r>
              <a:rPr lang="ru-RU" altLang="ru-RU" sz="6600" dirty="0"/>
              <a:t> - 3x</a:t>
            </a:r>
            <a:r>
              <a:rPr lang="ru-RU" altLang="ru-RU" sz="6600" baseline="30000" dirty="0"/>
              <a:t>2</a:t>
            </a:r>
            <a:r>
              <a:rPr lang="ru-RU" altLang="ru-RU" sz="6600" dirty="0"/>
              <a:t>+5x-1=0</a:t>
            </a:r>
            <a:r>
              <a:rPr lang="ru-RU" altLang="ru-RU" sz="4400" dirty="0"/>
              <a:t/>
            </a:r>
            <a:br>
              <a:rPr lang="ru-RU" altLang="ru-RU" sz="4400" dirty="0"/>
            </a:br>
            <a:endParaRPr lang="ru-RU" altLang="ru-RU" sz="4400" dirty="0" smtClean="0"/>
          </a:p>
          <a:p>
            <a:pPr marL="0" indent="0" algn="ctr">
              <a:buNone/>
            </a:pPr>
            <a:r>
              <a:rPr lang="en-US" altLang="ru-RU" sz="4400" dirty="0" smtClean="0"/>
              <a:t>P</a:t>
            </a:r>
            <a:r>
              <a:rPr lang="en-US" altLang="ru-RU" sz="4400" dirty="0"/>
              <a:t>(-1)=-10≠0		P(1)=2 ≠0</a:t>
            </a:r>
          </a:p>
          <a:p>
            <a:pPr marL="0" indent="0" algn="ctr">
              <a:buNone/>
            </a:pPr>
            <a:endParaRPr lang="ru-RU" altLang="ru-RU" sz="4400" dirty="0" smtClean="0"/>
          </a:p>
          <a:p>
            <a:pPr marL="0" indent="0" algn="ctr">
              <a:buNone/>
            </a:pPr>
            <a:r>
              <a:rPr lang="ru-RU" altLang="ru-RU" sz="4400" dirty="0" smtClean="0"/>
              <a:t>на </a:t>
            </a:r>
            <a:r>
              <a:rPr lang="ru-RU" altLang="ru-RU" sz="4400" dirty="0"/>
              <a:t>промежутке </a:t>
            </a:r>
            <a:r>
              <a:rPr lang="en-US" altLang="ru-RU" sz="4400" dirty="0"/>
              <a:t>[</a:t>
            </a:r>
            <a:r>
              <a:rPr lang="ru-RU" altLang="ru-RU" sz="4400" dirty="0"/>
              <a:t>0</a:t>
            </a:r>
            <a:r>
              <a:rPr lang="en-US" altLang="ru-RU" sz="4400" dirty="0"/>
              <a:t>;1</a:t>
            </a:r>
            <a:r>
              <a:rPr lang="en-US" altLang="ru-RU" sz="4400" dirty="0" smtClean="0"/>
              <a:t>]</a:t>
            </a:r>
            <a:endParaRPr lang="ru-RU" altLang="ru-RU" sz="4400" dirty="0" smtClean="0"/>
          </a:p>
          <a:p>
            <a:pPr marL="0" indent="0" algn="ctr">
              <a:buNone/>
            </a:pPr>
            <a:endParaRPr lang="ru-RU" altLang="ru-RU" sz="4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92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166" y="769859"/>
            <a:ext cx="10765665" cy="1325563"/>
          </a:xfrm>
        </p:spPr>
        <p:txBody>
          <a:bodyPr>
            <a:noAutofit/>
          </a:bodyPr>
          <a:lstStyle/>
          <a:p>
            <a:r>
              <a:rPr lang="ru-RU" dirty="0"/>
              <a:t>Необходимое условие </a:t>
            </a:r>
            <a:r>
              <a:rPr lang="ru-RU" dirty="0" smtClean="0"/>
              <a:t>существования</a:t>
            </a:r>
            <a:r>
              <a:rPr lang="ru-RU" dirty="0"/>
              <a:t> корня уравнения на отрезке </a:t>
            </a:r>
            <a:r>
              <a:rPr lang="ru-RU" dirty="0" smtClean="0"/>
              <a:t>[</a:t>
            </a:r>
            <a:r>
              <a:rPr lang="en-US" dirty="0"/>
              <a:t>a</a:t>
            </a:r>
            <a:r>
              <a:rPr lang="ru-RU" dirty="0" smtClean="0"/>
              <a:t>, b</a:t>
            </a:r>
            <a:r>
              <a:rPr lang="ru-RU" dirty="0"/>
              <a:t>]: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4430332"/>
            <a:ext cx="9601196" cy="1445536"/>
          </a:xfrm>
        </p:spPr>
        <p:txBody>
          <a:bodyPr>
            <a:normAutofit/>
          </a:bodyPr>
          <a:lstStyle/>
          <a:p>
            <a:r>
              <a:rPr lang="ru-RU" dirty="0" smtClean="0"/>
              <a:t>Пусть</a:t>
            </a:r>
            <a:r>
              <a:rPr lang="ru-RU" dirty="0"/>
              <a:t> </a:t>
            </a:r>
            <a:r>
              <a:rPr lang="ru-RU" i="1" dirty="0"/>
              <a:t>f</a:t>
            </a:r>
            <a:r>
              <a:rPr lang="ru-RU" dirty="0"/>
              <a:t>(</a:t>
            </a:r>
            <a:r>
              <a:rPr lang="ru-RU" i="1" dirty="0"/>
              <a:t>x</a:t>
            </a:r>
            <a:r>
              <a:rPr lang="ru-RU" dirty="0"/>
              <a:t>) непрерывна и </a:t>
            </a:r>
            <a:r>
              <a:rPr lang="ru-RU" i="1" dirty="0"/>
              <a:t>f</a:t>
            </a:r>
            <a:r>
              <a:rPr lang="ru-RU" dirty="0"/>
              <a:t>(</a:t>
            </a:r>
            <a:r>
              <a:rPr lang="ru-RU" i="1" dirty="0"/>
              <a:t>a</a:t>
            </a:r>
            <a:r>
              <a:rPr lang="ru-RU" dirty="0"/>
              <a:t>)</a:t>
            </a:r>
            <a:r>
              <a:rPr lang="ru-RU" i="1" dirty="0"/>
              <a:t>f</a:t>
            </a:r>
            <a:r>
              <a:rPr lang="ru-RU" dirty="0"/>
              <a:t>(</a:t>
            </a:r>
            <a:r>
              <a:rPr lang="ru-RU" i="1" dirty="0"/>
              <a:t>b</a:t>
            </a:r>
            <a:r>
              <a:rPr lang="ru-RU" dirty="0"/>
              <a:t>)</a:t>
            </a:r>
            <a:r>
              <a:rPr lang="ru-RU" i="1" dirty="0"/>
              <a:t>&lt;0</a:t>
            </a:r>
            <a:r>
              <a:rPr lang="ru-RU" dirty="0"/>
              <a:t> (т.е., на концах интервала функция имеет разные знаки). Тогда внутри отрезка [</a:t>
            </a:r>
            <a:r>
              <a:rPr lang="ru-RU" i="1" dirty="0"/>
              <a:t>a, b</a:t>
            </a:r>
            <a:r>
              <a:rPr lang="ru-RU" dirty="0"/>
              <a:t>] существует хотя бы один корень уравнения </a:t>
            </a:r>
            <a:r>
              <a:rPr lang="ru-RU" i="1" dirty="0"/>
              <a:t>f</a:t>
            </a:r>
            <a:r>
              <a:rPr lang="ru-RU" dirty="0"/>
              <a:t>(</a:t>
            </a:r>
            <a:r>
              <a:rPr lang="ru-RU" i="1" dirty="0"/>
              <a:t>x</a:t>
            </a:r>
            <a:r>
              <a:rPr lang="ru-RU" dirty="0"/>
              <a:t>)</a:t>
            </a:r>
            <a:r>
              <a:rPr lang="ru-RU" i="1" dirty="0"/>
              <a:t>=0</a:t>
            </a:r>
            <a:r>
              <a:rPr lang="ru-RU" i="1" dirty="0" smtClean="0"/>
              <a:t>.</a:t>
            </a:r>
            <a:endParaRPr lang="en-US" i="1" dirty="0" smtClean="0"/>
          </a:p>
          <a:p>
            <a:pPr marL="0" indent="0" algn="ctr">
              <a:buNone/>
            </a:pPr>
            <a:endParaRPr lang="ru-RU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4005329" y="3176720"/>
            <a:ext cx="244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1906073" y="2292440"/>
            <a:ext cx="2137893" cy="1854557"/>
            <a:chOff x="1906073" y="2292440"/>
            <a:chExt cx="2137893" cy="1854557"/>
          </a:xfrm>
        </p:grpSpPr>
        <p:cxnSp>
          <p:nvCxnSpPr>
            <p:cNvPr id="5" name="Прямая со стрелкой 4"/>
            <p:cNvCxnSpPr/>
            <p:nvPr/>
          </p:nvCxnSpPr>
          <p:spPr>
            <a:xfrm flipH="1" flipV="1">
              <a:off x="2949262" y="2575775"/>
              <a:ext cx="12878" cy="15712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>
              <a:off x="1906073" y="3361386"/>
              <a:ext cx="213789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949262" y="2292440"/>
              <a:ext cx="373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</a:t>
              </a:r>
              <a:endParaRPr lang="ru-RU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027051" y="2292440"/>
            <a:ext cx="2137893" cy="1854557"/>
            <a:chOff x="1906073" y="2292440"/>
            <a:chExt cx="2137893" cy="1854557"/>
          </a:xfrm>
        </p:grpSpPr>
        <p:cxnSp>
          <p:nvCxnSpPr>
            <p:cNvPr id="14" name="Прямая со стрелкой 13"/>
            <p:cNvCxnSpPr/>
            <p:nvPr/>
          </p:nvCxnSpPr>
          <p:spPr>
            <a:xfrm flipH="1" flipV="1">
              <a:off x="2949262" y="2575775"/>
              <a:ext cx="12878" cy="15712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1906073" y="3361386"/>
              <a:ext cx="213789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949262" y="2292440"/>
              <a:ext cx="373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</a:t>
              </a:r>
              <a:endParaRPr lang="ru-RU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8113683" y="2378757"/>
            <a:ext cx="2137893" cy="1854557"/>
            <a:chOff x="1906073" y="2292440"/>
            <a:chExt cx="2137893" cy="1854557"/>
          </a:xfrm>
        </p:grpSpPr>
        <p:cxnSp>
          <p:nvCxnSpPr>
            <p:cNvPr id="18" name="Прямая со стрелкой 17"/>
            <p:cNvCxnSpPr/>
            <p:nvPr/>
          </p:nvCxnSpPr>
          <p:spPr>
            <a:xfrm flipH="1" flipV="1">
              <a:off x="2949262" y="2575775"/>
              <a:ext cx="12878" cy="15712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>
              <a:off x="1906073" y="3361386"/>
              <a:ext cx="213789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949262" y="2292440"/>
              <a:ext cx="373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</a:t>
              </a:r>
              <a:endParaRPr lang="ru-RU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164944" y="3164367"/>
            <a:ext cx="24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0232251" y="3263037"/>
            <a:ext cx="24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23" name="Полилиния 22"/>
          <p:cNvSpPr/>
          <p:nvPr/>
        </p:nvSpPr>
        <p:spPr>
          <a:xfrm>
            <a:off x="2073499" y="2531284"/>
            <a:ext cx="2060619" cy="392220"/>
          </a:xfrm>
          <a:custGeom>
            <a:avLst/>
            <a:gdLst>
              <a:gd name="connsiteX0" fmla="*/ 0 w 2416742"/>
              <a:gd name="connsiteY0" fmla="*/ 392220 h 392220"/>
              <a:gd name="connsiteX1" fmla="*/ 669701 w 2416742"/>
              <a:gd name="connsiteY1" fmla="*/ 173279 h 392220"/>
              <a:gd name="connsiteX2" fmla="*/ 1339402 w 2416742"/>
              <a:gd name="connsiteY2" fmla="*/ 379341 h 392220"/>
              <a:gd name="connsiteX3" fmla="*/ 2395470 w 2416742"/>
              <a:gd name="connsiteY3" fmla="*/ 5854 h 392220"/>
              <a:gd name="connsiteX4" fmla="*/ 1944709 w 2416742"/>
              <a:gd name="connsiteY4" fmla="*/ 186158 h 39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6742" h="392220">
                <a:moveTo>
                  <a:pt x="0" y="392220"/>
                </a:moveTo>
                <a:cubicBezTo>
                  <a:pt x="223233" y="283822"/>
                  <a:pt x="446467" y="175425"/>
                  <a:pt x="669701" y="173279"/>
                </a:cubicBezTo>
                <a:cubicBezTo>
                  <a:pt x="892935" y="171132"/>
                  <a:pt x="1051774" y="407245"/>
                  <a:pt x="1339402" y="379341"/>
                </a:cubicBezTo>
                <a:cubicBezTo>
                  <a:pt x="1627030" y="351437"/>
                  <a:pt x="2294586" y="38051"/>
                  <a:pt x="2395470" y="5854"/>
                </a:cubicBezTo>
                <a:cubicBezTo>
                  <a:pt x="2496354" y="-26343"/>
                  <a:pt x="2220531" y="79907"/>
                  <a:pt x="1944709" y="1861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5306096" y="2820473"/>
            <a:ext cx="1906073" cy="1155628"/>
          </a:xfrm>
          <a:custGeom>
            <a:avLst/>
            <a:gdLst>
              <a:gd name="connsiteX0" fmla="*/ 0 w 1906073"/>
              <a:gd name="connsiteY0" fmla="*/ 0 h 1155628"/>
              <a:gd name="connsiteX1" fmla="*/ 682580 w 1906073"/>
              <a:gd name="connsiteY1" fmla="*/ 193183 h 1155628"/>
              <a:gd name="connsiteX2" fmla="*/ 1493949 w 1906073"/>
              <a:gd name="connsiteY2" fmla="*/ 1081826 h 1155628"/>
              <a:gd name="connsiteX3" fmla="*/ 1906073 w 1906073"/>
              <a:gd name="connsiteY3" fmla="*/ 1043189 h 11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073" h="1155628">
                <a:moveTo>
                  <a:pt x="0" y="0"/>
                </a:moveTo>
                <a:cubicBezTo>
                  <a:pt x="216794" y="6439"/>
                  <a:pt x="433589" y="12879"/>
                  <a:pt x="682580" y="193183"/>
                </a:cubicBezTo>
                <a:cubicBezTo>
                  <a:pt x="931572" y="373487"/>
                  <a:pt x="1290034" y="940158"/>
                  <a:pt x="1493949" y="1081826"/>
                </a:cubicBezTo>
                <a:cubicBezTo>
                  <a:pt x="1697864" y="1223494"/>
                  <a:pt x="1801968" y="1133341"/>
                  <a:pt x="1906073" y="104318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7935528" y="2661772"/>
            <a:ext cx="2511380" cy="1457419"/>
          </a:xfrm>
          <a:custGeom>
            <a:avLst/>
            <a:gdLst>
              <a:gd name="connsiteX0" fmla="*/ 0 w 2511380"/>
              <a:gd name="connsiteY0" fmla="*/ 1241670 h 1457419"/>
              <a:gd name="connsiteX1" fmla="*/ 605307 w 2511380"/>
              <a:gd name="connsiteY1" fmla="*/ 1434853 h 1457419"/>
              <a:gd name="connsiteX2" fmla="*/ 1249250 w 2511380"/>
              <a:gd name="connsiteY2" fmla="*/ 778030 h 1457419"/>
              <a:gd name="connsiteX3" fmla="*/ 1648496 w 2511380"/>
              <a:gd name="connsiteY3" fmla="*/ 18177 h 1457419"/>
              <a:gd name="connsiteX4" fmla="*/ 2511380 w 2511380"/>
              <a:gd name="connsiteY4" fmla="*/ 237118 h 145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1380" h="1457419">
                <a:moveTo>
                  <a:pt x="0" y="1241670"/>
                </a:moveTo>
                <a:cubicBezTo>
                  <a:pt x="198549" y="1376898"/>
                  <a:pt x="397099" y="1512126"/>
                  <a:pt x="605307" y="1434853"/>
                </a:cubicBezTo>
                <a:cubicBezTo>
                  <a:pt x="813515" y="1357580"/>
                  <a:pt x="1075385" y="1014143"/>
                  <a:pt x="1249250" y="778030"/>
                </a:cubicBezTo>
                <a:cubicBezTo>
                  <a:pt x="1423115" y="541917"/>
                  <a:pt x="1438141" y="108329"/>
                  <a:pt x="1648496" y="18177"/>
                </a:cubicBezTo>
                <a:cubicBezTo>
                  <a:pt x="1858851" y="-71975"/>
                  <a:pt x="2384738" y="200628"/>
                  <a:pt x="2511380" y="2371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374004" y="2762311"/>
            <a:ext cx="57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f(x)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6250541" y="2869705"/>
            <a:ext cx="57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f(x)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9343616" y="2934276"/>
            <a:ext cx="57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f(x)</a:t>
            </a:r>
            <a:endParaRPr lang="ru-RU" dirty="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2163652" y="2531284"/>
            <a:ext cx="12877" cy="16157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876553" y="2569878"/>
            <a:ext cx="12877" cy="16157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537907" y="2617601"/>
            <a:ext cx="12877" cy="16157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7056551" y="2639846"/>
            <a:ext cx="12877" cy="16157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8391654" y="2620044"/>
            <a:ext cx="12877" cy="16157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9864135" y="2616958"/>
            <a:ext cx="12877" cy="16157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900707" y="3303608"/>
            <a:ext cx="325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3882991" y="3367316"/>
            <a:ext cx="325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5232599" y="3352548"/>
            <a:ext cx="325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7060837" y="3339140"/>
            <a:ext cx="325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8113146" y="3398287"/>
            <a:ext cx="325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9907055" y="3437284"/>
            <a:ext cx="325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21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ru-RU" altLang="ru-RU" sz="3600" dirty="0"/>
              <a:t/>
            </a:r>
            <a:br>
              <a:rPr lang="ru-RU" altLang="ru-RU" sz="3600" dirty="0"/>
            </a:br>
            <a:r>
              <a:rPr lang="ru-RU" altLang="ru-RU" sz="4000" dirty="0"/>
              <a:t>x</a:t>
            </a:r>
            <a:r>
              <a:rPr lang="ru-RU" altLang="ru-RU" sz="4000" baseline="30000" dirty="0"/>
              <a:t>3</a:t>
            </a:r>
            <a:r>
              <a:rPr lang="ru-RU" altLang="ru-RU" sz="4000" dirty="0"/>
              <a:t> - </a:t>
            </a:r>
            <a:r>
              <a:rPr lang="ru-RU" altLang="ru-RU" sz="4000" dirty="0" smtClean="0"/>
              <a:t>3x</a:t>
            </a:r>
            <a:r>
              <a:rPr lang="ru-RU" altLang="ru-RU" sz="4000" baseline="30000" dirty="0" smtClean="0"/>
              <a:t>2</a:t>
            </a:r>
            <a:r>
              <a:rPr lang="ru-RU" altLang="ru-RU" sz="4000" dirty="0" smtClean="0"/>
              <a:t>+5x-1=0</a:t>
            </a:r>
            <a:r>
              <a:rPr lang="ru-RU" altLang="ru-RU" sz="4000" dirty="0"/>
              <a:t/>
            </a:r>
            <a:br>
              <a:rPr lang="ru-RU" altLang="ru-RU" sz="4000" dirty="0"/>
            </a:br>
            <a:r>
              <a:rPr lang="ru-RU" altLang="ru-RU" sz="3600" dirty="0"/>
              <a:t>на промежутке </a:t>
            </a:r>
            <a:r>
              <a:rPr lang="en-US" altLang="ru-RU" sz="3600" dirty="0" smtClean="0"/>
              <a:t>[</a:t>
            </a:r>
            <a:r>
              <a:rPr lang="ru-RU" altLang="ru-RU" sz="3600" dirty="0" smtClean="0"/>
              <a:t>0</a:t>
            </a:r>
            <a:r>
              <a:rPr lang="en-US" altLang="ru-RU" sz="3600" dirty="0" smtClean="0"/>
              <a:t>;1</a:t>
            </a:r>
            <a:r>
              <a:rPr lang="en-US" altLang="ru-RU" sz="3600" dirty="0"/>
              <a:t>]</a:t>
            </a:r>
            <a:r>
              <a:rPr lang="ru-RU" altLang="ru-RU" sz="3600" dirty="0"/>
              <a:t/>
            </a:r>
            <a:br>
              <a:rPr lang="ru-RU" alt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f(</a:t>
            </a:r>
            <a:r>
              <a:rPr lang="ru-RU" sz="4000" dirty="0" smtClean="0"/>
              <a:t>0</a:t>
            </a:r>
            <a:r>
              <a:rPr lang="en-US" sz="4000" dirty="0" smtClean="0"/>
              <a:t>)</a:t>
            </a:r>
            <a:r>
              <a:rPr lang="ru-RU" sz="4000" dirty="0" smtClean="0"/>
              <a:t> </a:t>
            </a:r>
            <a:r>
              <a:rPr lang="en-US" sz="4000" dirty="0" smtClean="0"/>
              <a:t>=</a:t>
            </a:r>
            <a:r>
              <a:rPr lang="ru-RU" sz="4000" dirty="0" smtClean="0"/>
              <a:t> </a:t>
            </a:r>
            <a:r>
              <a:rPr lang="en-US" sz="4000" dirty="0" smtClean="0"/>
              <a:t>-</a:t>
            </a:r>
            <a:r>
              <a:rPr lang="ru-RU" sz="4000" dirty="0" smtClean="0"/>
              <a:t>1</a:t>
            </a:r>
            <a:r>
              <a:rPr lang="en-US" sz="4000" dirty="0" smtClean="0"/>
              <a:t>&lt;0		</a:t>
            </a:r>
            <a:endParaRPr lang="ru-RU" sz="4000" dirty="0" smtClean="0"/>
          </a:p>
          <a:p>
            <a:pPr marL="0" indent="0">
              <a:buNone/>
            </a:pPr>
            <a:r>
              <a:rPr lang="en-US" sz="4000" dirty="0" smtClean="0"/>
              <a:t>f(1)</a:t>
            </a:r>
            <a:r>
              <a:rPr lang="ru-RU" sz="4000" dirty="0" smtClean="0"/>
              <a:t> </a:t>
            </a:r>
            <a:r>
              <a:rPr lang="en-US" sz="4000" dirty="0" smtClean="0"/>
              <a:t>=</a:t>
            </a:r>
            <a:r>
              <a:rPr lang="ru-RU" sz="4000" dirty="0" smtClean="0"/>
              <a:t> 2</a:t>
            </a:r>
            <a:r>
              <a:rPr lang="en-US" sz="4000" dirty="0" smtClean="0"/>
              <a:t>&gt;0</a:t>
            </a: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l="32665" t="30870" r="27377" b="23482"/>
          <a:stretch/>
        </p:blipFill>
        <p:spPr>
          <a:xfrm>
            <a:off x="5110841" y="2640168"/>
            <a:ext cx="5199018" cy="33392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66413" y="3500845"/>
            <a:ext cx="424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884126" y="2556932"/>
            <a:ext cx="44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8364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5521" y="2845091"/>
            <a:ext cx="7495504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 урока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ru-RU" dirty="0" smtClean="0"/>
              <a:t>Нахождение корня многочлена </a:t>
            </a:r>
            <a:r>
              <a:rPr lang="en-US" dirty="0" smtClean="0"/>
              <a:t>n-</a:t>
            </a:r>
            <a:r>
              <a:rPr lang="ru-RU" dirty="0" smtClean="0"/>
              <a:t>й степени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отрезке методом половинного деления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79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5429</TotalTime>
  <Words>1303</Words>
  <Application>Microsoft Office PowerPoint</Application>
  <PresentationFormat>Широкоэкранный</PresentationFormat>
  <Paragraphs>182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Courier New</vt:lpstr>
      <vt:lpstr>Garamond</vt:lpstr>
      <vt:lpstr>Натуральные материалы</vt:lpstr>
      <vt:lpstr> Интегрированный урок математики-информатики «Нахождение корня многочлена  n-й степени  на отрезке методом половинного деления»</vt:lpstr>
      <vt:lpstr>Повторение</vt:lpstr>
      <vt:lpstr>Решите уравнение:</vt:lpstr>
      <vt:lpstr>Теорема Безу и следствие:</vt:lpstr>
      <vt:lpstr>Рациональные корни уравнения:</vt:lpstr>
      <vt:lpstr>Найдите хотя бы 1  корень уравнения  </vt:lpstr>
      <vt:lpstr>Необходимое условие существования корня уравнения на отрезке [a, b]: </vt:lpstr>
      <vt:lpstr> x3 - 3x2+5x-1=0 на промежутке [0;1] </vt:lpstr>
      <vt:lpstr>Тема урока: Нахождение корня многочлена n-й степени  на отрезке методом половинного деления</vt:lpstr>
      <vt:lpstr>Метод половинного деления</vt:lpstr>
      <vt:lpstr>    Блок-схема</vt:lpstr>
      <vt:lpstr>Презентация PowerPoint</vt:lpstr>
      <vt:lpstr>Ответы:</vt:lpstr>
      <vt:lpstr>Домашнее задание:</vt:lpstr>
      <vt:lpstr>Массивы</vt:lpstr>
      <vt:lpstr>Повторение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уравнений n-й степени методом половинного деления</dc:title>
  <cp:lastModifiedBy>Star .</cp:lastModifiedBy>
  <cp:revision>83</cp:revision>
  <dcterms:created xsi:type="dcterms:W3CDTF">2017-04-03T16:21:37Z</dcterms:created>
  <dcterms:modified xsi:type="dcterms:W3CDTF">2024-03-17T11:27:13Z</dcterms:modified>
</cp:coreProperties>
</file>