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55" r:id="rId1"/>
  </p:sldMasterIdLst>
  <p:sldIdLst>
    <p:sldId id="266" r:id="rId2"/>
    <p:sldId id="265" r:id="rId3"/>
    <p:sldId id="267" r:id="rId4"/>
    <p:sldId id="260" r:id="rId5"/>
    <p:sldId id="261" r:id="rId6"/>
    <p:sldId id="268" r:id="rId7"/>
    <p:sldId id="269" r:id="rId8"/>
    <p:sldId id="262" r:id="rId9"/>
    <p:sldId id="263" r:id="rId10"/>
    <p:sldId id="257" r:id="rId11"/>
    <p:sldId id="270" r:id="rId12"/>
    <p:sldId id="271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8" d="100"/>
          <a:sy n="78" d="100"/>
        </p:scale>
        <p:origin x="4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91010B-1D4E-4A01-8820-82CA30E3F9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6A3FBB3-F061-432C-9AF2-B59B147A5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BA9A78-4967-4BD2-918E-556C5FA06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12/15/2023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F10064-E654-439D-9D57-D9B2107BD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00B8C0-1626-4B4D-B479-262F36691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11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D37DD-E5ED-478E-B466-0245A7C3A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6A31145-14A5-4619-9209-26FE283A1C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5B8CC-3932-4BAD-9361-7F05635F2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12/15/2023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A341B6-720C-4461-852D-0B80CF267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A92DFE-AE1B-4927-8942-37AA897FC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504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FD52A1D-B16F-4346-94AD-A77F6A3E59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E41C284-AFD3-4450-A2CC-F876847C30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2977CD-6F4C-4650-9C3B-D0699457A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12/15/2023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636FCF-867E-4257-AA25-11DF10988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14D656-963E-459E-93EA-8B3565495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212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549F29-B743-4396-B465-4F0B60E9B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07A388-566E-412E-AB68-2705BEB227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94987B-5EAE-464F-8B0B-D14817A63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12/15/2023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C8F87CF-8D9D-497B-997D-545621835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CDA5E7-E7FB-45F1-9A12-849EF1708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40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57B65C-5BEB-4E61-B599-9873ABE89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403D9CF-6FA7-4EBA-83C4-E677235709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BB5D04-644C-4778-93E9-0FBD41565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12/15/2023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D617E0B-8ED7-4489-BFE6-DCB2F1ED9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6D1FAC-97FA-4E98-A6D2-2D923AFF0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257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B89AA2-BCA0-46EF-A8CA-110CB3AF6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59B4CA8-22D0-4A0C-BFE1-AFAF59B04A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A30B842-3EE7-4DEC-BD0B-9B5D726863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E9862F0-E5BC-444E-9FB2-DF4A26D26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12/15/2023</a:t>
            </a:fld>
            <a:endParaRPr lang="en-US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3E1FB3A-E55E-4F69-B3F4-0C414DC84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250C9D-C4B0-4FAC-A26C-C3F1760F3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143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62AD6-E37B-4873-98ED-2360B5023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17ED8E4-AF59-4DA5-95D7-78F05A560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A20A7B-BFAA-4B87-802D-FD37647D40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C96BFA3-3A2D-4511-9F51-47C0C27D6B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4007C5F-31AE-4C35-9BB1-262E8C973D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7DAB662-6548-4254-BFE8-9EE93316D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12/15/2023</a:t>
            </a:fld>
            <a:endParaRPr lang="en-US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836BB39-8387-4FAD-B82F-2D1307BBF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2849D25-7A7C-417A-8E88-1DDB2B66A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743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620C98-97E8-41F8-8733-6ED72FA61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6938112-93DB-4DFC-8C62-8F46E8D15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12/15/2023</a:t>
            </a:fld>
            <a:endParaRPr lang="en-US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94FCA41-B7F9-4484-B4D8-C9386EAFD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57F10F3-2BC7-4904-8F43-ED33E59D8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425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E48D3BD-EA4B-4B34-A7C5-E09E5BB8F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12/15/2023</a:t>
            </a:fld>
            <a:endParaRPr lang="en-US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E12D1E8-7E67-4D99-9394-0E1D116D1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947F818-E7E9-49C0-AD85-42F0BE0F2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790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CAE475-8103-41BD-953A-6D8892A61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2B19F8-8C0E-449A-B5CE-72300C65E0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F2C8E91-6B25-4911-BDBC-A84C42E962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9BF839F-FC73-4A99-A82C-6895958E4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12/15/2023</a:t>
            </a:fld>
            <a:endParaRPr lang="en-US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A461B94-0E2E-447A-88B4-5A2138923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17A65-EC6B-459E-A7CB-BBF1FC10B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807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EE085A-DC6E-481C-89C9-0AE7669A8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025AEE0-F9BB-42E0-9488-86E5EFE417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3E0E195-F0F5-4B1C-AC08-5CECB845EC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27B1707-8B11-4B66-A669-501B71272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12/15/2023</a:t>
            </a:fld>
            <a:endParaRPr lang="en-US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4427C73-B340-4CC9-A65E-F6C977BA6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FCEABED-9E7A-40AF-8894-220AB568A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927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E3A3AB-3BAA-4732-BAFC-E5EF4BB87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D890F22-9606-42B7-B660-EF31DF561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196491-4E50-437E-9590-C073D27631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12/15/2023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BAB592-5503-4F02-AE8E-9A74EFD305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47AFFB-52B9-4EA6-8FFE-20AAAB5BBB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448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76FAA8-06AB-4E30-81EE-DF92B2A7F3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42924" y="355600"/>
            <a:ext cx="5563276" cy="146050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haroni" panose="02010803020104030203" pitchFamily="2" charset="-79"/>
                <a:cs typeface="Aharoni" panose="02010803020104030203" pitchFamily="2" charset="-79"/>
              </a:rPr>
              <a:t>BASIC GRAMMAR REVISION </a:t>
            </a:r>
            <a:endParaRPr lang="ru-RU" sz="3600" dirty="0">
              <a:cs typeface="Aharoni" panose="02010803020104030203" pitchFamily="2" charset="-79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3394A45-7E9C-4EAE-8CC5-876F961514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2298700"/>
            <a:ext cx="5563276" cy="2959100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 Black" panose="020B0A04020102020204" pitchFamily="34" charset="0"/>
              </a:rPr>
              <a:t>ZARAYSK </a:t>
            </a:r>
          </a:p>
          <a:p>
            <a:r>
              <a:rPr lang="en-US" sz="3200" dirty="0">
                <a:latin typeface="Arial Black" panose="020B0A04020102020204" pitchFamily="34" charset="0"/>
              </a:rPr>
              <a:t>TEACHER TRAINING COLLEGE</a:t>
            </a:r>
            <a:r>
              <a:rPr lang="en-US" dirty="0"/>
              <a:t> </a:t>
            </a:r>
          </a:p>
          <a:p>
            <a:r>
              <a:rPr lang="en-US" dirty="0"/>
              <a:t>	</a:t>
            </a:r>
          </a:p>
          <a:p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 Rounded MT Bold" panose="020F0704030504030204" pitchFamily="34" charset="0"/>
                <a:cs typeface="Aharoni" panose="02010803020104030203" pitchFamily="2" charset="-79"/>
              </a:rPr>
              <a:t>PRESCHOOL EDUCATION </a:t>
            </a:r>
            <a:endParaRPr lang="ru-RU" sz="32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F8E74A8-6A8B-417E-8BE6-C36B7CE93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492"/>
            <a:ext cx="5563276" cy="6844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110EBBF-AA1C-4105-8D1C-61CC5E7F9D87}"/>
              </a:ext>
            </a:extLst>
          </p:cNvPr>
          <p:cNvSpPr/>
          <p:nvPr/>
        </p:nvSpPr>
        <p:spPr>
          <a:xfrm>
            <a:off x="6003634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83511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31D934-3A98-433F-B258-90F8E02F36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7CD5D7C-7BEE-4E9C-A6CD-68E7ED1C84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I'm a Little Snowman - The Kiboomers Preschool Songs &amp; Nursery Rhymes for Winter (256  kbps)">
            <a:hlinkClick r:id="" action="ppaction://media"/>
            <a:extLst>
              <a:ext uri="{FF2B5EF4-FFF2-40B4-BE49-F238E27FC236}">
                <a16:creationId xmlns:a16="http://schemas.microsoft.com/office/drawing/2014/main" id="{7963F299-F037-4BBE-BC43-A19B562B60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64317" y="5987356"/>
            <a:ext cx="609600" cy="609600"/>
          </a:xfrm>
          <a:prstGeom prst="rect">
            <a:avLst/>
          </a:prstGeom>
        </p:spPr>
      </p:pic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ED26D446-5287-4505-9725-30132EE127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5381270"/>
              </p:ext>
            </p:extLst>
          </p:nvPr>
        </p:nvGraphicFramePr>
        <p:xfrm>
          <a:off x="2" y="-1"/>
          <a:ext cx="12191998" cy="57829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81420">
                  <a:extLst>
                    <a:ext uri="{9D8B030D-6E8A-4147-A177-3AD203B41FA5}">
                      <a16:colId xmlns:a16="http://schemas.microsoft.com/office/drawing/2014/main" val="27471751"/>
                    </a:ext>
                  </a:extLst>
                </a:gridCol>
                <a:gridCol w="5652399">
                  <a:extLst>
                    <a:ext uri="{9D8B030D-6E8A-4147-A177-3AD203B41FA5}">
                      <a16:colId xmlns:a16="http://schemas.microsoft.com/office/drawing/2014/main" val="2684274106"/>
                    </a:ext>
                  </a:extLst>
                </a:gridCol>
                <a:gridCol w="1458179">
                  <a:extLst>
                    <a:ext uri="{9D8B030D-6E8A-4147-A177-3AD203B41FA5}">
                      <a16:colId xmlns:a16="http://schemas.microsoft.com/office/drawing/2014/main" val="2200110245"/>
                    </a:ext>
                  </a:extLst>
                </a:gridCol>
              </a:tblGrid>
              <a:tr h="578296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I’m a little snowman</a:t>
                      </a:r>
                      <a:endParaRPr lang="ru-RU" sz="2000" dirty="0">
                        <a:effectLst/>
                        <a:cs typeface="David" panose="020E0502060401010101" pitchFamily="34" charset="-79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Short and …</a:t>
                      </a:r>
                      <a:endParaRPr lang="ru-RU" sz="2400" dirty="0">
                        <a:effectLst/>
                        <a:cs typeface="David" panose="020E0502060401010101" pitchFamily="34" charset="-79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Made from little snowflakes </a:t>
                      </a:r>
                      <a:endParaRPr lang="ru-RU" sz="2400" dirty="0">
                        <a:effectLst/>
                        <a:cs typeface="David" panose="020E0502060401010101" pitchFamily="34" charset="-79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That fell to the …</a:t>
                      </a:r>
                      <a:endParaRPr lang="ru-RU" sz="2400" dirty="0">
                        <a:effectLst/>
                        <a:cs typeface="David" panose="020E0502060401010101" pitchFamily="34" charset="-79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I have two eyes </a:t>
                      </a:r>
                      <a:endParaRPr lang="ru-RU" sz="2400" dirty="0">
                        <a:effectLst/>
                        <a:cs typeface="David" panose="020E0502060401010101" pitchFamily="34" charset="-79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And a … for a nose</a:t>
                      </a:r>
                      <a:endParaRPr lang="ru-RU" sz="2400" dirty="0">
                        <a:effectLst/>
                        <a:cs typeface="David" panose="020E0502060401010101" pitchFamily="34" charset="-79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Oh, I am the … little snowman </a:t>
                      </a:r>
                      <a:endParaRPr lang="ru-RU" sz="2400" dirty="0">
                        <a:effectLst/>
                        <a:cs typeface="David" panose="020E0502060401010101" pitchFamily="34" charset="-79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I know </a:t>
                      </a:r>
                    </a:p>
                    <a:p>
                      <a:pPr marL="0" marR="0" lvl="0" indent="0" algn="just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I’m a little … </a:t>
                      </a:r>
                      <a:endParaRPr lang="ru-RU" sz="2400" dirty="0">
                        <a:effectLst/>
                        <a:cs typeface="David" panose="020E0502060401010101" pitchFamily="34" charset="-79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Short and round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Made from little snowflakes </a:t>
                      </a:r>
                      <a:endParaRPr lang="ru-RU" sz="2400" dirty="0">
                        <a:effectLst/>
                        <a:cs typeface="David" panose="020E0502060401010101" pitchFamily="34" charset="-79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That fell to the ground</a:t>
                      </a:r>
                      <a:endParaRPr lang="ru-RU" sz="2400" dirty="0">
                        <a:effectLst/>
                        <a:cs typeface="David" panose="020E0502060401010101" pitchFamily="34" charset="-79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With a … to keep me warm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And a hat on my …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Oh, I am the happiest little snowman </a:t>
                      </a:r>
                      <a:endParaRPr lang="ru-RU" sz="2400" dirty="0">
                        <a:effectLst/>
                        <a:cs typeface="David" panose="020E0502060401010101" pitchFamily="34" charset="-79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I …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  <a:p>
                      <a:pPr marL="0" marR="0" lvl="0" indent="0" algn="just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I’m a little snowman</a:t>
                      </a:r>
                      <a:endParaRPr lang="ru-RU" sz="2400" dirty="0">
                        <a:effectLst/>
                        <a:cs typeface="David" panose="020E0502060401010101" pitchFamily="34" charset="-79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Short and round </a:t>
                      </a:r>
                      <a:endParaRPr lang="ru-RU" sz="2400" dirty="0">
                        <a:effectLst/>
                        <a:cs typeface="David" panose="020E0502060401010101" pitchFamily="34" charset="-79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Made from little snowflakes </a:t>
                      </a:r>
                      <a:endParaRPr lang="ru-RU" sz="2400" dirty="0">
                        <a:effectLst/>
                        <a:cs typeface="David" panose="020E0502060401010101" pitchFamily="34" charset="-79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That fell to the ground</a:t>
                      </a:r>
                      <a:endParaRPr lang="ru-RU" sz="2400" dirty="0">
                        <a:effectLst/>
                        <a:cs typeface="David" panose="020E0502060401010101" pitchFamily="34" charset="-79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I have  three … 1, 2, 3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Oh, I am the happiest little snowman </a:t>
                      </a:r>
                      <a:endParaRPr lang="ru-RU" sz="2400" dirty="0">
                        <a:effectLst/>
                        <a:cs typeface="David" panose="020E0502060401010101" pitchFamily="34" charset="-79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I know 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Happiest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Head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Carrot Snowman</a:t>
                      </a:r>
                      <a:endParaRPr lang="ru-RU" sz="18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Know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Scarf </a:t>
                      </a:r>
                      <a:endParaRPr lang="ru-RU" sz="18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Round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Buttons </a:t>
                      </a:r>
                      <a:endParaRPr lang="ru-RU" sz="18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Ground </a:t>
                      </a:r>
                      <a:endParaRPr lang="ru-RU" sz="18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7742800"/>
                  </a:ext>
                </a:extLst>
              </a:tr>
            </a:tbl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BC7E2D4-16A2-4218-8E17-87D44D36AEF6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279" y="4382135"/>
            <a:ext cx="2314575" cy="24758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195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2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B89009-B9C7-4233-83C1-D3AFB5EE1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Scan the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qr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code and do the test </a:t>
            </a:r>
            <a:br>
              <a:rPr lang="ru-RU" dirty="0"/>
            </a:b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D959150C-A17D-45F3-B86E-4A9DE4CEE0E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312" y="2000089"/>
            <a:ext cx="3195693" cy="3103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B62910F-6604-4789-955F-FCCD6E22D5F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690688"/>
            <a:ext cx="5410200" cy="4272129"/>
          </a:xfrm>
          <a:prstGeom prst="rect">
            <a:avLst/>
          </a:prstGeom>
          <a:noFill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88F790A-3031-41A6-B20B-07BDB297C95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35" y="168258"/>
            <a:ext cx="2381250" cy="13563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95741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2CDD9E-74A8-4F70-B9B5-B29C8B012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AD44E41-E201-4450-A38C-6422259A907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65125"/>
            <a:ext cx="10715368" cy="581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F18F2F-D112-4760-A7BA-6EEDC6C85D8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90" y="4769708"/>
            <a:ext cx="3153032" cy="20882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115507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ECC1B8-24BA-4C0C-9C9E-0ACF121977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83059"/>
            <a:ext cx="9144000" cy="1458098"/>
          </a:xfrm>
        </p:spPr>
        <p:txBody>
          <a:bodyPr>
            <a:normAutofit fontScale="90000"/>
          </a:bodyPr>
          <a:lstStyle/>
          <a:p>
            <a:br>
              <a:rPr lang="en-US" sz="31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Have a look at the two columns </a:t>
            </a:r>
            <a:b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Match them to make phrases </a:t>
            </a:r>
            <a:b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BB13C35-4ECB-42DE-8064-7331CACFD2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162432"/>
            <a:ext cx="9144000" cy="3095368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CE00FFA9-042B-45F3-BF51-62ACB96D01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9195564"/>
              </p:ext>
            </p:extLst>
          </p:nvPr>
        </p:nvGraphicFramePr>
        <p:xfrm>
          <a:off x="899984" y="1600201"/>
          <a:ext cx="10392031" cy="43599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0335">
                  <a:extLst>
                    <a:ext uri="{9D8B030D-6E8A-4147-A177-3AD203B41FA5}">
                      <a16:colId xmlns:a16="http://schemas.microsoft.com/office/drawing/2014/main" val="2342711450"/>
                    </a:ext>
                  </a:extLst>
                </a:gridCol>
                <a:gridCol w="4954146">
                  <a:extLst>
                    <a:ext uri="{9D8B030D-6E8A-4147-A177-3AD203B41FA5}">
                      <a16:colId xmlns:a16="http://schemas.microsoft.com/office/drawing/2014/main" val="1339675431"/>
                    </a:ext>
                  </a:extLst>
                </a:gridCol>
                <a:gridCol w="472618">
                  <a:extLst>
                    <a:ext uri="{9D8B030D-6E8A-4147-A177-3AD203B41FA5}">
                      <a16:colId xmlns:a16="http://schemas.microsoft.com/office/drawing/2014/main" val="4072472046"/>
                    </a:ext>
                  </a:extLst>
                </a:gridCol>
                <a:gridCol w="4564932">
                  <a:extLst>
                    <a:ext uri="{9D8B030D-6E8A-4147-A177-3AD203B41FA5}">
                      <a16:colId xmlns:a16="http://schemas.microsoft.com/office/drawing/2014/main" val="4231276728"/>
                    </a:ext>
                  </a:extLst>
                </a:gridCol>
              </a:tblGrid>
              <a:tr h="88350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Fill in 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a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the words/ names 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78185295"/>
                  </a:ext>
                </a:extLst>
              </a:tr>
              <a:tr h="8691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Form 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b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the gaps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36005237"/>
                  </a:ext>
                </a:extLst>
              </a:tr>
              <a:tr h="8691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Group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c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the questions 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68762531"/>
                  </a:ext>
                </a:extLst>
              </a:tr>
              <a:tr h="8691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Describe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d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plurals of the nouns  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21698128"/>
                  </a:ext>
                </a:extLst>
              </a:tr>
              <a:tr h="8691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Answer 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e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the picture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420292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80748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AF686F-3431-4AED-8EE2-BFB589E81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2FA13B2-FB68-41B3-B92B-1DD774E4ACC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57" y="1"/>
            <a:ext cx="113558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75659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06DB9-0EB0-4776-BF9A-E1FE57416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17686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Group the names of the holidays according to the country they come from 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 in pairs </a:t>
            </a:r>
            <a:br>
              <a:rPr lang="ru-RU" sz="2400" dirty="0"/>
            </a:br>
            <a:endParaRPr lang="ru-RU" sz="2400" dirty="0"/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084E4B17-5AA0-4ADE-9EF5-3713293DD78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6813651"/>
              </p:ext>
            </p:extLst>
          </p:nvPr>
        </p:nvGraphicFramePr>
        <p:xfrm>
          <a:off x="514866" y="1482813"/>
          <a:ext cx="5581134" cy="46461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44330">
                  <a:extLst>
                    <a:ext uri="{9D8B030D-6E8A-4147-A177-3AD203B41FA5}">
                      <a16:colId xmlns:a16="http://schemas.microsoft.com/office/drawing/2014/main" val="1988691234"/>
                    </a:ext>
                  </a:extLst>
                </a:gridCol>
                <a:gridCol w="1423388">
                  <a:extLst>
                    <a:ext uri="{9D8B030D-6E8A-4147-A177-3AD203B41FA5}">
                      <a16:colId xmlns:a16="http://schemas.microsoft.com/office/drawing/2014/main" val="3702221280"/>
                    </a:ext>
                  </a:extLst>
                </a:gridCol>
                <a:gridCol w="1413416">
                  <a:extLst>
                    <a:ext uri="{9D8B030D-6E8A-4147-A177-3AD203B41FA5}">
                      <a16:colId xmlns:a16="http://schemas.microsoft.com/office/drawing/2014/main" val="991446260"/>
                    </a:ext>
                  </a:extLst>
                </a:gridCol>
              </a:tblGrid>
              <a:tr h="4206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Holiday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Russia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Th UK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23577837"/>
                  </a:ext>
                </a:extLst>
              </a:tr>
              <a:tr h="42060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St. Andrew’s Day 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50273572"/>
                  </a:ext>
                </a:extLst>
              </a:tr>
              <a:tr h="42060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Maslenitsa 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97115449"/>
                  </a:ext>
                </a:extLst>
              </a:tr>
              <a:tr h="42060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Burns Night 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50028507"/>
                  </a:ext>
                </a:extLst>
              </a:tr>
              <a:tr h="42060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Hogmanay 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41204722"/>
                  </a:ext>
                </a:extLst>
              </a:tr>
              <a:tr h="42060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National Unity Day 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93438689"/>
                  </a:ext>
                </a:extLst>
              </a:tr>
              <a:tr h="42060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Paratroopers’ day 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72588327"/>
                  </a:ext>
                </a:extLst>
              </a:tr>
              <a:tr h="86067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The Defender of the Fatherland Day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15137301"/>
                  </a:ext>
                </a:extLst>
              </a:tr>
              <a:tr h="42060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Pancake day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71719034"/>
                  </a:ext>
                </a:extLst>
              </a:tr>
              <a:tr h="42060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Christmas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66196918"/>
                  </a:ext>
                </a:extLst>
              </a:tr>
            </a:tbl>
          </a:graphicData>
        </a:graphic>
      </p:graphicFrame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02609933-9934-40B6-BC6B-64EB6C5379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1767425"/>
              </p:ext>
            </p:extLst>
          </p:nvPr>
        </p:nvGraphicFramePr>
        <p:xfrm>
          <a:off x="6833872" y="1643449"/>
          <a:ext cx="4843263" cy="46461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38269">
                  <a:extLst>
                    <a:ext uri="{9D8B030D-6E8A-4147-A177-3AD203B41FA5}">
                      <a16:colId xmlns:a16="http://schemas.microsoft.com/office/drawing/2014/main" val="2143102818"/>
                    </a:ext>
                  </a:extLst>
                </a:gridCol>
                <a:gridCol w="2404994">
                  <a:extLst>
                    <a:ext uri="{9D8B030D-6E8A-4147-A177-3AD203B41FA5}">
                      <a16:colId xmlns:a16="http://schemas.microsoft.com/office/drawing/2014/main" val="3627783094"/>
                    </a:ext>
                  </a:extLst>
                </a:gridCol>
              </a:tblGrid>
              <a:tr h="7961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Russia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Th UK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72269238"/>
                  </a:ext>
                </a:extLst>
              </a:tr>
              <a:tr h="63675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Maslenitsa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St. Andrew’s Day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72209863"/>
                  </a:ext>
                </a:extLst>
              </a:tr>
              <a:tr h="63675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National Unity Day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Burns Night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55331217"/>
                  </a:ext>
                </a:extLst>
              </a:tr>
              <a:tr h="63675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Paratroopers’ day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Hogmanay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87014429"/>
                  </a:ext>
                </a:extLst>
              </a:tr>
              <a:tr h="130296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The Defender of the Fatherland Day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Pancake Day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60537245"/>
                  </a:ext>
                </a:extLst>
              </a:tr>
              <a:tr h="636750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(Orthodox) Christmas (Catholic) 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29029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119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78C5A7-C59C-4437-982D-AB4DD19AD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7330"/>
            <a:ext cx="10515600" cy="74140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Scan the </a:t>
            </a:r>
            <a:r>
              <a:rPr lang="en-US" sz="2800" b="1" dirty="0" err="1">
                <a:latin typeface="Arial Black" panose="020B0A04020102020204" pitchFamily="34" charset="0"/>
                <a:cs typeface="Times New Roman" panose="02020603050405020304" pitchFamily="18" charset="0"/>
              </a:rPr>
              <a:t>qr</a:t>
            </a:r>
            <a:r>
              <a:rPr lang="en-US" sz="28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 code</a:t>
            </a:r>
            <a:br>
              <a:rPr lang="en-US" sz="2800" b="1" dirty="0">
                <a:latin typeface="Arial Black" panose="020B0A04020102020204" pitchFamily="34" charset="0"/>
                <a:cs typeface="Times New Roman" panose="02020603050405020304" pitchFamily="18" charset="0"/>
              </a:rPr>
            </a:br>
            <a:r>
              <a:rPr lang="en-US" sz="28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 Group </a:t>
            </a:r>
            <a:r>
              <a:rPr lang="en-US" sz="2700" b="1" dirty="0">
                <a:latin typeface="Arial Black" panose="020B0A04020102020204" pitchFamily="34" charset="0"/>
              </a:rPr>
              <a:t>plural </a:t>
            </a:r>
            <a:r>
              <a:rPr lang="en-US" sz="2700" b="1" dirty="0" err="1">
                <a:latin typeface="Arial Black" panose="020B0A04020102020204" pitchFamily="34" charset="0"/>
              </a:rPr>
              <a:t>foms</a:t>
            </a:r>
            <a:r>
              <a:rPr lang="en-US" sz="2700" b="1" dirty="0">
                <a:latin typeface="Arial Black" panose="020B0A04020102020204" pitchFamily="34" charset="0"/>
              </a:rPr>
              <a:t> of the nouns </a:t>
            </a:r>
            <a:br>
              <a:rPr lang="en-US" sz="2700" b="1" dirty="0">
                <a:latin typeface="Arial Black" panose="020B0A04020102020204" pitchFamily="34" charset="0"/>
              </a:rPr>
            </a:br>
            <a:br>
              <a:rPr lang="ru-RU" b="1" dirty="0">
                <a:latin typeface="Arial Black" panose="020B0A04020102020204" pitchFamily="34" charset="0"/>
              </a:rPr>
            </a:br>
            <a:endParaRPr lang="ru-RU" b="1" dirty="0">
              <a:latin typeface="Arial Black" panose="020B0A04020102020204" pitchFamily="34" charset="0"/>
            </a:endParaRP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A8893A15-67E7-4478-ABB7-B872D5A52D5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3068666"/>
              </p:ext>
            </p:extLst>
          </p:nvPr>
        </p:nvGraphicFramePr>
        <p:xfrm>
          <a:off x="6096000" y="1618736"/>
          <a:ext cx="5494637" cy="52302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94637">
                  <a:extLst>
                    <a:ext uri="{9D8B030D-6E8A-4147-A177-3AD203B41FA5}">
                      <a16:colId xmlns:a16="http://schemas.microsoft.com/office/drawing/2014/main" val="11631728"/>
                    </a:ext>
                  </a:extLst>
                </a:gridCol>
              </a:tblGrid>
              <a:tr h="499212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stocking </a:t>
                      </a:r>
                      <a:endParaRPr lang="ru-RU" sz="28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Santa Claus </a:t>
                      </a:r>
                      <a:endParaRPr lang="ru-RU" sz="28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holly </a:t>
                      </a:r>
                      <a:endParaRPr lang="ru-RU" sz="28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gingerbread </a:t>
                      </a:r>
                      <a:endParaRPr lang="ru-RU" sz="28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candy </a:t>
                      </a:r>
                      <a:endParaRPr lang="ru-RU" sz="28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angel </a:t>
                      </a:r>
                      <a:endParaRPr lang="ru-RU" sz="28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sleigh</a:t>
                      </a:r>
                      <a:endParaRPr lang="ru-RU" sz="28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Christmas tree </a:t>
                      </a:r>
                      <a:endParaRPr lang="ru-RU" sz="28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present </a:t>
                      </a:r>
                      <a:endParaRPr lang="ru-RU" sz="28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reindeer </a:t>
                      </a:r>
                      <a:endParaRPr lang="ru-RU" sz="28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snowman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5893219"/>
                  </a:ext>
                </a:extLst>
              </a:tr>
            </a:tbl>
          </a:graphicData>
        </a:graphic>
      </p:graphicFrame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C3BE1E4-F9DC-4AB3-A936-BEFB6358792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60142"/>
            <a:ext cx="3536092" cy="33981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16274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F469C-CF76-4B86-B4F3-D482B4194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22275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0C7B5FB-F230-45B8-A802-3A4A29C39DB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048000" cy="2283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43074BED-5D85-434E-9888-645EBD264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" y="2291080"/>
            <a:ext cx="3039548" cy="2283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BF2D18A3-465A-47ED-B02C-6201B10DC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" y="4582161"/>
            <a:ext cx="3039548" cy="218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BD6EF5B-700E-4D98-8C28-0F0B8A2CD3B9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-7620"/>
            <a:ext cx="2793999" cy="2283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04BC6D4-7821-4D2B-A6C7-7DD9AFE4C37A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8" y="2266313"/>
            <a:ext cx="2793999" cy="2283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B92B42F-DED5-4A61-9C58-D5C7A8BEC0B8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326" y="4582161"/>
            <a:ext cx="3039547" cy="2098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26193CB-9E25-4A8D-BB63-063FAA6A49E1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997" y="-7620"/>
            <a:ext cx="2695575" cy="2258692"/>
          </a:xfrm>
          <a:prstGeom prst="rect">
            <a:avLst/>
          </a:prstGeom>
          <a:noFill/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9B8383A-2B60-41BA-B943-227944AB2869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997" y="2308228"/>
            <a:ext cx="2695575" cy="2241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11BE7C1-D804-4A48-B6CE-BD7D17FF9C6B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698" y="4606929"/>
            <a:ext cx="4254500" cy="2186938"/>
          </a:xfrm>
          <a:prstGeom prst="rect">
            <a:avLst/>
          </a:prstGeom>
          <a:noFill/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69F3EB4-2C29-4DDD-BEB6-2B2C0C9F9F20}"/>
              </a:ext>
            </a:extLst>
          </p:cNvPr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572" y="64133"/>
            <a:ext cx="3654427" cy="2202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1BEA403-6F2C-447C-96ED-9BB63EF529E2}"/>
              </a:ext>
            </a:extLst>
          </p:cNvPr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572" y="2298702"/>
            <a:ext cx="3645975" cy="21869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4266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C7A9A2-A56A-4652-8EF0-742815470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2C05989-523A-4B9F-8683-0920A0C138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5813"/>
            <a:ext cx="7317259" cy="4121149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en-US" dirty="0"/>
              <a:t>Who is the tallest in your family? – My father is.</a:t>
            </a:r>
            <a:endParaRPr lang="ru-RU" dirty="0"/>
          </a:p>
          <a:p>
            <a:pPr lvl="0"/>
            <a:r>
              <a:rPr lang="en-US" dirty="0"/>
              <a:t>Who is the cleverest in your family? </a:t>
            </a:r>
            <a:r>
              <a:rPr lang="ru-RU" dirty="0"/>
              <a:t>-</a:t>
            </a:r>
          </a:p>
          <a:p>
            <a:pPr lvl="0"/>
            <a:r>
              <a:rPr lang="en-US" dirty="0"/>
              <a:t>Who is the most creative in your family?</a:t>
            </a:r>
            <a:r>
              <a:rPr lang="ru-RU" dirty="0"/>
              <a:t> - </a:t>
            </a:r>
          </a:p>
          <a:p>
            <a:pPr lvl="0"/>
            <a:r>
              <a:rPr lang="en-US" dirty="0"/>
              <a:t>Who is the strongest in your family?</a:t>
            </a:r>
            <a:r>
              <a:rPr lang="ru-RU" dirty="0"/>
              <a:t> - </a:t>
            </a:r>
          </a:p>
          <a:p>
            <a:pPr lvl="0"/>
            <a:r>
              <a:rPr lang="en-US" dirty="0"/>
              <a:t>Who is the most hard</a:t>
            </a:r>
            <a:r>
              <a:rPr lang="ru-RU" dirty="0"/>
              <a:t>-</a:t>
            </a:r>
            <a:r>
              <a:rPr lang="en-US" dirty="0"/>
              <a:t>working in your family?</a:t>
            </a:r>
            <a:r>
              <a:rPr lang="ru-RU" dirty="0"/>
              <a:t> -</a:t>
            </a:r>
          </a:p>
          <a:p>
            <a:pPr lvl="0"/>
            <a:r>
              <a:rPr lang="en-US" dirty="0"/>
              <a:t>Who is the most sensitive in your family?</a:t>
            </a:r>
            <a:r>
              <a:rPr lang="ru-RU" dirty="0"/>
              <a:t> -</a:t>
            </a:r>
          </a:p>
          <a:p>
            <a:pPr lvl="0"/>
            <a:r>
              <a:rPr lang="en-US" dirty="0"/>
              <a:t>Who is the most cheerful in your family?</a:t>
            </a:r>
            <a:r>
              <a:rPr lang="ru-RU" dirty="0"/>
              <a:t> -</a:t>
            </a:r>
          </a:p>
          <a:p>
            <a:pPr lvl="0"/>
            <a:r>
              <a:rPr lang="en-US" dirty="0"/>
              <a:t>Who is the most ambitious in your family?</a:t>
            </a:r>
            <a:r>
              <a:rPr lang="ru-RU" dirty="0"/>
              <a:t> -</a:t>
            </a:r>
          </a:p>
          <a:p>
            <a:pPr lvl="0"/>
            <a:r>
              <a:rPr lang="en-US" dirty="0"/>
              <a:t>Who is the most talkative in your family?</a:t>
            </a:r>
            <a:r>
              <a:rPr lang="ru-RU" dirty="0"/>
              <a:t> -</a:t>
            </a:r>
          </a:p>
          <a:p>
            <a:pPr lvl="0"/>
            <a:r>
              <a:rPr lang="en-US" dirty="0"/>
              <a:t>Who is the most generous in your family?</a:t>
            </a:r>
            <a:r>
              <a:rPr lang="ru-RU" dirty="0"/>
              <a:t> -</a:t>
            </a:r>
          </a:p>
          <a:p>
            <a:pPr lvl="0"/>
            <a:r>
              <a:rPr lang="en-US" dirty="0"/>
              <a:t>Who is the most hot-tempered in your family?</a:t>
            </a:r>
            <a:r>
              <a:rPr lang="ru-RU" dirty="0"/>
              <a:t> -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3D93BC9-9C12-42F0-8EF6-81AD27D409B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520" y="0"/>
            <a:ext cx="4469481" cy="3558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31520D2-6F45-473A-8528-3F8C6DFD70C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27" y="-8967"/>
            <a:ext cx="7193693" cy="1977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432A508-1706-4616-9AA6-C4C556E0CBC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363" y="4583497"/>
            <a:ext cx="4171315" cy="2085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15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169500-1936-40FF-B658-67A0C29EC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8053"/>
            <a:ext cx="10515600" cy="1834379"/>
          </a:xfrm>
        </p:spPr>
        <p:txBody>
          <a:bodyPr>
            <a:noAutofit/>
          </a:bodyPr>
          <a:lstStyle/>
          <a:p>
            <a:pPr lvl="0"/>
            <a: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Now join into groups of four students</a:t>
            </a:r>
            <a:b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Describe the picture in some full sentences using the construction there is/are. </a:t>
            </a:r>
            <a:b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Follow the example: There is a family in the room/in the picture. </a:t>
            </a:r>
            <a:b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ru-RU" dirty="0"/>
            </a:br>
            <a:br>
              <a:rPr lang="ru-RU" sz="2000" dirty="0"/>
            </a:br>
            <a:endParaRPr lang="ru-RU" sz="2000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BA25C93D-C6DD-489F-8222-42C947A58AE9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46887" y="1161535"/>
            <a:ext cx="9292281" cy="55838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0053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D6857C-8284-4857-A2BB-81650789E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D3511D-568F-4ED0-A98A-3A8CA8133A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3643"/>
            <a:ext cx="10515600" cy="4219231"/>
          </a:xfrm>
        </p:spPr>
        <p:txBody>
          <a:bodyPr>
            <a:normAutofit/>
          </a:bodyPr>
          <a:lstStyle/>
          <a:p>
            <a:r>
              <a:rPr lang="en-US" sz="2400" dirty="0"/>
              <a:t>There are six people in the room</a:t>
            </a:r>
            <a:endParaRPr lang="ru-RU" sz="2400" dirty="0"/>
          </a:p>
          <a:p>
            <a:r>
              <a:rPr lang="en-US" sz="2400" dirty="0"/>
              <a:t>There are two children in the room</a:t>
            </a:r>
            <a:endParaRPr lang="ru-RU" sz="2400" dirty="0"/>
          </a:p>
          <a:p>
            <a:r>
              <a:rPr lang="en-US" sz="2400" dirty="0"/>
              <a:t>There is a Christmas tree in the corner of the room</a:t>
            </a:r>
            <a:endParaRPr lang="ru-RU" sz="2400" dirty="0"/>
          </a:p>
          <a:p>
            <a:r>
              <a:rPr lang="en-US" sz="2400" dirty="0"/>
              <a:t>There is a fireplace in the room</a:t>
            </a:r>
            <a:endParaRPr lang="ru-RU" sz="2400" dirty="0"/>
          </a:p>
          <a:p>
            <a:r>
              <a:rPr lang="en-US" sz="2400" dirty="0"/>
              <a:t>There is a table in the room </a:t>
            </a:r>
            <a:endParaRPr lang="ru-RU" sz="2400" dirty="0"/>
          </a:p>
          <a:p>
            <a:r>
              <a:rPr lang="en-US" sz="2400" dirty="0"/>
              <a:t>There are cups and a candle on the table </a:t>
            </a:r>
            <a:endParaRPr lang="ru-RU" sz="2400" dirty="0"/>
          </a:p>
          <a:p>
            <a:r>
              <a:rPr lang="en-US" sz="2400" dirty="0"/>
              <a:t>There is a sofa at the window </a:t>
            </a:r>
            <a:endParaRPr lang="ru-RU" sz="2400" dirty="0"/>
          </a:p>
          <a:p>
            <a:r>
              <a:rPr lang="en-US" sz="2400" dirty="0"/>
              <a:t>There is a girl at the table </a:t>
            </a:r>
            <a:endParaRPr lang="ru-RU" sz="2400" dirty="0"/>
          </a:p>
          <a:p>
            <a:r>
              <a:rPr lang="en-US" sz="2400" dirty="0"/>
              <a:t>There are baubles on the table </a:t>
            </a:r>
            <a:endParaRPr lang="ru-RU" sz="2400" dirty="0"/>
          </a:p>
          <a:p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E9775F26-3D46-4E87-A8AB-1BE4DBD1D08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0" y="2759399"/>
            <a:ext cx="4699000" cy="373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B2E7552-0BC2-439A-A321-507ECAEC59E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3568"/>
            <a:ext cx="10616514" cy="2150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067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507</TotalTime>
  <Words>537</Words>
  <Application>Microsoft Office PowerPoint</Application>
  <PresentationFormat>Широкоэкранный</PresentationFormat>
  <Paragraphs>136</Paragraphs>
  <Slides>12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1" baseType="lpstr">
      <vt:lpstr>Aharoni</vt:lpstr>
      <vt:lpstr>Arial</vt:lpstr>
      <vt:lpstr>Arial Black</vt:lpstr>
      <vt:lpstr>Arial Rounded MT Bold</vt:lpstr>
      <vt:lpstr>Calibri</vt:lpstr>
      <vt:lpstr>Calibri Light</vt:lpstr>
      <vt:lpstr>David</vt:lpstr>
      <vt:lpstr>Times New Roman</vt:lpstr>
      <vt:lpstr>Тема Office</vt:lpstr>
      <vt:lpstr>BASIC GRAMMAR REVISION </vt:lpstr>
      <vt:lpstr>   Have a look at the two columns  Match them to make phrases    </vt:lpstr>
      <vt:lpstr>Презентация PowerPoint</vt:lpstr>
      <vt:lpstr>Group the names of the holidays according to the country they come from  Work in pairs  </vt:lpstr>
      <vt:lpstr>Scan the qr code  Group plural foms of the nouns   </vt:lpstr>
      <vt:lpstr>Презентация PowerPoint</vt:lpstr>
      <vt:lpstr>Презентация PowerPoint</vt:lpstr>
      <vt:lpstr>Now join into groups of four students Describe the picture in some full sentences using the construction there is/are.  Follow the example: There is a family in the room/in the picture.     </vt:lpstr>
      <vt:lpstr>Презентация PowerPoint</vt:lpstr>
      <vt:lpstr>Презентация PowerPoint</vt:lpstr>
      <vt:lpstr>Scan the qr code and do the test 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133</cp:revision>
  <dcterms:created xsi:type="dcterms:W3CDTF">2023-12-03T11:01:40Z</dcterms:created>
  <dcterms:modified xsi:type="dcterms:W3CDTF">2023-12-15T17:24:51Z</dcterms:modified>
</cp:coreProperties>
</file>