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313" r:id="rId3"/>
    <p:sldId id="314" r:id="rId4"/>
    <p:sldId id="315" r:id="rId5"/>
    <p:sldId id="273" r:id="rId6"/>
    <p:sldId id="316" r:id="rId7"/>
    <p:sldId id="312" r:id="rId8"/>
    <p:sldId id="279" r:id="rId9"/>
    <p:sldId id="317" r:id="rId10"/>
    <p:sldId id="318" r:id="rId11"/>
    <p:sldId id="30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87567" autoAdjust="0"/>
  </p:normalViewPr>
  <p:slideViewPr>
    <p:cSldViewPr>
      <p:cViewPr>
        <p:scale>
          <a:sx n="53" d="100"/>
          <a:sy n="53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5463990591083751E-2"/>
          <c:w val="0.83846985768711557"/>
          <c:h val="0.89685341475468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40316007461202646"/>
                  <c:y val="7.2980396814147086E-2"/>
                </c:manualLayout>
              </c:layout>
              <c:tx>
                <c:rich>
                  <a:bodyPr/>
                  <a:lstStyle/>
                  <a:p>
                    <a:pPr>
                      <a:defRPr sz="2000" kern="900" baseline="0"/>
                    </a:pPr>
                    <a:r>
                      <a: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Знакомы с творчеством поэтов-</a:t>
                    </a:r>
                    <a:r>
                      <a: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endParaRPr lang="ru-RU" sz="1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90148027066956"/>
                  <c:y val="0.59806525328603333"/>
                </c:manualLayout>
              </c:layout>
              <c:tx>
                <c:rich>
                  <a:bodyPr/>
                  <a:lstStyle/>
                  <a:p>
                    <a:pPr>
                      <a:defRPr sz="600" kern="900" baseline="0"/>
                    </a:pPr>
                    <a:r>
                      <a: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Слышали, но не читали- 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22</a:t>
                    </a:r>
                    <a:endParaRPr lang="ru-RU" sz="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accent2">
                    <a:lumMod val="75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50787532248488343"/>
                  <c:y val="-9.167324320286252E-2"/>
                </c:manualLayout>
              </c:layout>
              <c:tx>
                <c:rich>
                  <a:bodyPr/>
                  <a:lstStyle/>
                  <a:p>
                    <a:pPr>
                      <a:defRPr sz="600" kern="900" baseline="0"/>
                    </a:pPr>
                    <a:r>
                      <a: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 знаем таких поэтов- </a:t>
                    </a:r>
                    <a:r>
                      <a: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140</a:t>
                    </a:r>
                    <a:endParaRPr lang="ru-RU" sz="6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accent3">
                    <a:lumMod val="75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kern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Знакомы с творчеством поэтов </c:v>
                </c:pt>
                <c:pt idx="1">
                  <c:v>Слышали, но не читали </c:v>
                </c:pt>
                <c:pt idx="2">
                  <c:v>Не знаем таких поэтов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22</c:v>
                </c:pt>
                <c:pt idx="2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48325186090434E-3"/>
          <c:y val="8.6923983754891437E-2"/>
          <c:w val="0.87344305493834018"/>
          <c:h val="0.87879741757088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13"/>
          <c:dPt>
            <c:idx val="0"/>
            <c:bubble3D val="0"/>
            <c:explosion val="18"/>
          </c:dPt>
          <c:dPt>
            <c:idx val="1"/>
            <c:bubble3D val="0"/>
            <c:explosion val="19"/>
          </c:dPt>
          <c:dLbls>
            <c:dLbl>
              <c:idx val="0"/>
              <c:layout>
                <c:manualLayout>
                  <c:x val="0.33114633353495704"/>
                  <c:y val="-0.55260989519683001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Да, конечно- </a:t>
                    </a:r>
                    <a:r>
                      <a: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172</a:t>
                    </a:r>
                    <a:endParaRPr lang="ru-RU" sz="7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0128895143337981"/>
                  <c:y val="0.53149927785801576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Нет, не вызывает интерес-</a:t>
                    </a:r>
                    <a:r>
                      <a:rPr lang="ru-RU" sz="1800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endParaRPr lang="ru-RU" sz="7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chemeClr val="accent2">
                    <a:lumMod val="75000"/>
                  </a:schemeClr>
                </a:solidFill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Да, конечно</c:v>
                </c:pt>
                <c:pt idx="1">
                  <c:v>Нет, не вызывает интереса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7C22A-C441-4212-B01B-62C4C74BC4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43C4-CAD0-489C-BF95-E770B5952A77}">
      <dgm:prSet phldrT="[Текст]" custT="1"/>
      <dgm:spPr>
        <a:solidFill>
          <a:srgbClr val="CC40B1"/>
        </a:solidFill>
      </dgm:spPr>
      <dgm:t>
        <a:bodyPr/>
        <a:lstStyle/>
        <a:p>
          <a:r>
            <a:rPr lang="ru-RU" sz="2000" dirty="0">
              <a:latin typeface="+mj-lt"/>
            </a:rPr>
            <a:t>Интервью с поэтами, фотографирование, видеозапись</a:t>
          </a:r>
        </a:p>
      </dgm:t>
    </dgm:pt>
    <dgm:pt modelId="{46FE1D3A-EAE8-4B91-8178-FED6A1C784BB}" type="parTrans" cxnId="{D5CDD1D7-9F90-43D1-80C5-021AC0686896}">
      <dgm:prSet/>
      <dgm:spPr/>
      <dgm:t>
        <a:bodyPr/>
        <a:lstStyle/>
        <a:p>
          <a:endParaRPr lang="ru-RU"/>
        </a:p>
      </dgm:t>
    </dgm:pt>
    <dgm:pt modelId="{FC8A8C33-63F8-43BC-992F-E71AB9A4F351}" type="sibTrans" cxnId="{D5CDD1D7-9F90-43D1-80C5-021AC0686896}">
      <dgm:prSet/>
      <dgm:spPr/>
      <dgm:t>
        <a:bodyPr/>
        <a:lstStyle/>
        <a:p>
          <a:endParaRPr lang="ru-RU"/>
        </a:p>
      </dgm:t>
    </dgm:pt>
    <dgm:pt modelId="{DB3C238B-5E57-4B38-8069-4CD24248B4F9}">
      <dgm:prSet phldrT="[Текст]" custT="1"/>
      <dgm:spPr>
        <a:solidFill>
          <a:srgbClr val="B8548D"/>
        </a:solidFill>
      </dgm:spPr>
      <dgm:t>
        <a:bodyPr/>
        <a:lstStyle/>
        <a:p>
          <a:r>
            <a:rPr lang="ru-RU" sz="2000" dirty="0">
              <a:latin typeface="+mj-lt"/>
            </a:rPr>
            <a:t>Консультации со специалистами архивного отдела</a:t>
          </a:r>
          <a:endParaRPr lang="ru-RU" sz="3200" dirty="0">
            <a:latin typeface="+mj-lt"/>
          </a:endParaRPr>
        </a:p>
      </dgm:t>
    </dgm:pt>
    <dgm:pt modelId="{FDB1E5E3-F5CA-4108-91D0-32D048331D9C}" type="parTrans" cxnId="{28551946-986D-488B-953D-AAF5F09E6BD9}">
      <dgm:prSet/>
      <dgm:spPr/>
      <dgm:t>
        <a:bodyPr/>
        <a:lstStyle/>
        <a:p>
          <a:endParaRPr lang="ru-RU"/>
        </a:p>
      </dgm:t>
    </dgm:pt>
    <dgm:pt modelId="{6956514C-B900-46F3-A9B0-AC4ED8BF4B98}" type="sibTrans" cxnId="{28551946-986D-488B-953D-AAF5F09E6BD9}">
      <dgm:prSet/>
      <dgm:spPr/>
      <dgm:t>
        <a:bodyPr/>
        <a:lstStyle/>
        <a:p>
          <a:endParaRPr lang="ru-RU"/>
        </a:p>
      </dgm:t>
    </dgm:pt>
    <dgm:pt modelId="{08C7C996-5D21-4443-9733-914697F0BE8A}">
      <dgm:prSet custT="1"/>
      <dgm:spPr>
        <a:solidFill>
          <a:srgbClr val="AA627D"/>
        </a:solidFill>
      </dgm:spPr>
      <dgm:t>
        <a:bodyPr/>
        <a:lstStyle/>
        <a:p>
          <a:r>
            <a:rPr lang="ru-RU" sz="2000" dirty="0">
              <a:latin typeface="+mj-lt"/>
            </a:rPr>
            <a:t>Изучение, анализ творчества поэтов</a:t>
          </a:r>
        </a:p>
      </dgm:t>
    </dgm:pt>
    <dgm:pt modelId="{21E83BD9-7212-4C8A-A00E-B7B938F61E58}" type="parTrans" cxnId="{6197977C-B27A-48D6-91BF-710C0744CEE6}">
      <dgm:prSet/>
      <dgm:spPr/>
      <dgm:t>
        <a:bodyPr/>
        <a:lstStyle/>
        <a:p>
          <a:endParaRPr lang="ru-RU"/>
        </a:p>
      </dgm:t>
    </dgm:pt>
    <dgm:pt modelId="{3B1A5408-EB42-44C7-8B1A-0B7C795F6B2B}" type="sibTrans" cxnId="{6197977C-B27A-48D6-91BF-710C0744CEE6}">
      <dgm:prSet/>
      <dgm:spPr/>
      <dgm:t>
        <a:bodyPr/>
        <a:lstStyle/>
        <a:p>
          <a:endParaRPr lang="ru-RU"/>
        </a:p>
      </dgm:t>
    </dgm:pt>
    <dgm:pt modelId="{A9FE46EE-3DA7-4EB7-B00F-2B44CEE62ADC}">
      <dgm:prSet custT="1"/>
      <dgm:spPr/>
      <dgm:t>
        <a:bodyPr/>
        <a:lstStyle/>
        <a:p>
          <a:r>
            <a:rPr lang="ru-RU" sz="2000" dirty="0">
              <a:latin typeface="+mj-lt"/>
            </a:rPr>
            <a:t>Социологический опрос </a:t>
          </a:r>
        </a:p>
      </dgm:t>
    </dgm:pt>
    <dgm:pt modelId="{7E713610-82D5-4C99-8BF0-10A63A5E1DC0}" type="parTrans" cxnId="{824622FB-D30B-4B66-93E7-6DD70D5C45A2}">
      <dgm:prSet/>
      <dgm:spPr/>
      <dgm:t>
        <a:bodyPr/>
        <a:lstStyle/>
        <a:p>
          <a:endParaRPr lang="ru-RU"/>
        </a:p>
      </dgm:t>
    </dgm:pt>
    <dgm:pt modelId="{91B16DE1-4CC7-4F81-A3E4-F5B19C158657}" type="sibTrans" cxnId="{824622FB-D30B-4B66-93E7-6DD70D5C45A2}">
      <dgm:prSet/>
      <dgm:spPr/>
      <dgm:t>
        <a:bodyPr/>
        <a:lstStyle/>
        <a:p>
          <a:endParaRPr lang="ru-RU"/>
        </a:p>
      </dgm:t>
    </dgm:pt>
    <dgm:pt modelId="{F7959E63-63AB-45F0-957B-2AAA36AE1B4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latin typeface="+mj-lt"/>
            </a:rPr>
            <a:t>Теоретический анализ литературных источников, СМИ</a:t>
          </a:r>
        </a:p>
      </dgm:t>
    </dgm:pt>
    <dgm:pt modelId="{B71BA37F-4C59-46FF-A031-6DF1DD08F6D5}" type="sibTrans" cxnId="{28E68F16-CA5F-4447-A5A7-CFD7099F9F21}">
      <dgm:prSet/>
      <dgm:spPr/>
      <dgm:t>
        <a:bodyPr/>
        <a:lstStyle/>
        <a:p>
          <a:endParaRPr lang="ru-RU"/>
        </a:p>
      </dgm:t>
    </dgm:pt>
    <dgm:pt modelId="{891F2E7C-3208-46C4-8C18-F61E7CAD8887}" type="parTrans" cxnId="{28E68F16-CA5F-4447-A5A7-CFD7099F9F21}">
      <dgm:prSet/>
      <dgm:spPr/>
      <dgm:t>
        <a:bodyPr/>
        <a:lstStyle/>
        <a:p>
          <a:endParaRPr lang="ru-RU"/>
        </a:p>
      </dgm:t>
    </dgm:pt>
    <dgm:pt modelId="{A5E5592B-93EC-41CE-8598-3EE8A0328DA7}" type="pres">
      <dgm:prSet presAssocID="{99F7C22A-C441-4212-B01B-62C4C74BC4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1736D-E6C8-4A4C-84FB-A87FA6D48618}" type="pres">
      <dgm:prSet presAssocID="{F7959E63-63AB-45F0-957B-2AAA36AE1B4E}" presName="comp" presStyleCnt="0"/>
      <dgm:spPr/>
    </dgm:pt>
    <dgm:pt modelId="{D51FA63B-6476-42E3-9C45-66A12958DEB0}" type="pres">
      <dgm:prSet presAssocID="{F7959E63-63AB-45F0-957B-2AAA36AE1B4E}" presName="box" presStyleLbl="node1" presStyleIdx="0" presStyleCnt="5"/>
      <dgm:spPr/>
      <dgm:t>
        <a:bodyPr/>
        <a:lstStyle/>
        <a:p>
          <a:endParaRPr lang="ru-RU"/>
        </a:p>
      </dgm:t>
    </dgm:pt>
    <dgm:pt modelId="{3EB417C0-763F-48EA-B431-476FD97247E9}" type="pres">
      <dgm:prSet presAssocID="{F7959E63-63AB-45F0-957B-2AAA36AE1B4E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E0D22FF-465A-480C-B692-939DC52BE873}" type="pres">
      <dgm:prSet presAssocID="{F7959E63-63AB-45F0-957B-2AAA36AE1B4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A0515-9235-4FAC-9B29-5B083A1D2829}" type="pres">
      <dgm:prSet presAssocID="{B71BA37F-4C59-46FF-A031-6DF1DD08F6D5}" presName="spacer" presStyleCnt="0"/>
      <dgm:spPr/>
    </dgm:pt>
    <dgm:pt modelId="{EF1E9924-9680-447C-ABC4-0B719A079C56}" type="pres">
      <dgm:prSet presAssocID="{178643C4-CAD0-489C-BF95-E770B5952A77}" presName="comp" presStyleCnt="0"/>
      <dgm:spPr/>
    </dgm:pt>
    <dgm:pt modelId="{F6349D07-2025-4682-86E2-1048ACDB73BC}" type="pres">
      <dgm:prSet presAssocID="{178643C4-CAD0-489C-BF95-E770B5952A77}" presName="box" presStyleLbl="node1" presStyleIdx="1" presStyleCnt="5"/>
      <dgm:spPr/>
      <dgm:t>
        <a:bodyPr/>
        <a:lstStyle/>
        <a:p>
          <a:endParaRPr lang="ru-RU"/>
        </a:p>
      </dgm:t>
    </dgm:pt>
    <dgm:pt modelId="{54912A8F-A8E8-4E1C-9F6A-746D16E40F49}" type="pres">
      <dgm:prSet presAssocID="{178643C4-CAD0-489C-BF95-E770B5952A77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8FD3CA52-30A8-4ABD-8704-74A73CB7645A}" type="pres">
      <dgm:prSet presAssocID="{178643C4-CAD0-489C-BF95-E770B5952A7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B32DA-056C-4340-B43E-E4457E2AA52F}" type="pres">
      <dgm:prSet presAssocID="{FC8A8C33-63F8-43BC-992F-E71AB9A4F351}" presName="spacer" presStyleCnt="0"/>
      <dgm:spPr/>
    </dgm:pt>
    <dgm:pt modelId="{5E336D1E-A75F-438B-B7A3-84DCD8C48991}" type="pres">
      <dgm:prSet presAssocID="{DB3C238B-5E57-4B38-8069-4CD24248B4F9}" presName="comp" presStyleCnt="0"/>
      <dgm:spPr/>
    </dgm:pt>
    <dgm:pt modelId="{F339BFB9-035C-4370-A227-6A4AAF5D2EAB}" type="pres">
      <dgm:prSet presAssocID="{DB3C238B-5E57-4B38-8069-4CD24248B4F9}" presName="box" presStyleLbl="node1" presStyleIdx="2" presStyleCnt="5"/>
      <dgm:spPr/>
      <dgm:t>
        <a:bodyPr/>
        <a:lstStyle/>
        <a:p>
          <a:endParaRPr lang="ru-RU"/>
        </a:p>
      </dgm:t>
    </dgm:pt>
    <dgm:pt modelId="{8578AD7E-9C02-4606-906C-7D3DF5439A2D}" type="pres">
      <dgm:prSet presAssocID="{DB3C238B-5E57-4B38-8069-4CD24248B4F9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5EF78949-95D8-43A1-80D5-C18B3E338CCA}" type="pres">
      <dgm:prSet presAssocID="{DB3C238B-5E57-4B38-8069-4CD24248B4F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51726-0ADE-442D-9A82-36B1C1A03793}" type="pres">
      <dgm:prSet presAssocID="{6956514C-B900-46F3-A9B0-AC4ED8BF4B98}" presName="spacer" presStyleCnt="0"/>
      <dgm:spPr/>
    </dgm:pt>
    <dgm:pt modelId="{2F1B877A-A977-4679-8ADD-B7B14696759D}" type="pres">
      <dgm:prSet presAssocID="{08C7C996-5D21-4443-9733-914697F0BE8A}" presName="comp" presStyleCnt="0"/>
      <dgm:spPr/>
    </dgm:pt>
    <dgm:pt modelId="{ABF12242-E921-41B4-9E6F-6667EA6C9DCD}" type="pres">
      <dgm:prSet presAssocID="{08C7C996-5D21-4443-9733-914697F0BE8A}" presName="box" presStyleLbl="node1" presStyleIdx="3" presStyleCnt="5"/>
      <dgm:spPr/>
      <dgm:t>
        <a:bodyPr/>
        <a:lstStyle/>
        <a:p>
          <a:endParaRPr lang="ru-RU"/>
        </a:p>
      </dgm:t>
    </dgm:pt>
    <dgm:pt modelId="{F006A04A-FFBB-4A23-AC2E-0F455CBA2938}" type="pres">
      <dgm:prSet presAssocID="{08C7C996-5D21-4443-9733-914697F0BE8A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9CDF05A4-F537-422D-A3AC-A768D6AB754F}" type="pres">
      <dgm:prSet presAssocID="{08C7C996-5D21-4443-9733-914697F0BE8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072AE-BBD6-4301-9F25-2ACA47AC4DDF}" type="pres">
      <dgm:prSet presAssocID="{3B1A5408-EB42-44C7-8B1A-0B7C795F6B2B}" presName="spacer" presStyleCnt="0"/>
      <dgm:spPr/>
    </dgm:pt>
    <dgm:pt modelId="{115F3371-A047-4BF8-8168-32FF07F7A24C}" type="pres">
      <dgm:prSet presAssocID="{A9FE46EE-3DA7-4EB7-B00F-2B44CEE62ADC}" presName="comp" presStyleCnt="0"/>
      <dgm:spPr/>
    </dgm:pt>
    <dgm:pt modelId="{E9B4AB3C-6E6B-4355-80D4-29FF911C1E68}" type="pres">
      <dgm:prSet presAssocID="{A9FE46EE-3DA7-4EB7-B00F-2B44CEE62ADC}" presName="box" presStyleLbl="node1" presStyleIdx="4" presStyleCnt="5" custLinFactNeighborX="-454" custLinFactNeighborY="828"/>
      <dgm:spPr/>
      <dgm:t>
        <a:bodyPr/>
        <a:lstStyle/>
        <a:p>
          <a:endParaRPr lang="ru-RU"/>
        </a:p>
      </dgm:t>
    </dgm:pt>
    <dgm:pt modelId="{2C27C979-CF8B-48BC-8D7B-2E0FC419A6DE}" type="pres">
      <dgm:prSet presAssocID="{A9FE46EE-3DA7-4EB7-B00F-2B44CEE62ADC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D457645-DF4B-4CB9-A589-63066B28572A}" type="pres">
      <dgm:prSet presAssocID="{A9FE46EE-3DA7-4EB7-B00F-2B44CEE62AD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FE4F6-C021-44A3-901B-A0B722404DC7}" type="presOf" srcId="{DB3C238B-5E57-4B38-8069-4CD24248B4F9}" destId="{5EF78949-95D8-43A1-80D5-C18B3E338CCA}" srcOrd="1" destOrd="0" presId="urn:microsoft.com/office/officeart/2005/8/layout/vList4"/>
    <dgm:cxn modelId="{61EA150D-7B50-4C25-A68E-DB45870D9210}" type="presOf" srcId="{99F7C22A-C441-4212-B01B-62C4C74BC469}" destId="{A5E5592B-93EC-41CE-8598-3EE8A0328DA7}" srcOrd="0" destOrd="0" presId="urn:microsoft.com/office/officeart/2005/8/layout/vList4"/>
    <dgm:cxn modelId="{35F9D040-2A85-4F97-85F5-34C895E827E0}" type="presOf" srcId="{178643C4-CAD0-489C-BF95-E770B5952A77}" destId="{8FD3CA52-30A8-4ABD-8704-74A73CB7645A}" srcOrd="1" destOrd="0" presId="urn:microsoft.com/office/officeart/2005/8/layout/vList4"/>
    <dgm:cxn modelId="{42BBE926-0B85-4582-9F68-6AE8100768A2}" type="presOf" srcId="{178643C4-CAD0-489C-BF95-E770B5952A77}" destId="{F6349D07-2025-4682-86E2-1048ACDB73BC}" srcOrd="0" destOrd="0" presId="urn:microsoft.com/office/officeart/2005/8/layout/vList4"/>
    <dgm:cxn modelId="{4FB48C73-E61A-4FC1-A91D-5628212220B5}" type="presOf" srcId="{08C7C996-5D21-4443-9733-914697F0BE8A}" destId="{ABF12242-E921-41B4-9E6F-6667EA6C9DCD}" srcOrd="0" destOrd="0" presId="urn:microsoft.com/office/officeart/2005/8/layout/vList4"/>
    <dgm:cxn modelId="{E522C11C-79AD-49ED-8F33-4E135CBB3C55}" type="presOf" srcId="{A9FE46EE-3DA7-4EB7-B00F-2B44CEE62ADC}" destId="{BD457645-DF4B-4CB9-A589-63066B28572A}" srcOrd="1" destOrd="0" presId="urn:microsoft.com/office/officeart/2005/8/layout/vList4"/>
    <dgm:cxn modelId="{289FE41B-487A-4A71-8819-68802F1E44EE}" type="presOf" srcId="{08C7C996-5D21-4443-9733-914697F0BE8A}" destId="{9CDF05A4-F537-422D-A3AC-A768D6AB754F}" srcOrd="1" destOrd="0" presId="urn:microsoft.com/office/officeart/2005/8/layout/vList4"/>
    <dgm:cxn modelId="{824622FB-D30B-4B66-93E7-6DD70D5C45A2}" srcId="{99F7C22A-C441-4212-B01B-62C4C74BC469}" destId="{A9FE46EE-3DA7-4EB7-B00F-2B44CEE62ADC}" srcOrd="4" destOrd="0" parTransId="{7E713610-82D5-4C99-8BF0-10A63A5E1DC0}" sibTransId="{91B16DE1-4CC7-4F81-A3E4-F5B19C158657}"/>
    <dgm:cxn modelId="{036CB496-6488-42A5-8927-785C6732C2E0}" type="presOf" srcId="{F7959E63-63AB-45F0-957B-2AAA36AE1B4E}" destId="{D51FA63B-6476-42E3-9C45-66A12958DEB0}" srcOrd="0" destOrd="0" presId="urn:microsoft.com/office/officeart/2005/8/layout/vList4"/>
    <dgm:cxn modelId="{D5CDD1D7-9F90-43D1-80C5-021AC0686896}" srcId="{99F7C22A-C441-4212-B01B-62C4C74BC469}" destId="{178643C4-CAD0-489C-BF95-E770B5952A77}" srcOrd="1" destOrd="0" parTransId="{46FE1D3A-EAE8-4B91-8178-FED6A1C784BB}" sibTransId="{FC8A8C33-63F8-43BC-992F-E71AB9A4F351}"/>
    <dgm:cxn modelId="{70D96E43-6C89-4B7C-931E-91EACBEA3E4A}" type="presOf" srcId="{A9FE46EE-3DA7-4EB7-B00F-2B44CEE62ADC}" destId="{E9B4AB3C-6E6B-4355-80D4-29FF911C1E68}" srcOrd="0" destOrd="0" presId="urn:microsoft.com/office/officeart/2005/8/layout/vList4"/>
    <dgm:cxn modelId="{28E68F16-CA5F-4447-A5A7-CFD7099F9F21}" srcId="{99F7C22A-C441-4212-B01B-62C4C74BC469}" destId="{F7959E63-63AB-45F0-957B-2AAA36AE1B4E}" srcOrd="0" destOrd="0" parTransId="{891F2E7C-3208-46C4-8C18-F61E7CAD8887}" sibTransId="{B71BA37F-4C59-46FF-A031-6DF1DD08F6D5}"/>
    <dgm:cxn modelId="{6197977C-B27A-48D6-91BF-710C0744CEE6}" srcId="{99F7C22A-C441-4212-B01B-62C4C74BC469}" destId="{08C7C996-5D21-4443-9733-914697F0BE8A}" srcOrd="3" destOrd="0" parTransId="{21E83BD9-7212-4C8A-A00E-B7B938F61E58}" sibTransId="{3B1A5408-EB42-44C7-8B1A-0B7C795F6B2B}"/>
    <dgm:cxn modelId="{8EFADF11-AAE9-4607-9882-A753FFA23E96}" type="presOf" srcId="{DB3C238B-5E57-4B38-8069-4CD24248B4F9}" destId="{F339BFB9-035C-4370-A227-6A4AAF5D2EAB}" srcOrd="0" destOrd="0" presId="urn:microsoft.com/office/officeart/2005/8/layout/vList4"/>
    <dgm:cxn modelId="{0493B2E3-83B5-4426-8410-171C6737910C}" type="presOf" srcId="{F7959E63-63AB-45F0-957B-2AAA36AE1B4E}" destId="{CE0D22FF-465A-480C-B692-939DC52BE873}" srcOrd="1" destOrd="0" presId="urn:microsoft.com/office/officeart/2005/8/layout/vList4"/>
    <dgm:cxn modelId="{28551946-986D-488B-953D-AAF5F09E6BD9}" srcId="{99F7C22A-C441-4212-B01B-62C4C74BC469}" destId="{DB3C238B-5E57-4B38-8069-4CD24248B4F9}" srcOrd="2" destOrd="0" parTransId="{FDB1E5E3-F5CA-4108-91D0-32D048331D9C}" sibTransId="{6956514C-B900-46F3-A9B0-AC4ED8BF4B98}"/>
    <dgm:cxn modelId="{F180C646-78ED-4A24-BAE5-C0FF66563EAD}" type="presParOf" srcId="{A5E5592B-93EC-41CE-8598-3EE8A0328DA7}" destId="{3811736D-E6C8-4A4C-84FB-A87FA6D48618}" srcOrd="0" destOrd="0" presId="urn:microsoft.com/office/officeart/2005/8/layout/vList4"/>
    <dgm:cxn modelId="{BC9055C9-4CBD-40ED-AB9C-8D2B7913A791}" type="presParOf" srcId="{3811736D-E6C8-4A4C-84FB-A87FA6D48618}" destId="{D51FA63B-6476-42E3-9C45-66A12958DEB0}" srcOrd="0" destOrd="0" presId="urn:microsoft.com/office/officeart/2005/8/layout/vList4"/>
    <dgm:cxn modelId="{F722DCE1-BEA7-43CE-A022-44C077CDBF16}" type="presParOf" srcId="{3811736D-E6C8-4A4C-84FB-A87FA6D48618}" destId="{3EB417C0-763F-48EA-B431-476FD97247E9}" srcOrd="1" destOrd="0" presId="urn:microsoft.com/office/officeart/2005/8/layout/vList4"/>
    <dgm:cxn modelId="{D64E462B-21B6-4A3E-ABD3-784F6719D932}" type="presParOf" srcId="{3811736D-E6C8-4A4C-84FB-A87FA6D48618}" destId="{CE0D22FF-465A-480C-B692-939DC52BE873}" srcOrd="2" destOrd="0" presId="urn:microsoft.com/office/officeart/2005/8/layout/vList4"/>
    <dgm:cxn modelId="{17449F09-4748-4162-848B-5E9FD9E10442}" type="presParOf" srcId="{A5E5592B-93EC-41CE-8598-3EE8A0328DA7}" destId="{FCEA0515-9235-4FAC-9B29-5B083A1D2829}" srcOrd="1" destOrd="0" presId="urn:microsoft.com/office/officeart/2005/8/layout/vList4"/>
    <dgm:cxn modelId="{ECE0BFBB-C995-4AAB-A55B-8B09B09CC1BE}" type="presParOf" srcId="{A5E5592B-93EC-41CE-8598-3EE8A0328DA7}" destId="{EF1E9924-9680-447C-ABC4-0B719A079C56}" srcOrd="2" destOrd="0" presId="urn:microsoft.com/office/officeart/2005/8/layout/vList4"/>
    <dgm:cxn modelId="{B4E28769-82D5-46C7-80C0-03D0854E3E1A}" type="presParOf" srcId="{EF1E9924-9680-447C-ABC4-0B719A079C56}" destId="{F6349D07-2025-4682-86E2-1048ACDB73BC}" srcOrd="0" destOrd="0" presId="urn:microsoft.com/office/officeart/2005/8/layout/vList4"/>
    <dgm:cxn modelId="{ACEFB465-58AA-41BC-8709-5E20EA951E8F}" type="presParOf" srcId="{EF1E9924-9680-447C-ABC4-0B719A079C56}" destId="{54912A8F-A8E8-4E1C-9F6A-746D16E40F49}" srcOrd="1" destOrd="0" presId="urn:microsoft.com/office/officeart/2005/8/layout/vList4"/>
    <dgm:cxn modelId="{53B1DF68-C53E-4C14-B734-56A5D556A466}" type="presParOf" srcId="{EF1E9924-9680-447C-ABC4-0B719A079C56}" destId="{8FD3CA52-30A8-4ABD-8704-74A73CB7645A}" srcOrd="2" destOrd="0" presId="urn:microsoft.com/office/officeart/2005/8/layout/vList4"/>
    <dgm:cxn modelId="{07C3EE2F-3E90-4F29-BD5B-02E0605009F1}" type="presParOf" srcId="{A5E5592B-93EC-41CE-8598-3EE8A0328DA7}" destId="{A68B32DA-056C-4340-B43E-E4457E2AA52F}" srcOrd="3" destOrd="0" presId="urn:microsoft.com/office/officeart/2005/8/layout/vList4"/>
    <dgm:cxn modelId="{90693FEF-60EF-4691-93B8-445607131BBD}" type="presParOf" srcId="{A5E5592B-93EC-41CE-8598-3EE8A0328DA7}" destId="{5E336D1E-A75F-438B-B7A3-84DCD8C48991}" srcOrd="4" destOrd="0" presId="urn:microsoft.com/office/officeart/2005/8/layout/vList4"/>
    <dgm:cxn modelId="{44287549-3EA7-43DD-A07D-5925AF62F7CE}" type="presParOf" srcId="{5E336D1E-A75F-438B-B7A3-84DCD8C48991}" destId="{F339BFB9-035C-4370-A227-6A4AAF5D2EAB}" srcOrd="0" destOrd="0" presId="urn:microsoft.com/office/officeart/2005/8/layout/vList4"/>
    <dgm:cxn modelId="{FB4F2A5D-1697-41FA-AF20-61B493D70723}" type="presParOf" srcId="{5E336D1E-A75F-438B-B7A3-84DCD8C48991}" destId="{8578AD7E-9C02-4606-906C-7D3DF5439A2D}" srcOrd="1" destOrd="0" presId="urn:microsoft.com/office/officeart/2005/8/layout/vList4"/>
    <dgm:cxn modelId="{5D5382BD-F6C6-4152-B009-2942603FF739}" type="presParOf" srcId="{5E336D1E-A75F-438B-B7A3-84DCD8C48991}" destId="{5EF78949-95D8-43A1-80D5-C18B3E338CCA}" srcOrd="2" destOrd="0" presId="urn:microsoft.com/office/officeart/2005/8/layout/vList4"/>
    <dgm:cxn modelId="{6C57E310-2F22-4D4D-82AF-F5D0A3C8F4D9}" type="presParOf" srcId="{A5E5592B-93EC-41CE-8598-3EE8A0328DA7}" destId="{BA051726-0ADE-442D-9A82-36B1C1A03793}" srcOrd="5" destOrd="0" presId="urn:microsoft.com/office/officeart/2005/8/layout/vList4"/>
    <dgm:cxn modelId="{7F2467DB-06BF-4FA5-9126-CDC6795857F8}" type="presParOf" srcId="{A5E5592B-93EC-41CE-8598-3EE8A0328DA7}" destId="{2F1B877A-A977-4679-8ADD-B7B14696759D}" srcOrd="6" destOrd="0" presId="urn:microsoft.com/office/officeart/2005/8/layout/vList4"/>
    <dgm:cxn modelId="{9232E490-82AC-4E41-90C6-2AC602AD5EAA}" type="presParOf" srcId="{2F1B877A-A977-4679-8ADD-B7B14696759D}" destId="{ABF12242-E921-41B4-9E6F-6667EA6C9DCD}" srcOrd="0" destOrd="0" presId="urn:microsoft.com/office/officeart/2005/8/layout/vList4"/>
    <dgm:cxn modelId="{AAA91E1A-CB78-4E52-91F6-3FF11FD9D67E}" type="presParOf" srcId="{2F1B877A-A977-4679-8ADD-B7B14696759D}" destId="{F006A04A-FFBB-4A23-AC2E-0F455CBA2938}" srcOrd="1" destOrd="0" presId="urn:microsoft.com/office/officeart/2005/8/layout/vList4"/>
    <dgm:cxn modelId="{E43B5EE5-82CE-4E53-9EE7-B302D546AB3E}" type="presParOf" srcId="{2F1B877A-A977-4679-8ADD-B7B14696759D}" destId="{9CDF05A4-F537-422D-A3AC-A768D6AB754F}" srcOrd="2" destOrd="0" presId="urn:microsoft.com/office/officeart/2005/8/layout/vList4"/>
    <dgm:cxn modelId="{13F221E1-E8A9-4586-8203-BC52E7ACEB59}" type="presParOf" srcId="{A5E5592B-93EC-41CE-8598-3EE8A0328DA7}" destId="{0DD072AE-BBD6-4301-9F25-2ACA47AC4DDF}" srcOrd="7" destOrd="0" presId="urn:microsoft.com/office/officeart/2005/8/layout/vList4"/>
    <dgm:cxn modelId="{0D42B851-07BA-4A10-965E-71E4FFEF3F0B}" type="presParOf" srcId="{A5E5592B-93EC-41CE-8598-3EE8A0328DA7}" destId="{115F3371-A047-4BF8-8168-32FF07F7A24C}" srcOrd="8" destOrd="0" presId="urn:microsoft.com/office/officeart/2005/8/layout/vList4"/>
    <dgm:cxn modelId="{22264889-4EE1-42E4-A6C1-EF3958C62206}" type="presParOf" srcId="{115F3371-A047-4BF8-8168-32FF07F7A24C}" destId="{E9B4AB3C-6E6B-4355-80D4-29FF911C1E68}" srcOrd="0" destOrd="0" presId="urn:microsoft.com/office/officeart/2005/8/layout/vList4"/>
    <dgm:cxn modelId="{EB0C410E-0242-43D0-8A85-287C7B9FDB95}" type="presParOf" srcId="{115F3371-A047-4BF8-8168-32FF07F7A24C}" destId="{2C27C979-CF8B-48BC-8D7B-2E0FC419A6DE}" srcOrd="1" destOrd="0" presId="urn:microsoft.com/office/officeart/2005/8/layout/vList4"/>
    <dgm:cxn modelId="{D3DFCC62-ED75-45D7-A5D3-79521FDDCC88}" type="presParOf" srcId="{115F3371-A047-4BF8-8168-32FF07F7A24C}" destId="{BD457645-DF4B-4CB9-A589-63066B2857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A63B-6476-42E3-9C45-66A12958DEB0}">
      <dsp:nvSpPr>
        <dsp:cNvPr id="0" name=""/>
        <dsp:cNvSpPr/>
      </dsp:nvSpPr>
      <dsp:spPr>
        <a:xfrm>
          <a:off x="0" y="0"/>
          <a:ext cx="6120680" cy="106605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Теоретический анализ литературных источников, СМИ</a:t>
          </a:r>
        </a:p>
      </dsp:txBody>
      <dsp:txXfrm>
        <a:off x="1330741" y="0"/>
        <a:ext cx="4789938" cy="1066055"/>
      </dsp:txXfrm>
    </dsp:sp>
    <dsp:sp modelId="{3EB417C0-763F-48EA-B431-476FD97247E9}">
      <dsp:nvSpPr>
        <dsp:cNvPr id="0" name=""/>
        <dsp:cNvSpPr/>
      </dsp:nvSpPr>
      <dsp:spPr>
        <a:xfrm>
          <a:off x="106605" y="106605"/>
          <a:ext cx="1224136" cy="852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49D07-2025-4682-86E2-1048ACDB73BC}">
      <dsp:nvSpPr>
        <dsp:cNvPr id="0" name=""/>
        <dsp:cNvSpPr/>
      </dsp:nvSpPr>
      <dsp:spPr>
        <a:xfrm>
          <a:off x="0" y="1172661"/>
          <a:ext cx="6120680" cy="1066055"/>
        </a:xfrm>
        <a:prstGeom prst="roundRect">
          <a:avLst>
            <a:gd name="adj" fmla="val 10000"/>
          </a:avLst>
        </a:prstGeom>
        <a:solidFill>
          <a:srgbClr val="CC40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Интервью с поэтами, фотографирование, видеозапись</a:t>
          </a:r>
        </a:p>
      </dsp:txBody>
      <dsp:txXfrm>
        <a:off x="1330741" y="1172661"/>
        <a:ext cx="4789938" cy="1066055"/>
      </dsp:txXfrm>
    </dsp:sp>
    <dsp:sp modelId="{54912A8F-A8E8-4E1C-9F6A-746D16E40F49}">
      <dsp:nvSpPr>
        <dsp:cNvPr id="0" name=""/>
        <dsp:cNvSpPr/>
      </dsp:nvSpPr>
      <dsp:spPr>
        <a:xfrm>
          <a:off x="106605" y="1279267"/>
          <a:ext cx="1224136" cy="852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9BFB9-035C-4370-A227-6A4AAF5D2EAB}">
      <dsp:nvSpPr>
        <dsp:cNvPr id="0" name=""/>
        <dsp:cNvSpPr/>
      </dsp:nvSpPr>
      <dsp:spPr>
        <a:xfrm>
          <a:off x="0" y="2345323"/>
          <a:ext cx="6120680" cy="1066055"/>
        </a:xfrm>
        <a:prstGeom prst="roundRect">
          <a:avLst>
            <a:gd name="adj" fmla="val 10000"/>
          </a:avLst>
        </a:prstGeom>
        <a:solidFill>
          <a:srgbClr val="B854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Консультации со специалистами архивного отдела</a:t>
          </a:r>
          <a:endParaRPr lang="ru-RU" sz="3200" kern="1200" dirty="0">
            <a:latin typeface="+mj-lt"/>
          </a:endParaRPr>
        </a:p>
      </dsp:txBody>
      <dsp:txXfrm>
        <a:off x="1330741" y="2345323"/>
        <a:ext cx="4789938" cy="1066055"/>
      </dsp:txXfrm>
    </dsp:sp>
    <dsp:sp modelId="{8578AD7E-9C02-4606-906C-7D3DF5439A2D}">
      <dsp:nvSpPr>
        <dsp:cNvPr id="0" name=""/>
        <dsp:cNvSpPr/>
      </dsp:nvSpPr>
      <dsp:spPr>
        <a:xfrm>
          <a:off x="106605" y="2451928"/>
          <a:ext cx="1224136" cy="852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12242-E921-41B4-9E6F-6667EA6C9DCD}">
      <dsp:nvSpPr>
        <dsp:cNvPr id="0" name=""/>
        <dsp:cNvSpPr/>
      </dsp:nvSpPr>
      <dsp:spPr>
        <a:xfrm>
          <a:off x="0" y="3517984"/>
          <a:ext cx="6120680" cy="1066055"/>
        </a:xfrm>
        <a:prstGeom prst="roundRect">
          <a:avLst>
            <a:gd name="adj" fmla="val 10000"/>
          </a:avLst>
        </a:prstGeom>
        <a:solidFill>
          <a:srgbClr val="AA62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Изучение, анализ творчества поэтов</a:t>
          </a:r>
        </a:p>
      </dsp:txBody>
      <dsp:txXfrm>
        <a:off x="1330741" y="3517984"/>
        <a:ext cx="4789938" cy="1066055"/>
      </dsp:txXfrm>
    </dsp:sp>
    <dsp:sp modelId="{F006A04A-FFBB-4A23-AC2E-0F455CBA2938}">
      <dsp:nvSpPr>
        <dsp:cNvPr id="0" name=""/>
        <dsp:cNvSpPr/>
      </dsp:nvSpPr>
      <dsp:spPr>
        <a:xfrm>
          <a:off x="106605" y="3624590"/>
          <a:ext cx="1224136" cy="852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4AB3C-6E6B-4355-80D4-29FF911C1E68}">
      <dsp:nvSpPr>
        <dsp:cNvPr id="0" name=""/>
        <dsp:cNvSpPr/>
      </dsp:nvSpPr>
      <dsp:spPr>
        <a:xfrm>
          <a:off x="0" y="4694584"/>
          <a:ext cx="6120680" cy="1066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+mj-lt"/>
            </a:rPr>
            <a:t>Социологический опрос </a:t>
          </a:r>
        </a:p>
      </dsp:txBody>
      <dsp:txXfrm>
        <a:off x="1330741" y="4694584"/>
        <a:ext cx="4789938" cy="1066055"/>
      </dsp:txXfrm>
    </dsp:sp>
    <dsp:sp modelId="{2C27C979-CF8B-48BC-8D7B-2E0FC419A6DE}">
      <dsp:nvSpPr>
        <dsp:cNvPr id="0" name=""/>
        <dsp:cNvSpPr/>
      </dsp:nvSpPr>
      <dsp:spPr>
        <a:xfrm>
          <a:off x="106605" y="4797251"/>
          <a:ext cx="1224136" cy="852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9D7A-FC3F-400F-A79D-C1CADFA5EFD1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7EDE8-810B-4AE6-8D48-8A206A55E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445" y="2505923"/>
            <a:ext cx="4341034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Тема: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«Земли моей поэтов голоса»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78" y="621592"/>
            <a:ext cx="3029730" cy="345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31135" y="4586198"/>
            <a:ext cx="6192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Салова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Зоя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Владимировна,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учитель –наставник, </a:t>
            </a:r>
            <a:r>
              <a:rPr lang="ru-RU" sz="2000" dirty="0" smtClean="0">
                <a:cs typeface="Times New Roman" pitchFamily="18" charset="0"/>
              </a:rPr>
              <a:t>ученицы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 Зефтериди Тамары Юрьевны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МБОУ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СОШ№11 станицы </a:t>
            </a:r>
            <a:r>
              <a:rPr lang="ru-RU" sz="2000" dirty="0" err="1">
                <a:solidFill>
                  <a:srgbClr val="000000"/>
                </a:solidFill>
                <a:cs typeface="Times New Roman" pitchFamily="18" charset="0"/>
              </a:rPr>
              <a:t>Нижнебаканской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Крымского </a:t>
            </a: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района </a:t>
            </a:r>
            <a:r>
              <a:rPr lang="ru-RU" sz="2000" b="1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1" y="5589240"/>
            <a:ext cx="6325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3" y="529156"/>
            <a:ext cx="3358848" cy="1646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Рисунок 18" descr="C:\Users\ppe3\Desktop\для стенда\img1_1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77" y="2566995"/>
            <a:ext cx="571426" cy="553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7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735" y="582694"/>
            <a:ext cx="451072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C00000"/>
                </a:solidFill>
                <a:latin typeface="+mj-lt"/>
              </a:rPr>
              <a:t>ВЫВОДЫ: 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наши поэты-односельчане </a:t>
            </a:r>
            <a:r>
              <a:rPr lang="ru-RU" sz="2400" dirty="0">
                <a:latin typeface="+mj-lt"/>
              </a:rPr>
              <a:t>смогли </a:t>
            </a:r>
            <a:r>
              <a:rPr lang="ru-RU" sz="2400" dirty="0" smtClean="0">
                <a:latin typeface="+mj-lt"/>
              </a:rPr>
              <a:t>передать неподдельную </a:t>
            </a:r>
            <a:r>
              <a:rPr lang="ru-RU" sz="2400" dirty="0">
                <a:latin typeface="+mj-lt"/>
              </a:rPr>
              <a:t>красоту станицы, района, передать свои чувства любви и преданности малой родине нам, молодому поколению, чтобы расширить наши знания об истории  малой родины </a:t>
            </a:r>
            <a:r>
              <a:rPr lang="ru-RU" sz="2400" dirty="0" smtClean="0">
                <a:latin typeface="+mj-lt"/>
              </a:rPr>
              <a:t>для  сохранения </a:t>
            </a:r>
            <a:r>
              <a:rPr lang="ru-RU" sz="2400" dirty="0">
                <a:latin typeface="+mj-lt"/>
              </a:rPr>
              <a:t>её культурного наследия.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77976"/>
            <a:ext cx="936104" cy="93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1283"/>
            <a:ext cx="975360" cy="975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61" y="5398192"/>
            <a:ext cx="941542" cy="941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64" y="5408598"/>
            <a:ext cx="920730" cy="920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5645" y="4946933"/>
            <a:ext cx="726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Публикации в СМИ поэтов Крымского района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460" y="794399"/>
            <a:ext cx="3221013" cy="4140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230852" y="351861"/>
            <a:ext cx="3221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Стенд-путеводитель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59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Мизёва А.В.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61710" y="692696"/>
            <a:ext cx="5217134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endParaRPr lang="ru-RU" sz="6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</a:p>
        </p:txBody>
      </p:sp>
      <p:pic>
        <p:nvPicPr>
          <p:cNvPr id="52228" name="Picture 7" descr="http://www.openclass.ru/sites/default/files/ckeditor/255886/images/1677907-705403d990f2b863%2811%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2725">
            <a:off x="3155324" y="3018648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chea.ucoz.ru/low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2" y="4510400"/>
            <a:ext cx="2000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32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Цель исследовательской работы: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dirty="0"/>
              <a:t>создание электронного </a:t>
            </a:r>
            <a:r>
              <a:rPr lang="ru-RU" sz="2800" dirty="0" smtClean="0"/>
              <a:t>стенда-путеводителя </a:t>
            </a:r>
            <a:r>
              <a:rPr lang="ru-RU" sz="2800" dirty="0"/>
              <a:t>по творчеству поэтов Крымского </a:t>
            </a:r>
            <a:r>
              <a:rPr lang="ru-RU" sz="2800" dirty="0" smtClean="0"/>
              <a:t>района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5002" y="3717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исследовательской работы:</a:t>
            </a:r>
            <a:r>
              <a:rPr lang="ru-RU" sz="1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l">
              <a:lnSpc>
                <a:spcPts val="3500"/>
              </a:lnSpc>
            </a:pPr>
            <a:r>
              <a:rPr lang="ru-RU" sz="9600" dirty="0" smtClean="0"/>
              <a:t>-провести </a:t>
            </a:r>
            <a:r>
              <a:rPr lang="ru-RU" sz="9600" dirty="0"/>
              <a:t>социологический опрос среди учеников школы;</a:t>
            </a:r>
          </a:p>
          <a:p>
            <a:pPr lvl="0" algn="l">
              <a:lnSpc>
                <a:spcPts val="3500"/>
              </a:lnSpc>
            </a:pPr>
            <a:r>
              <a:rPr lang="ru-RU" sz="9600" dirty="0" smtClean="0"/>
              <a:t>-изучить </a:t>
            </a:r>
            <a:r>
              <a:rPr lang="ru-RU" sz="9600" dirty="0"/>
              <a:t>и систематизировать материал о жизни и </a:t>
            </a:r>
            <a:r>
              <a:rPr lang="ru-RU" sz="9600" dirty="0" smtClean="0"/>
              <a:t>творчестве поэтов </a:t>
            </a:r>
            <a:r>
              <a:rPr lang="ru-RU" sz="9600" dirty="0"/>
              <a:t>Крымского района; </a:t>
            </a:r>
          </a:p>
          <a:p>
            <a:pPr lvl="0" algn="l">
              <a:lnSpc>
                <a:spcPts val="3500"/>
              </a:lnSpc>
            </a:pPr>
            <a:r>
              <a:rPr lang="ru-RU" sz="9600" dirty="0" smtClean="0"/>
              <a:t>-взять интервью у </a:t>
            </a:r>
            <a:r>
              <a:rPr lang="ru-RU" sz="9600" dirty="0"/>
              <a:t>поэтов-земляков;</a:t>
            </a:r>
          </a:p>
          <a:p>
            <a:pPr lvl="0" algn="l">
              <a:lnSpc>
                <a:spcPts val="3500"/>
              </a:lnSpc>
            </a:pPr>
            <a:r>
              <a:rPr lang="ru-RU" sz="9600" dirty="0" smtClean="0"/>
              <a:t>-познакомить сверстников </a:t>
            </a:r>
            <a:r>
              <a:rPr lang="ru-RU" sz="9600" dirty="0"/>
              <a:t>с творчеством поэтов </a:t>
            </a:r>
            <a:r>
              <a:rPr lang="ru-RU" sz="9600" dirty="0" smtClean="0"/>
              <a:t>малой                     </a:t>
            </a:r>
          </a:p>
          <a:p>
            <a:pPr lvl="0" algn="l">
              <a:lnSpc>
                <a:spcPts val="3500"/>
              </a:lnSpc>
            </a:pPr>
            <a:r>
              <a:rPr lang="ru-RU" sz="9600" dirty="0"/>
              <a:t> </a:t>
            </a:r>
            <a:r>
              <a:rPr lang="ru-RU" sz="9600" dirty="0" smtClean="0"/>
              <a:t>               родины</a:t>
            </a:r>
            <a:r>
              <a:rPr lang="ru-RU" sz="9600" dirty="0"/>
              <a:t>.  </a:t>
            </a:r>
          </a:p>
          <a:p>
            <a:pPr algn="l">
              <a:lnSpc>
                <a:spcPct val="170000"/>
              </a:lnSpc>
            </a:pPr>
            <a:r>
              <a:rPr lang="ru-RU" sz="10000" dirty="0" smtClean="0"/>
              <a:t/>
            </a:r>
            <a:br>
              <a:rPr lang="ru-RU" sz="10000" dirty="0" smtClean="0"/>
            </a:br>
            <a:r>
              <a:rPr lang="ru-RU" sz="10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8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Объект исследования: </a:t>
            </a:r>
            <a:r>
              <a:rPr lang="ru-RU" sz="2700" dirty="0" smtClean="0"/>
              <a:t>творчество </a:t>
            </a:r>
            <a:r>
              <a:rPr lang="ru-RU" sz="2700" dirty="0"/>
              <a:t>поэтов Крымского района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6939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Предмет исследования: </a:t>
            </a:r>
            <a:r>
              <a:rPr lang="ru-RU" sz="2800" dirty="0" smtClean="0"/>
              <a:t>стихи </a:t>
            </a:r>
            <a:r>
              <a:rPr lang="ru-RU" sz="2800" dirty="0"/>
              <a:t>и песни поэтов Крымского района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6939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если </a:t>
            </a:r>
            <a:r>
              <a:rPr lang="ru-RU" sz="2800" dirty="0"/>
              <a:t>мы </a:t>
            </a:r>
            <a:r>
              <a:rPr lang="ru-RU" sz="2800" dirty="0" smtClean="0"/>
              <a:t>будем знать творчество поэтов малой родины, их произведения, мы сможем расширить наши представления об истории  малой родины, сохранить её культурное наследие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3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18661174"/>
              </p:ext>
            </p:extLst>
          </p:nvPr>
        </p:nvGraphicFramePr>
        <p:xfrm>
          <a:off x="2267744" y="548680"/>
          <a:ext cx="61206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47664" y="548680"/>
            <a:ext cx="654174" cy="4320480"/>
          </a:xfrm>
          <a:prstGeom prst="rect">
            <a:avLst/>
          </a:prstGeom>
          <a:solidFill>
            <a:srgbClr val="F5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+mj-lt"/>
                <a:ea typeface="Calibri"/>
                <a:cs typeface="Times New Roman"/>
              </a:rPr>
              <a:t>МЕТОДЫ</a:t>
            </a:r>
            <a:endParaRPr lang="ru-RU" sz="16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0975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800" b="1" dirty="0">
                <a:solidFill>
                  <a:srgbClr val="C00000"/>
                </a:solidFill>
              </a:rPr>
              <a:t>исследовательской работы: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7822" y="3900925"/>
            <a:ext cx="2528894" cy="10994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Липин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Александр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Викентьевич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09212" y="4291342"/>
            <a:ext cx="2689367" cy="11116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Голота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Андрей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Вячеславович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73455" y="5000335"/>
            <a:ext cx="2446729" cy="10974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Ященко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Галина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Адольфовна</a:t>
            </a:r>
            <a:endParaRPr lang="ru-RU" sz="20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2" y="1358888"/>
            <a:ext cx="2737665" cy="2500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5" y="2506347"/>
            <a:ext cx="2971747" cy="2424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2" y="1602315"/>
            <a:ext cx="2689368" cy="2500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67773" y="1050934"/>
            <a:ext cx="38007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ТВОРЧЕСТВО ПОЭТОВ </a:t>
            </a:r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КРЫМСКОГО </a:t>
            </a:r>
            <a:r>
              <a:rPr lang="ru-RU" sz="2400" b="1" dirty="0">
                <a:latin typeface="+mj-lt"/>
              </a:rPr>
              <a:t>РАЙОНА</a:t>
            </a:r>
            <a:endParaRPr lang="ru-RU" b="1" dirty="0">
              <a:latin typeface="+mj-lt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69460"/>
            <a:ext cx="721882" cy="721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07" y="4718500"/>
            <a:ext cx="834900" cy="834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2" y="3930401"/>
            <a:ext cx="873585" cy="8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</a:t>
            </a:r>
            <a:r>
              <a:rPr lang="ru-RU" sz="2800" b="1" dirty="0">
                <a:solidFill>
                  <a:srgbClr val="C00000"/>
                </a:solidFill>
              </a:rPr>
              <a:t>исследовательской работы: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43106" y="4970141"/>
            <a:ext cx="2528894" cy="10994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Самоделкина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Наталья Павловна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87748" y="5133446"/>
            <a:ext cx="2540635" cy="10318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+mj-lt"/>
              </a:rPr>
              <a:t>Катюжинская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Валентина Николаевна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906644"/>
            <a:ext cx="3168352" cy="299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00647"/>
            <a:ext cx="2952328" cy="323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45822" y="1064805"/>
            <a:ext cx="4196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ТВОРЧЕСТВО ПОЭТОВ </a:t>
            </a:r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станицы </a:t>
            </a:r>
            <a:r>
              <a:rPr lang="ru-RU" sz="2400" b="1" dirty="0" err="1" smtClean="0">
                <a:latin typeface="+mj-lt"/>
              </a:rPr>
              <a:t>Нижнебаканской</a:t>
            </a:r>
            <a:endParaRPr lang="ru-RU" b="1" dirty="0"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53" y="4783598"/>
            <a:ext cx="839105" cy="839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1" y="4722780"/>
            <a:ext cx="926594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187" y="548680"/>
            <a:ext cx="8070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Результаты социологического опроса: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314" y="3774231"/>
            <a:ext cx="544014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000" dirty="0" smtClean="0">
                <a:latin typeface="+mj-lt"/>
              </a:rPr>
              <a:t>Хотели бы вы встретиться и </a:t>
            </a:r>
          </a:p>
          <a:p>
            <a:r>
              <a:rPr lang="ru-RU" sz="2000" dirty="0" smtClean="0">
                <a:latin typeface="+mj-lt"/>
              </a:rPr>
              <a:t>узнать о творчестве поэтов нашего района?</a:t>
            </a:r>
            <a:endParaRPr lang="ru-RU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314" y="1133455"/>
            <a:ext cx="46378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Знаете ли вы </a:t>
            </a:r>
            <a:r>
              <a:rPr lang="ru-RU" sz="2000" dirty="0" smtClean="0">
                <a:latin typeface="+mj-lt"/>
              </a:rPr>
              <a:t>поэтов нашего района, </a:t>
            </a:r>
          </a:p>
          <a:p>
            <a:r>
              <a:rPr lang="ru-RU" sz="2000" dirty="0" smtClean="0">
                <a:latin typeface="+mj-lt"/>
              </a:rPr>
              <a:t>знакомы ли вы с их творчеством? 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07232296"/>
              </p:ext>
            </p:extLst>
          </p:nvPr>
        </p:nvGraphicFramePr>
        <p:xfrm>
          <a:off x="971600" y="1780503"/>
          <a:ext cx="753213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61064823"/>
              </p:ext>
            </p:extLst>
          </p:nvPr>
        </p:nvGraphicFramePr>
        <p:xfrm>
          <a:off x="2411760" y="4437112"/>
          <a:ext cx="58326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6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151" y="525599"/>
            <a:ext cx="64056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Литературная гостиная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«Малая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родина в стихах и песнях»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2" y="1513160"/>
            <a:ext cx="2796854" cy="1573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5" y="1718789"/>
            <a:ext cx="2520280" cy="133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6" y="3668803"/>
            <a:ext cx="2638355" cy="131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09" y="1452573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6" y="3717032"/>
            <a:ext cx="256028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65" y="3717032"/>
            <a:ext cx="243227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956213" y="5301208"/>
            <a:ext cx="312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Авторские  чтения: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258826"/>
            <a:ext cx="1057524" cy="1057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57" y="5301208"/>
            <a:ext cx="1015142" cy="10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ВЫВОДЫ: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</a:t>
            </a:r>
            <a:r>
              <a:rPr lang="ru-RU" sz="2400" dirty="0">
                <a:latin typeface="+mj-lt"/>
              </a:rPr>
              <a:t>поэты  </a:t>
            </a:r>
            <a:r>
              <a:rPr lang="ru-RU" sz="2400" dirty="0" smtClean="0">
                <a:latin typeface="+mj-lt"/>
              </a:rPr>
              <a:t>Крымского района воспевают </a:t>
            </a:r>
            <a:r>
              <a:rPr lang="ru-RU" sz="2400" dirty="0">
                <a:latin typeface="+mj-lt"/>
              </a:rPr>
              <a:t>величие и красоту родного района, </a:t>
            </a:r>
            <a:r>
              <a:rPr lang="ru-RU" sz="2400" dirty="0" smtClean="0">
                <a:latin typeface="+mj-lt"/>
              </a:rPr>
              <a:t>малой </a:t>
            </a:r>
            <a:r>
              <a:rPr lang="ru-RU" sz="2400" dirty="0">
                <a:latin typeface="+mj-lt"/>
              </a:rPr>
              <a:t>родины, пишут о кубанских станицах, о людях, живущих на этой прекрасной земле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5447" y="4489102"/>
            <a:ext cx="7416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…</a:t>
            </a:r>
            <a:r>
              <a:rPr lang="ru-RU" sz="2400" dirty="0">
                <a:latin typeface="+mj-lt"/>
              </a:rPr>
              <a:t>Крымский район – перекресток времен, </a:t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Крымский </a:t>
            </a:r>
            <a:r>
              <a:rPr lang="ru-RU" sz="2400" dirty="0">
                <a:latin typeface="+mj-lt"/>
              </a:rPr>
              <a:t>район – это ратная слава! </a:t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Крымский </a:t>
            </a:r>
            <a:r>
              <a:rPr lang="ru-RU" sz="2400" dirty="0">
                <a:latin typeface="+mj-lt"/>
              </a:rPr>
              <a:t>район – всем </a:t>
            </a:r>
            <a:r>
              <a:rPr lang="ru-RU" sz="2400" dirty="0" err="1">
                <a:latin typeface="+mj-lt"/>
              </a:rPr>
              <a:t>крымчанам</a:t>
            </a:r>
            <a:r>
              <a:rPr lang="ru-RU" sz="2400" dirty="0">
                <a:latin typeface="+mj-lt"/>
              </a:rPr>
              <a:t> поклон, </a:t>
            </a:r>
          </a:p>
          <a:p>
            <a:r>
              <a:rPr lang="ru-RU" sz="2400" dirty="0" smtClean="0">
                <a:latin typeface="+mj-lt"/>
              </a:rPr>
              <a:t> Крымский </a:t>
            </a:r>
            <a:r>
              <a:rPr lang="ru-RU" sz="2400" dirty="0">
                <a:latin typeface="+mj-lt"/>
              </a:rPr>
              <a:t>район – часть великой державы! </a:t>
            </a:r>
            <a:endParaRPr lang="ru-RU" dirty="0">
              <a:latin typeface="+mj-lt"/>
            </a:endParaRPr>
          </a:p>
          <a:p>
            <a:r>
              <a:rPr lang="ru-RU" sz="1600" dirty="0">
                <a:latin typeface="+mj-lt"/>
              </a:rPr>
              <a:t>                                                          </a:t>
            </a:r>
            <a:r>
              <a:rPr lang="ru-RU" sz="1600" dirty="0" smtClean="0">
                <a:latin typeface="+mj-lt"/>
              </a:rPr>
              <a:t>Гимн </a:t>
            </a:r>
            <a:r>
              <a:rPr lang="ru-RU" sz="1600" dirty="0">
                <a:latin typeface="+mj-lt"/>
              </a:rPr>
              <a:t>Крымского </a:t>
            </a:r>
            <a:r>
              <a:rPr lang="ru-RU" sz="1600" dirty="0" smtClean="0">
                <a:latin typeface="+mj-lt"/>
              </a:rPr>
              <a:t>района, </a:t>
            </a: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                                                      автор Ященко </a:t>
            </a:r>
            <a:r>
              <a:rPr lang="ru-RU" sz="1600" dirty="0">
                <a:latin typeface="+mj-lt"/>
              </a:rPr>
              <a:t>Г.А</a:t>
            </a:r>
            <a:r>
              <a:rPr lang="ru-RU" dirty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1904"/>
            <a:ext cx="2479280" cy="206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21" y="2249622"/>
            <a:ext cx="4374511" cy="2041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37" y="4489102"/>
            <a:ext cx="856177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334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Цель исследовательской работы: создание электронного стенда-путеводителя по творчеству поэтов Крымского района</vt:lpstr>
      <vt:lpstr>Объект исследования: творчество поэтов Крымского района</vt:lpstr>
      <vt:lpstr>Презентация PowerPoint</vt:lpstr>
      <vt:lpstr>Результаты исследовательской работы: </vt:lpstr>
      <vt:lpstr>Результаты исследовательской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ppe3</cp:lastModifiedBy>
  <cp:revision>167</cp:revision>
  <dcterms:created xsi:type="dcterms:W3CDTF">2013-08-20T23:50:31Z</dcterms:created>
  <dcterms:modified xsi:type="dcterms:W3CDTF">2023-10-08T18:38:45Z</dcterms:modified>
</cp:coreProperties>
</file>