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0" r:id="rId3"/>
    <p:sldId id="301" r:id="rId4"/>
    <p:sldId id="302" r:id="rId5"/>
    <p:sldId id="304" r:id="rId6"/>
    <p:sldId id="261" r:id="rId7"/>
    <p:sldId id="305" r:id="rId8"/>
    <p:sldId id="306" r:id="rId9"/>
    <p:sldId id="308" r:id="rId10"/>
    <p:sldId id="310" r:id="rId11"/>
    <p:sldId id="294" r:id="rId12"/>
    <p:sldId id="274" r:id="rId13"/>
    <p:sldId id="275" r:id="rId14"/>
    <p:sldId id="262" r:id="rId15"/>
    <p:sldId id="268" r:id="rId16"/>
    <p:sldId id="312" r:id="rId17"/>
    <p:sldId id="313" r:id="rId18"/>
    <p:sldId id="322" r:id="rId19"/>
    <p:sldId id="325" r:id="rId20"/>
    <p:sldId id="324" r:id="rId21"/>
    <p:sldId id="316" r:id="rId22"/>
    <p:sldId id="314" r:id="rId23"/>
    <p:sldId id="279" r:id="rId24"/>
    <p:sldId id="318" r:id="rId25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User" initials="WU" lastIdx="1" clrIdx="0">
    <p:extLst>
      <p:ext uri="{19B8F6BF-5375-455C-9EA6-DF929625EA0E}">
        <p15:presenceInfo xmlns:p15="http://schemas.microsoft.com/office/powerpoint/2012/main" userId="Windows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80" autoAdjust="0"/>
    <p:restoredTop sz="95501" autoAdjust="0"/>
  </p:normalViewPr>
  <p:slideViewPr>
    <p:cSldViewPr>
      <p:cViewPr varScale="1">
        <p:scale>
          <a:sx n="110" d="100"/>
          <a:sy n="110" d="100"/>
        </p:scale>
        <p:origin x="126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70" y="-78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4-27T14:25:21.865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373F8-C939-4CB7-ADF1-06E35B9FDBC6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062D6-E2BA-4B01-9D65-F765670313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584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FC82A-AC39-4460-B18C-D64A50B7D34B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AE87F-695E-4936-8F30-48A4A123AC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083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AE87F-695E-4936-8F30-48A4A123AC9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677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AE87F-695E-4936-8F30-48A4A123AC9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223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AE87F-695E-4936-8F30-48A4A123AC9A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684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50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546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29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4475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39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580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46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05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268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D0A8A-F6EA-410A-84FB-E15DCDB762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994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844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79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61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974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793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71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98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463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654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  <p:sldLayoutId id="2147483889" r:id="rId14"/>
    <p:sldLayoutId id="2147483890" r:id="rId15"/>
    <p:sldLayoutId id="2147483891" r:id="rId16"/>
    <p:sldLayoutId id="2147483892" r:id="rId17"/>
    <p:sldLayoutId id="2147483893" r:id="rId18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251142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48680"/>
            <a:ext cx="929374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Згулкина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Наталья  Сергеевна,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учитель русского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языка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литературы.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dirty="0" smtClean="0"/>
              <a:t>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к уроку по учебному предмету          «Русский язык» в 5 классе на тему:</a:t>
            </a:r>
          </a:p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«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Буквы О и Е после шипящих и Ц в      окончаниях имен существительных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buratino33.rusedu.net/gallery/1566/vrach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692696"/>
            <a:ext cx="4752528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3512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omadoktor.ru/uploads/posts/2014-01/1390259415_serdechk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2974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672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svekruhaod.com.ua/bulya/wp-content/uploads/2014/05/%D0%9C%D1%8F%D1%87%D0%B8%D0%B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052736"/>
            <a:ext cx="4968552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birdfoto2.fsnet.co.uk/britishbirds/ro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00034" y="1504693"/>
            <a:ext cx="781638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endParaRPr kumimoji="0" lang="ru-RU" sz="1000" b="1" i="0" strike="noStrike" cap="none" normalizeH="0" baseline="0" dirty="0" smtClean="0">
              <a:ln>
                <a:noFill/>
              </a:ln>
              <a:solidFill>
                <a:srgbClr val="C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u="sng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u="sng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u="sng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600" b="1" i="0" u="sng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063" name="Picture 15" descr="http://demiart.ru/forum/uploads4/post-918421-125961398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8496944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rasta-blog.ru/images/stories/0g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poznaysebia.com/wp-content/uploads/2012/10/00-fotografiy-sovetskoy-shkoly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60648"/>
            <a:ext cx="4968552" cy="56886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68421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Картинки по запросу картинка полотенц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Картинки по запросу картинка полотенце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6" name="Picture 8" descr="%D0%BF%D0%BE%D0%BB%D0%BE%D1%82%D0%B5%D0%BD%D1%86%D0%B5%3A+%D0%BF%D0%BE%D0%BB%D0%BE%D1%82%D0%B5%D0%BD%D1%86%D0%B5+%D1%81%D0%B8%D0%BD%D0%B8%D0%B9+%D0%B7%D0%B0%D0%BA%D0%B0%D1%82%D0%B0%D0%BB+%D0%BD%D0%B0+%D0%B1%D0%B5%D0%BB%D0%BE%D0%BC+%D1%84%D0%BE%D0%BD%D0%B5+%D0%A4%D0%BE%D1%82%D0%BE+%D1%81%D0%BE+%D1%81%D1%82%D0%BE%D0%BA%D0%B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9348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108520" y="0"/>
            <a:ext cx="9144000" cy="7294305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ru-RU" sz="3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Взаимопроверка.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4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Врачом                       Сердцем                             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4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Мячом                        Ученицей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4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Грачом                     Полотенцем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4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Карандашом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4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Кольцом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ru-RU" sz="36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03460" y="1196752"/>
            <a:ext cx="820267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287360" y="2276872"/>
            <a:ext cx="836367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287361" y="3356992"/>
            <a:ext cx="836367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843808" y="4581128"/>
            <a:ext cx="792088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691680" y="5661248"/>
            <a:ext cx="792088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7308304" y="1268760"/>
            <a:ext cx="72008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668344" y="2276872"/>
            <a:ext cx="864096" cy="648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917628" y="3502114"/>
            <a:ext cx="758828" cy="5029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876256" y="3140968"/>
            <a:ext cx="144016" cy="361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948264" y="1916832"/>
            <a:ext cx="21704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940152" y="908720"/>
            <a:ext cx="14401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303460" y="764704"/>
            <a:ext cx="17219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287360" y="1988840"/>
            <a:ext cx="10219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287360" y="3140968"/>
            <a:ext cx="102198" cy="3611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843808" y="4149080"/>
            <a:ext cx="177276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691680" y="5229200"/>
            <a:ext cx="144016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6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08720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solidFill>
                  <a:schemeClr val="tx2"/>
                </a:solidFill>
              </a:rPr>
              <a:t> </a:t>
            </a:r>
            <a:r>
              <a:rPr lang="ru-RU" b="1" i="1" u="sng" dirty="0" smtClean="0">
                <a:solidFill>
                  <a:schemeClr val="tx2"/>
                </a:solidFill>
              </a:rPr>
              <a:t>САМОСТОЯТЕЛЬНАЯ </a:t>
            </a:r>
            <a:r>
              <a:rPr lang="ru-RU" b="1" i="1" u="sng" dirty="0">
                <a:solidFill>
                  <a:schemeClr val="tx2"/>
                </a:solidFill>
              </a:rPr>
              <a:t>РАБОТА с последующей самопроверкой с </a:t>
            </a:r>
            <a:r>
              <a:rPr lang="ru-RU" b="1" i="1" u="sng" dirty="0" smtClean="0">
                <a:solidFill>
                  <a:schemeClr val="tx2"/>
                </a:solidFill>
              </a:rPr>
              <a:t>целью отработки  изученного </a:t>
            </a:r>
            <a:r>
              <a:rPr lang="ru-RU" b="1" i="1" u="sng" dirty="0">
                <a:solidFill>
                  <a:schemeClr val="tx2"/>
                </a:solidFill>
              </a:rPr>
              <a:t>правила. </a:t>
            </a:r>
            <a:endParaRPr lang="ru-RU" b="1" i="1" u="sng" dirty="0" smtClean="0">
              <a:solidFill>
                <a:schemeClr val="tx2"/>
              </a:solidFill>
            </a:endParaRPr>
          </a:p>
          <a:p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1.Заросло камыш…м</a:t>
            </a: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2.Выращивать </a:t>
            </a:r>
            <a:r>
              <a:rPr lang="ru-RU" sz="3600" b="1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птенц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…в</a:t>
            </a: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3.Прилетают с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добыч…й</a:t>
            </a: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4.Жир под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кож…й</a:t>
            </a: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5.Лютой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стуж…й</a:t>
            </a: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6.Темной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туч…й</a:t>
            </a: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7.Схвачен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лисиц…й</a:t>
            </a: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8.Ждать </a:t>
            </a:r>
            <a:r>
              <a:rPr lang="ru-RU" sz="3600" b="1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скворц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…в</a:t>
            </a: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9.Любуюсь птиц…й</a:t>
            </a: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52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404664"/>
            <a:ext cx="8604448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sz="2800" dirty="0" smtClean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Приём </a:t>
            </a:r>
            <a:r>
              <a:rPr lang="ru-RU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«Верю - не верю» </a:t>
            </a:r>
            <a:endParaRPr lang="ru-RU" sz="2800" dirty="0">
              <a:solidFill>
                <a:srgbClr val="00B05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Морфема-это наибольшая значимая часть слова</a:t>
            </a:r>
            <a:r>
              <a:rPr lang="ru-RU" sz="4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4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Приставка, корень, суффикс, окончание – это морфемы? </a:t>
            </a:r>
          </a:p>
          <a:p>
            <a:pPr>
              <a:spcAft>
                <a:spcPts val="0"/>
              </a:spcAft>
            </a:pPr>
            <a:r>
              <a:rPr lang="ru-RU" sz="4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3.Окончание- </a:t>
            </a: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значимая часть слова, которая образует формы слова? </a:t>
            </a:r>
          </a:p>
          <a:p>
            <a:pPr>
              <a:spcAft>
                <a:spcPts val="0"/>
              </a:spcAft>
            </a:pP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Ж, Ш, Ч, </a:t>
            </a:r>
            <a:r>
              <a:rPr lang="ru-RU" sz="4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Щ, Ц - </a:t>
            </a:r>
            <a:r>
              <a:rPr lang="ru-RU" sz="4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звонкие согласные? </a:t>
            </a:r>
          </a:p>
          <a:p>
            <a:pPr>
              <a:spcAft>
                <a:spcPts val="0"/>
              </a:spcAft>
            </a:pP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42875"/>
            <a:ext cx="7715250" cy="71437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Проверь себя.</a:t>
            </a:r>
          </a:p>
        </p:txBody>
      </p:sp>
      <p:sp>
        <p:nvSpPr>
          <p:cNvPr id="28675" name="TextBox 2"/>
          <p:cNvSpPr txBox="1">
            <a:spLocks noChangeArrowheads="1"/>
          </p:cNvSpPr>
          <p:nvPr/>
        </p:nvSpPr>
        <p:spPr bwMode="auto">
          <a:xfrm>
            <a:off x="971600" y="1071546"/>
            <a:ext cx="799288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1.Заросло камышом.</a:t>
            </a:r>
            <a:br>
              <a:rPr lang="ru-RU" sz="4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2.Выращивать </a:t>
            </a: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птенцов.</a:t>
            </a:r>
            <a:r>
              <a:rPr lang="ru-RU" sz="4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3.Прилетают с добычей.</a:t>
            </a:r>
            <a:br>
              <a:rPr lang="ru-RU" sz="4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4.Жир под кожей.</a:t>
            </a:r>
            <a:br>
              <a:rPr lang="ru-RU" sz="4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5.Лютой стужей.</a:t>
            </a:r>
            <a:br>
              <a:rPr lang="ru-RU" sz="4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6.Темной </a:t>
            </a:r>
            <a:r>
              <a:rPr lang="ru-RU" sz="4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тучей.</a:t>
            </a:r>
            <a:br>
              <a:rPr lang="ru-RU" sz="4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7.Схвачен лисицей.</a:t>
            </a:r>
            <a:br>
              <a:rPr lang="ru-RU" sz="4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8.Ждать скворцов.</a:t>
            </a:r>
            <a:br>
              <a:rPr lang="ru-RU" sz="4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Любуюсь птицей.</a:t>
            </a: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34762" y="1286868"/>
            <a:ext cx="500066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94226" y="5574755"/>
            <a:ext cx="428628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012160" y="1928802"/>
            <a:ext cx="500066" cy="3730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12160" y="2464587"/>
            <a:ext cx="604646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964580" y="4978321"/>
            <a:ext cx="428628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60538" y="3702712"/>
            <a:ext cx="428628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00233" y="3084950"/>
            <a:ext cx="428628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000628" y="6190105"/>
            <a:ext cx="500066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143372" y="4351270"/>
            <a:ext cx="500066" cy="35719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13" name="Минус 12"/>
          <p:cNvSpPr/>
          <p:nvPr/>
        </p:nvSpPr>
        <p:spPr>
          <a:xfrm>
            <a:off x="5743086" y="2214554"/>
            <a:ext cx="214314" cy="21431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Минус 13"/>
          <p:cNvSpPr/>
          <p:nvPr/>
        </p:nvSpPr>
        <p:spPr>
          <a:xfrm>
            <a:off x="4179091" y="3411344"/>
            <a:ext cx="214314" cy="21431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Минус 14"/>
          <p:cNvSpPr/>
          <p:nvPr/>
        </p:nvSpPr>
        <p:spPr>
          <a:xfrm>
            <a:off x="3857625" y="4581128"/>
            <a:ext cx="214314" cy="21431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Минус 15"/>
          <p:cNvSpPr/>
          <p:nvPr/>
        </p:nvSpPr>
        <p:spPr>
          <a:xfrm>
            <a:off x="4592948" y="5267924"/>
            <a:ext cx="285752" cy="14287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Минус 16"/>
          <p:cNvSpPr/>
          <p:nvPr/>
        </p:nvSpPr>
        <p:spPr>
          <a:xfrm>
            <a:off x="4678828" y="6469792"/>
            <a:ext cx="214314" cy="21431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Минус 17"/>
          <p:cNvSpPr/>
          <p:nvPr/>
        </p:nvSpPr>
        <p:spPr>
          <a:xfrm>
            <a:off x="3901495" y="4005064"/>
            <a:ext cx="214314" cy="21431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Минус 18"/>
          <p:cNvSpPr/>
          <p:nvPr/>
        </p:nvSpPr>
        <p:spPr>
          <a:xfrm>
            <a:off x="5743086" y="2797482"/>
            <a:ext cx="214314" cy="21431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Минус 19"/>
          <p:cNvSpPr/>
          <p:nvPr/>
        </p:nvSpPr>
        <p:spPr>
          <a:xfrm>
            <a:off x="4474852" y="5857892"/>
            <a:ext cx="214314" cy="21431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Минус 20"/>
          <p:cNvSpPr/>
          <p:nvPr/>
        </p:nvSpPr>
        <p:spPr>
          <a:xfrm>
            <a:off x="4785985" y="1589472"/>
            <a:ext cx="285752" cy="214314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33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196752"/>
            <a:ext cx="81369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ОЦЕНИ СЕБЯ.</a:t>
            </a:r>
          </a:p>
          <a:p>
            <a:endParaRPr lang="ru-RU" alt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«5</a:t>
            </a:r>
            <a:r>
              <a:rPr lang="ru-RU" alt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нет ошибок</a:t>
            </a:r>
          </a:p>
          <a:p>
            <a:r>
              <a:rPr lang="ru-RU" alt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«4»</a:t>
            </a:r>
            <a:r>
              <a:rPr lang="ru-RU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 ошибка</a:t>
            </a:r>
          </a:p>
          <a:p>
            <a:r>
              <a:rPr lang="ru-RU" alt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«3»</a:t>
            </a:r>
            <a:r>
              <a:rPr lang="ru-RU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 </a:t>
            </a:r>
            <a: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</a:t>
            </a:r>
          </a:p>
          <a:p>
            <a:r>
              <a:rPr lang="ru-RU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</a:t>
            </a:r>
            <a: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ошибок – в следующий раз выполни задание лучше.</a:t>
            </a:r>
          </a:p>
        </p:txBody>
      </p:sp>
    </p:spTree>
    <p:extLst>
      <p:ext uri="{BB962C8B-B14F-4D97-AF65-F5344CB8AC3E}">
        <p14:creationId xmlns:p14="http://schemas.microsoft.com/office/powerpoint/2010/main" val="87710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695739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РЕФЛЕКСИЯ.</a:t>
            </a:r>
            <a:r>
              <a:rPr lang="ru-RU" sz="2200" b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22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200" b="1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2200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600" b="1" dirty="0" smtClean="0"/>
              <a:t>1.Я умею </a:t>
            </a:r>
            <a:r>
              <a:rPr lang="ru-RU" sz="3600" b="1" dirty="0"/>
              <a:t>правильно писать буквы О и </a:t>
            </a:r>
            <a:r>
              <a:rPr lang="ru-RU" sz="3600" b="1" dirty="0" smtClean="0"/>
              <a:t>Е </a:t>
            </a:r>
            <a:r>
              <a:rPr lang="ru-RU" sz="3600" b="1" dirty="0"/>
              <a:t>после </a:t>
            </a:r>
            <a:r>
              <a:rPr lang="ru-RU" sz="3600" b="1" dirty="0" smtClean="0"/>
              <a:t>шипящих и ц в окончаниях существительных  </a:t>
            </a:r>
            <a:r>
              <a:rPr lang="ru-RU" sz="3600" b="1" dirty="0"/>
              <a:t>и могу объяснить другому</a:t>
            </a:r>
            <a:r>
              <a:rPr lang="ru-RU" sz="3600" b="1" dirty="0" smtClean="0"/>
              <a:t>.</a:t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/>
              <a:t>2.Я умею правильно писать буквы О и </a:t>
            </a:r>
            <a:r>
              <a:rPr lang="ru-RU" sz="3600" b="1" dirty="0" smtClean="0"/>
              <a:t>Е </a:t>
            </a:r>
            <a:r>
              <a:rPr lang="ru-RU" sz="3600" b="1" dirty="0"/>
              <a:t>после </a:t>
            </a:r>
            <a:r>
              <a:rPr lang="ru-RU" sz="3600" b="1" dirty="0" smtClean="0"/>
              <a:t>шипящих и ц в окончаниях существительных, </a:t>
            </a:r>
            <a:r>
              <a:rPr lang="ru-RU" sz="3600" b="1" dirty="0"/>
              <a:t>но иногда сомневаюсь, поэтому мне надо ещё поработать</a:t>
            </a:r>
            <a:r>
              <a:rPr lang="ru-RU" sz="3600" b="1" dirty="0" smtClean="0"/>
              <a:t>.</a:t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/>
              <a:t>3. У меня ещё возникают вопросы</a:t>
            </a:r>
          </a:p>
        </p:txBody>
      </p:sp>
    </p:spTree>
    <p:extLst>
      <p:ext uri="{BB962C8B-B14F-4D97-AF65-F5344CB8AC3E}">
        <p14:creationId xmlns:p14="http://schemas.microsoft.com/office/powerpoint/2010/main" val="176187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980728"/>
            <a:ext cx="9144000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ДОМАШНЕЕ ЗАДАНИЕ.(по выбору)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1.Выучить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правило стр.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76 (обязательно для всех)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/>
              <a:t>«Словарный диктант для соседа». </a:t>
            </a:r>
            <a:endParaRPr lang="ru-RU" sz="2800" dirty="0" smtClean="0"/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2800" dirty="0" smtClean="0"/>
              <a:t>(</a:t>
            </a:r>
            <a:r>
              <a:rPr lang="ru-RU" sz="2800" dirty="0" smtClean="0"/>
              <a:t>Дома  составить </a:t>
            </a:r>
            <a:r>
              <a:rPr lang="ru-RU" sz="2800" dirty="0"/>
              <a:t>на изученное орфографическое правило словарный диктант с пропущенными орфограммами (на отдельной </a:t>
            </a:r>
            <a:r>
              <a:rPr lang="ru-RU" sz="2800" dirty="0" smtClean="0"/>
              <a:t>карточке).</a:t>
            </a:r>
            <a:endParaRPr lang="ru-RU" sz="28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38" y="928688"/>
            <a:ext cx="8072437" cy="3046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урок!</a:t>
            </a:r>
          </a:p>
        </p:txBody>
      </p:sp>
    </p:spTree>
    <p:extLst>
      <p:ext uri="{BB962C8B-B14F-4D97-AF65-F5344CB8AC3E}">
        <p14:creationId xmlns:p14="http://schemas.microsoft.com/office/powerpoint/2010/main" val="79516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08720"/>
            <a:ext cx="784887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4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Самопроверка.</a:t>
            </a:r>
          </a:p>
          <a:p>
            <a:pPr marL="342900" indent="-342900">
              <a:spcAft>
                <a:spcPts val="0"/>
              </a:spcAft>
              <a:buAutoNum type="arabicPeriod"/>
            </a:pPr>
            <a:r>
              <a:rPr lang="ru-RU" sz="6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верю.</a:t>
            </a:r>
          </a:p>
          <a:p>
            <a:pPr marL="342900" indent="-342900">
              <a:spcAft>
                <a:spcPts val="0"/>
              </a:spcAft>
              <a:buAutoNum type="arabicPeriod"/>
            </a:pPr>
            <a:r>
              <a:rPr lang="ru-RU" sz="6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Верю.</a:t>
            </a:r>
          </a:p>
          <a:p>
            <a:pPr marL="342900" indent="-342900">
              <a:spcAft>
                <a:spcPts val="0"/>
              </a:spcAft>
              <a:buAutoNum type="arabicPeriod"/>
            </a:pPr>
            <a:r>
              <a:rPr lang="ru-RU" sz="6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Верю.</a:t>
            </a:r>
          </a:p>
          <a:p>
            <a:pPr marL="342900" indent="-342900">
              <a:spcAft>
                <a:spcPts val="0"/>
              </a:spcAft>
              <a:buAutoNum type="arabicPeriod"/>
            </a:pPr>
            <a:r>
              <a:rPr lang="ru-RU" sz="6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верю.</a:t>
            </a:r>
            <a:endParaRPr lang="ru-RU" sz="6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775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6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ОЦЕНИ СЕБЯ.</a:t>
            </a:r>
          </a:p>
          <a:p>
            <a:endParaRPr lang="ru-RU" alt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«5</a:t>
            </a:r>
            <a:r>
              <a:rPr lang="ru-RU" alt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нет ошибок</a:t>
            </a:r>
          </a:p>
          <a:p>
            <a:r>
              <a:rPr lang="ru-RU" alt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«4»</a:t>
            </a:r>
            <a:r>
              <a:rPr lang="ru-RU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 ошибка</a:t>
            </a:r>
          </a:p>
          <a:p>
            <a:r>
              <a:rPr lang="ru-RU" alt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«3»</a:t>
            </a:r>
            <a:r>
              <a:rPr lang="ru-RU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 </a:t>
            </a:r>
            <a: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</a:t>
            </a:r>
          </a:p>
          <a:p>
            <a:r>
              <a:rPr lang="ru-RU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</a:t>
            </a:r>
            <a: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alt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ошибок – в следующий раз выполни задание лучше.</a:t>
            </a:r>
          </a:p>
        </p:txBody>
      </p:sp>
    </p:spTree>
    <p:extLst>
      <p:ext uri="{BB962C8B-B14F-4D97-AF65-F5344CB8AC3E}">
        <p14:creationId xmlns:p14="http://schemas.microsoft.com/office/powerpoint/2010/main" val="3099086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2"/>
          <p:cNvSpPr>
            <a:spLocks noGrp="1" noChangeArrowheads="1"/>
          </p:cNvSpPr>
          <p:nvPr>
            <p:ph type="title"/>
          </p:nvPr>
        </p:nvSpPr>
        <p:spPr>
          <a:xfrm>
            <a:off x="685800" y="133347"/>
            <a:ext cx="8062664" cy="46751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b="1" dirty="0" smtClean="0">
                <a:solidFill>
                  <a:schemeClr val="tx2"/>
                </a:solidFill>
              </a:rPr>
              <a:t>Материал для исследования.</a:t>
            </a:r>
          </a:p>
        </p:txBody>
      </p:sp>
      <p:graphicFrame>
        <p:nvGraphicFramePr>
          <p:cNvPr id="36914" name="Group 5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068578023"/>
              </p:ext>
            </p:extLst>
          </p:nvPr>
        </p:nvGraphicFramePr>
        <p:xfrm>
          <a:off x="714375" y="692697"/>
          <a:ext cx="7890073" cy="5736700"/>
        </p:xfrm>
        <a:graphic>
          <a:graphicData uri="http://schemas.openxmlformats.org/drawingml/2006/table">
            <a:tbl>
              <a:tblPr/>
              <a:tblGrid>
                <a:gridCol w="3848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1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03990">
                <a:tc>
                  <a:txBody>
                    <a:bodyPr/>
                    <a:lstStyle/>
                    <a:p>
                      <a:r>
                        <a:rPr lang="ru-RU" sz="4800" b="1" dirty="0" smtClean="0"/>
                        <a:t> Каш </a:t>
                      </a:r>
                      <a:r>
                        <a:rPr lang="ru-RU" sz="4800" b="1" u="sng" dirty="0" smtClean="0">
                          <a:solidFill>
                            <a:schemeClr val="tx2"/>
                          </a:solidFill>
                        </a:rPr>
                        <a:t>е </a:t>
                      </a:r>
                      <a:r>
                        <a:rPr lang="ru-RU" sz="4800" b="1" dirty="0" err="1" smtClean="0"/>
                        <a:t>й</a:t>
                      </a:r>
                      <a:endParaRPr lang="ru-RU" sz="4800" b="1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/>
                        <a:t>Плащ </a:t>
                      </a:r>
                      <a:r>
                        <a:rPr lang="ru-RU" sz="4800" b="1" u="sng" dirty="0" smtClean="0">
                          <a:solidFill>
                            <a:schemeClr val="tx2"/>
                          </a:solidFill>
                        </a:rPr>
                        <a:t>о </a:t>
                      </a:r>
                      <a:r>
                        <a:rPr lang="ru-RU" sz="4800" b="1" dirty="0" smtClean="0"/>
                        <a:t>м</a:t>
                      </a:r>
                      <a:endParaRPr lang="ru-RU" sz="48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6355">
                <a:tc>
                  <a:txBody>
                    <a:bodyPr/>
                    <a:lstStyle/>
                    <a:p>
                      <a:r>
                        <a:rPr lang="ru-RU" sz="4800" b="1" dirty="0" smtClean="0"/>
                        <a:t>Туч  </a:t>
                      </a:r>
                      <a:r>
                        <a:rPr lang="ru-RU" sz="4800" b="1" u="sng" dirty="0" smtClean="0">
                          <a:solidFill>
                            <a:schemeClr val="tx2"/>
                          </a:solidFill>
                        </a:rPr>
                        <a:t>е </a:t>
                      </a:r>
                      <a:r>
                        <a:rPr lang="ru-RU" sz="4800" b="1" dirty="0" err="1" smtClean="0"/>
                        <a:t>й</a:t>
                      </a:r>
                      <a:endParaRPr lang="ru-RU" sz="4800" b="1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/>
                        <a:t>  Врач </a:t>
                      </a:r>
                      <a:r>
                        <a:rPr lang="ru-RU" sz="4800" b="1" u="sng" dirty="0" smtClean="0">
                          <a:solidFill>
                            <a:schemeClr val="tx2"/>
                          </a:solidFill>
                        </a:rPr>
                        <a:t>о </a:t>
                      </a:r>
                      <a:r>
                        <a:rPr lang="ru-RU" sz="4800" b="1" dirty="0" smtClean="0"/>
                        <a:t>м</a:t>
                      </a:r>
                      <a:endParaRPr lang="ru-RU" sz="48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6355">
                <a:tc>
                  <a:txBody>
                    <a:bodyPr/>
                    <a:lstStyle/>
                    <a:p>
                      <a:r>
                        <a:rPr lang="ru-RU" sz="4800" b="1" dirty="0" err="1" smtClean="0"/>
                        <a:t>Перц</a:t>
                      </a:r>
                      <a:r>
                        <a:rPr lang="ru-RU" sz="4800" b="1" dirty="0" smtClean="0"/>
                        <a:t> </a:t>
                      </a:r>
                      <a:r>
                        <a:rPr lang="ru-RU" sz="4800" b="1" u="sng" dirty="0" smtClean="0">
                          <a:solidFill>
                            <a:schemeClr val="tx2"/>
                          </a:solidFill>
                        </a:rPr>
                        <a:t>е </a:t>
                      </a:r>
                      <a:r>
                        <a:rPr lang="ru-RU" sz="4800" b="1" u="none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sz="4800" b="1" u="none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/>
                        <a:t> </a:t>
                      </a:r>
                      <a:r>
                        <a:rPr lang="ru-RU" sz="4800" b="1" dirty="0" err="1" smtClean="0"/>
                        <a:t>Дворц</a:t>
                      </a:r>
                      <a:r>
                        <a:rPr lang="ru-RU" sz="4800" b="1" dirty="0" smtClean="0"/>
                        <a:t> </a:t>
                      </a:r>
                      <a:r>
                        <a:rPr lang="ru-RU" sz="4800" b="1" u="sng" dirty="0" smtClean="0">
                          <a:solidFill>
                            <a:schemeClr val="tx2"/>
                          </a:solidFill>
                        </a:rPr>
                        <a:t>о </a:t>
                      </a:r>
                      <a:r>
                        <a:rPr lang="ru-RU" sz="4800" b="1" dirty="0" smtClean="0"/>
                        <a:t>м</a:t>
                      </a:r>
                      <a:endParaRPr lang="ru-RU" sz="48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2214562" y="886613"/>
            <a:ext cx="1428750" cy="7143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93" name="Rectangle 29"/>
          <p:cNvSpPr>
            <a:spLocks noChangeArrowheads="1"/>
          </p:cNvSpPr>
          <p:nvPr/>
        </p:nvSpPr>
        <p:spPr bwMode="auto">
          <a:xfrm>
            <a:off x="1946523" y="2611339"/>
            <a:ext cx="1571625" cy="8572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 </a:t>
            </a:r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6273686" y="766172"/>
            <a:ext cx="1357312" cy="9413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95" name="Rectangle 31"/>
          <p:cNvSpPr>
            <a:spLocks noChangeArrowheads="1"/>
          </p:cNvSpPr>
          <p:nvPr/>
        </p:nvSpPr>
        <p:spPr bwMode="auto">
          <a:xfrm>
            <a:off x="6332853" y="2672222"/>
            <a:ext cx="1428750" cy="8572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906" name="Line 42"/>
          <p:cNvSpPr>
            <a:spLocks noChangeShapeType="1"/>
          </p:cNvSpPr>
          <p:nvPr/>
        </p:nvSpPr>
        <p:spPr bwMode="auto">
          <a:xfrm>
            <a:off x="1749801" y="1412776"/>
            <a:ext cx="2174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907" name="Line 43"/>
          <p:cNvSpPr>
            <a:spLocks noChangeShapeType="1"/>
          </p:cNvSpPr>
          <p:nvPr/>
        </p:nvSpPr>
        <p:spPr bwMode="auto">
          <a:xfrm>
            <a:off x="1749801" y="1484784"/>
            <a:ext cx="2174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908" name="Line 44"/>
          <p:cNvSpPr>
            <a:spLocks noChangeShapeType="1"/>
          </p:cNvSpPr>
          <p:nvPr/>
        </p:nvSpPr>
        <p:spPr bwMode="auto">
          <a:xfrm>
            <a:off x="1500166" y="3356992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909" name="Line 45"/>
          <p:cNvSpPr>
            <a:spLocks noChangeShapeType="1"/>
          </p:cNvSpPr>
          <p:nvPr/>
        </p:nvSpPr>
        <p:spPr bwMode="auto">
          <a:xfrm>
            <a:off x="1500166" y="3286124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919" name="Line 55"/>
          <p:cNvSpPr>
            <a:spLocks noChangeShapeType="1"/>
          </p:cNvSpPr>
          <p:nvPr/>
        </p:nvSpPr>
        <p:spPr bwMode="auto">
          <a:xfrm>
            <a:off x="5711826" y="1593928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920" name="Line 56"/>
          <p:cNvSpPr>
            <a:spLocks noChangeShapeType="1"/>
          </p:cNvSpPr>
          <p:nvPr/>
        </p:nvSpPr>
        <p:spPr bwMode="auto">
          <a:xfrm>
            <a:off x="5711826" y="1431668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922" name="Line 58"/>
          <p:cNvSpPr>
            <a:spLocks noChangeShapeType="1"/>
          </p:cNvSpPr>
          <p:nvPr/>
        </p:nvSpPr>
        <p:spPr bwMode="auto">
          <a:xfrm>
            <a:off x="6225457" y="5442724"/>
            <a:ext cx="2889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923" name="Line 59"/>
          <p:cNvSpPr>
            <a:spLocks noChangeShapeType="1"/>
          </p:cNvSpPr>
          <p:nvPr/>
        </p:nvSpPr>
        <p:spPr bwMode="auto">
          <a:xfrm>
            <a:off x="5984761" y="3294702"/>
            <a:ext cx="2889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1571625" y="4071938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1641475" y="4073525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1643063" y="4071938"/>
            <a:ext cx="158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2285957" y="4572011"/>
            <a:ext cx="1357349" cy="8572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 </a:t>
            </a:r>
          </a:p>
        </p:txBody>
      </p:sp>
      <p:sp>
        <p:nvSpPr>
          <p:cNvPr id="25" name="Rectangle 31"/>
          <p:cNvSpPr>
            <a:spLocks noChangeArrowheads="1"/>
          </p:cNvSpPr>
          <p:nvPr/>
        </p:nvSpPr>
        <p:spPr bwMode="auto">
          <a:xfrm>
            <a:off x="6620958" y="4550809"/>
            <a:ext cx="1142998" cy="8572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Line 59"/>
          <p:cNvSpPr>
            <a:spLocks noChangeShapeType="1"/>
          </p:cNvSpPr>
          <p:nvPr/>
        </p:nvSpPr>
        <p:spPr bwMode="auto">
          <a:xfrm>
            <a:off x="5984761" y="3367363"/>
            <a:ext cx="2889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" name="Line 59"/>
          <p:cNvSpPr>
            <a:spLocks noChangeShapeType="1"/>
          </p:cNvSpPr>
          <p:nvPr/>
        </p:nvSpPr>
        <p:spPr bwMode="auto">
          <a:xfrm>
            <a:off x="6213487" y="5301208"/>
            <a:ext cx="2889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" name="Line 44"/>
          <p:cNvSpPr>
            <a:spLocks noChangeShapeType="1"/>
          </p:cNvSpPr>
          <p:nvPr/>
        </p:nvSpPr>
        <p:spPr bwMode="auto">
          <a:xfrm>
            <a:off x="1946523" y="5429261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" name="Line 44"/>
          <p:cNvSpPr>
            <a:spLocks noChangeShapeType="1"/>
          </p:cNvSpPr>
          <p:nvPr/>
        </p:nvSpPr>
        <p:spPr bwMode="auto">
          <a:xfrm>
            <a:off x="1946523" y="5301208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92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6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6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6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6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6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6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6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6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2" grpId="0" animBg="1"/>
      <p:bldP spid="36893" grpId="0" animBg="1"/>
      <p:bldP spid="36894" grpId="0" animBg="1"/>
      <p:bldP spid="36895" grpId="0" animBg="1"/>
      <p:bldP spid="36906" grpId="0" animBg="1"/>
      <p:bldP spid="36907" grpId="0" animBg="1"/>
      <p:bldP spid="36908" grpId="0" animBg="1"/>
      <p:bldP spid="36909" grpId="0" animBg="1"/>
      <p:bldP spid="36919" grpId="0" animBg="1"/>
      <p:bldP spid="36920" grpId="0" animBg="1"/>
      <p:bldP spid="36922" grpId="0" animBg="1"/>
      <p:bldP spid="36923" grpId="0" animBg="1"/>
      <p:bldP spid="23" grpId="0" animBg="1"/>
      <p:bldP spid="25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8"/>
            <a:ext cx="842493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Тема урока: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>«Буквы О - Е после шипящих и Ц в окончаниях существительных».</a:t>
            </a:r>
          </a:p>
          <a:p>
            <a:pPr algn="ctr"/>
            <a:endParaRPr lang="ru-RU" sz="6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124744"/>
            <a:ext cx="91440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/>
              <a:t> </a:t>
            </a:r>
            <a:r>
              <a:rPr lang="ru-RU" b="1" dirty="0" smtClean="0"/>
              <a:t>                                           </a:t>
            </a:r>
            <a:r>
              <a:rPr lang="ru-RU" sz="2800" b="1" dirty="0" smtClean="0">
                <a:solidFill>
                  <a:srgbClr val="00B050"/>
                </a:solidFill>
              </a:rPr>
              <a:t>Цель </a:t>
            </a:r>
            <a:r>
              <a:rPr lang="ru-RU" sz="2800" b="1" dirty="0">
                <a:solidFill>
                  <a:srgbClr val="00B050"/>
                </a:solidFill>
              </a:rPr>
              <a:t>урока: </a:t>
            </a:r>
          </a:p>
          <a:p>
            <a:pPr marL="742950" indent="-742950">
              <a:defRPr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аучиться …после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шипящих и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 в ...имен существительных.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defRPr/>
            </a:pP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60484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2"/>
          <p:cNvSpPr>
            <a:spLocks noGrp="1" noChangeArrowheads="1"/>
          </p:cNvSpPr>
          <p:nvPr>
            <p:ph type="title"/>
          </p:nvPr>
        </p:nvSpPr>
        <p:spPr>
          <a:xfrm>
            <a:off x="395536" y="9977"/>
            <a:ext cx="8280919" cy="50733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b="1" dirty="0" smtClean="0">
                <a:solidFill>
                  <a:schemeClr val="tx2"/>
                </a:solidFill>
              </a:rPr>
              <a:t>Материал для исследования.</a:t>
            </a:r>
          </a:p>
        </p:txBody>
      </p:sp>
      <p:graphicFrame>
        <p:nvGraphicFramePr>
          <p:cNvPr id="36914" name="Group 5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190335307"/>
              </p:ext>
            </p:extLst>
          </p:nvPr>
        </p:nvGraphicFramePr>
        <p:xfrm>
          <a:off x="0" y="517316"/>
          <a:ext cx="9143999" cy="5912081"/>
        </p:xfrm>
        <a:graphic>
          <a:graphicData uri="http://schemas.openxmlformats.org/drawingml/2006/table">
            <a:tbl>
              <a:tblPr/>
              <a:tblGrid>
                <a:gridCol w="4459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43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62199">
                <a:tc>
                  <a:txBody>
                    <a:bodyPr/>
                    <a:lstStyle/>
                    <a:p>
                      <a:r>
                        <a:rPr lang="ru-RU" sz="4800" b="1" dirty="0" smtClean="0"/>
                        <a:t> Каш </a:t>
                      </a:r>
                      <a:r>
                        <a:rPr lang="ru-RU" sz="4800" b="1" u="sng" dirty="0" smtClean="0">
                          <a:solidFill>
                            <a:schemeClr val="tx2"/>
                          </a:solidFill>
                        </a:rPr>
                        <a:t>е </a:t>
                      </a:r>
                      <a:r>
                        <a:rPr lang="ru-RU" sz="4800" b="1" dirty="0" err="1" smtClean="0"/>
                        <a:t>й</a:t>
                      </a:r>
                      <a:endParaRPr lang="ru-RU" sz="4800" b="1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/>
                        <a:t>Плащ </a:t>
                      </a:r>
                      <a:r>
                        <a:rPr lang="ru-RU" sz="4800" b="1" u="sng" dirty="0" smtClean="0">
                          <a:solidFill>
                            <a:schemeClr val="tx2"/>
                          </a:solidFill>
                        </a:rPr>
                        <a:t>о </a:t>
                      </a:r>
                      <a:r>
                        <a:rPr lang="ru-RU" sz="4800" b="1" dirty="0" smtClean="0"/>
                        <a:t>м</a:t>
                      </a:r>
                      <a:endParaRPr lang="ru-RU" sz="48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4941">
                <a:tc>
                  <a:txBody>
                    <a:bodyPr/>
                    <a:lstStyle/>
                    <a:p>
                      <a:r>
                        <a:rPr lang="ru-RU" sz="4800" b="1" dirty="0" smtClean="0"/>
                        <a:t>Туч  </a:t>
                      </a:r>
                      <a:r>
                        <a:rPr lang="ru-RU" sz="4800" b="1" u="sng" dirty="0" smtClean="0">
                          <a:solidFill>
                            <a:schemeClr val="tx2"/>
                          </a:solidFill>
                        </a:rPr>
                        <a:t>е </a:t>
                      </a:r>
                      <a:r>
                        <a:rPr lang="ru-RU" sz="4800" b="1" dirty="0" err="1" smtClean="0"/>
                        <a:t>й</a:t>
                      </a:r>
                      <a:endParaRPr lang="ru-RU" sz="4800" b="1" dirty="0"/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/>
                        <a:t>  Врач </a:t>
                      </a:r>
                      <a:r>
                        <a:rPr lang="ru-RU" sz="4800" b="1" u="sng" dirty="0" smtClean="0">
                          <a:solidFill>
                            <a:schemeClr val="tx2"/>
                          </a:solidFill>
                        </a:rPr>
                        <a:t>о </a:t>
                      </a:r>
                      <a:r>
                        <a:rPr lang="ru-RU" sz="4800" b="1" dirty="0" smtClean="0"/>
                        <a:t>м</a:t>
                      </a:r>
                      <a:endParaRPr lang="ru-RU" sz="48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4941">
                <a:tc>
                  <a:txBody>
                    <a:bodyPr/>
                    <a:lstStyle/>
                    <a:p>
                      <a:r>
                        <a:rPr lang="ru-RU" sz="4800" b="1" dirty="0" err="1" smtClean="0"/>
                        <a:t>Перц</a:t>
                      </a:r>
                      <a:r>
                        <a:rPr lang="ru-RU" sz="4800" b="1" dirty="0" smtClean="0"/>
                        <a:t> </a:t>
                      </a:r>
                      <a:r>
                        <a:rPr lang="ru-RU" sz="4800" b="1" u="sng" dirty="0" smtClean="0">
                          <a:solidFill>
                            <a:schemeClr val="tx2"/>
                          </a:solidFill>
                        </a:rPr>
                        <a:t>е </a:t>
                      </a:r>
                      <a:r>
                        <a:rPr lang="ru-RU" sz="4800" b="1" u="none" dirty="0" smtClean="0">
                          <a:solidFill>
                            <a:schemeClr val="tx1"/>
                          </a:solidFill>
                        </a:rPr>
                        <a:t>м</a:t>
                      </a:r>
                      <a:endParaRPr lang="ru-RU" sz="4800" b="1" u="none" dirty="0">
                        <a:solidFill>
                          <a:schemeClr val="tx1"/>
                        </a:solidFill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ru-RU" sz="4800" b="1" dirty="0" smtClean="0"/>
                        <a:t> </a:t>
                      </a:r>
                      <a:r>
                        <a:rPr lang="ru-RU" sz="4800" b="1" dirty="0" err="1" smtClean="0"/>
                        <a:t>Дворц</a:t>
                      </a:r>
                      <a:r>
                        <a:rPr lang="ru-RU" sz="4800" b="1" dirty="0" smtClean="0"/>
                        <a:t> </a:t>
                      </a:r>
                      <a:r>
                        <a:rPr lang="ru-RU" sz="4800" b="1" u="sng" dirty="0" smtClean="0">
                          <a:solidFill>
                            <a:schemeClr val="tx2"/>
                          </a:solidFill>
                        </a:rPr>
                        <a:t>о </a:t>
                      </a:r>
                      <a:r>
                        <a:rPr lang="ru-RU" sz="4800" b="1" dirty="0" smtClean="0"/>
                        <a:t>м</a:t>
                      </a:r>
                      <a:endParaRPr lang="ru-RU" sz="4800" b="1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1440609" y="679987"/>
            <a:ext cx="1428750" cy="7143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93" name="Rectangle 29"/>
          <p:cNvSpPr>
            <a:spLocks noChangeArrowheads="1"/>
          </p:cNvSpPr>
          <p:nvPr/>
        </p:nvSpPr>
        <p:spPr bwMode="auto">
          <a:xfrm>
            <a:off x="1177131" y="2567015"/>
            <a:ext cx="1571625" cy="8572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 </a:t>
            </a:r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6069013" y="790381"/>
            <a:ext cx="1357312" cy="9413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895" name="Rectangle 31"/>
          <p:cNvSpPr>
            <a:spLocks noChangeArrowheads="1"/>
          </p:cNvSpPr>
          <p:nvPr/>
        </p:nvSpPr>
        <p:spPr bwMode="auto">
          <a:xfrm>
            <a:off x="6156176" y="2690055"/>
            <a:ext cx="1428750" cy="8572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6906" name="Line 42"/>
          <p:cNvSpPr>
            <a:spLocks noChangeShapeType="1"/>
          </p:cNvSpPr>
          <p:nvPr/>
        </p:nvSpPr>
        <p:spPr bwMode="auto">
          <a:xfrm>
            <a:off x="1068388" y="1412776"/>
            <a:ext cx="2174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907" name="Line 43"/>
          <p:cNvSpPr>
            <a:spLocks noChangeShapeType="1"/>
          </p:cNvSpPr>
          <p:nvPr/>
        </p:nvSpPr>
        <p:spPr bwMode="auto">
          <a:xfrm>
            <a:off x="1068388" y="1268760"/>
            <a:ext cx="2174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908" name="Line 44"/>
          <p:cNvSpPr>
            <a:spLocks noChangeShapeType="1"/>
          </p:cNvSpPr>
          <p:nvPr/>
        </p:nvSpPr>
        <p:spPr bwMode="auto">
          <a:xfrm>
            <a:off x="760057" y="3286124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909" name="Line 45"/>
          <p:cNvSpPr>
            <a:spLocks noChangeShapeType="1"/>
          </p:cNvSpPr>
          <p:nvPr/>
        </p:nvSpPr>
        <p:spPr bwMode="auto">
          <a:xfrm>
            <a:off x="760057" y="3212976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919" name="Line 55"/>
          <p:cNvSpPr>
            <a:spLocks noChangeShapeType="1"/>
          </p:cNvSpPr>
          <p:nvPr/>
        </p:nvSpPr>
        <p:spPr bwMode="auto">
          <a:xfrm>
            <a:off x="5652120" y="1416106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920" name="Line 56"/>
          <p:cNvSpPr>
            <a:spLocks noChangeShapeType="1"/>
          </p:cNvSpPr>
          <p:nvPr/>
        </p:nvSpPr>
        <p:spPr bwMode="auto">
          <a:xfrm>
            <a:off x="5652120" y="1268760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922" name="Line 58"/>
          <p:cNvSpPr>
            <a:spLocks noChangeShapeType="1"/>
          </p:cNvSpPr>
          <p:nvPr/>
        </p:nvSpPr>
        <p:spPr bwMode="auto">
          <a:xfrm>
            <a:off x="6205083" y="5357829"/>
            <a:ext cx="2889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923" name="Line 59"/>
          <p:cNvSpPr>
            <a:spLocks noChangeShapeType="1"/>
          </p:cNvSpPr>
          <p:nvPr/>
        </p:nvSpPr>
        <p:spPr bwMode="auto">
          <a:xfrm>
            <a:off x="5868019" y="3212976"/>
            <a:ext cx="2889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1571625" y="4071938"/>
            <a:ext cx="14287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1641475" y="4073525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868007" y="3277739"/>
            <a:ext cx="158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rot="16200000" flipH="1">
            <a:off x="504404" y="407241"/>
            <a:ext cx="357187" cy="14287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16200000" flipH="1">
            <a:off x="358220" y="2508947"/>
            <a:ext cx="285750" cy="14287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16200000" flipH="1">
            <a:off x="6169908" y="439127"/>
            <a:ext cx="347662" cy="13335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16200000" flipH="1">
            <a:off x="6201230" y="2366072"/>
            <a:ext cx="347662" cy="14287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9"/>
          <p:cNvSpPr>
            <a:spLocks noChangeArrowheads="1"/>
          </p:cNvSpPr>
          <p:nvPr/>
        </p:nvSpPr>
        <p:spPr bwMode="auto">
          <a:xfrm>
            <a:off x="1568565" y="4572011"/>
            <a:ext cx="1285884" cy="8572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 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rot="16200000" flipH="1">
            <a:off x="397247" y="4480614"/>
            <a:ext cx="285750" cy="14287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31"/>
          <p:cNvSpPr>
            <a:spLocks noChangeArrowheads="1"/>
          </p:cNvSpPr>
          <p:nvPr/>
        </p:nvSpPr>
        <p:spPr bwMode="auto">
          <a:xfrm>
            <a:off x="6494008" y="4505592"/>
            <a:ext cx="1142998" cy="8572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6502401" y="4449657"/>
            <a:ext cx="347662" cy="14287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Line 59"/>
          <p:cNvSpPr>
            <a:spLocks noChangeShapeType="1"/>
          </p:cNvSpPr>
          <p:nvPr/>
        </p:nvSpPr>
        <p:spPr bwMode="auto">
          <a:xfrm>
            <a:off x="5867251" y="3286124"/>
            <a:ext cx="2889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" name="Line 59"/>
          <p:cNvSpPr>
            <a:spLocks noChangeShapeType="1"/>
          </p:cNvSpPr>
          <p:nvPr/>
        </p:nvSpPr>
        <p:spPr bwMode="auto">
          <a:xfrm>
            <a:off x="6171797" y="5229200"/>
            <a:ext cx="2889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" name="Line 44"/>
          <p:cNvSpPr>
            <a:spLocks noChangeShapeType="1"/>
          </p:cNvSpPr>
          <p:nvPr/>
        </p:nvSpPr>
        <p:spPr bwMode="auto">
          <a:xfrm>
            <a:off x="1225833" y="5229200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" name="Line 44"/>
          <p:cNvSpPr>
            <a:spLocks noChangeShapeType="1"/>
          </p:cNvSpPr>
          <p:nvPr/>
        </p:nvSpPr>
        <p:spPr bwMode="auto">
          <a:xfrm>
            <a:off x="1224709" y="5229200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86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6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6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6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6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6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6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6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6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2" grpId="0" animBg="1"/>
      <p:bldP spid="36893" grpId="0" animBg="1"/>
      <p:bldP spid="36894" grpId="0" animBg="1"/>
      <p:bldP spid="36895" grpId="0" animBg="1"/>
      <p:bldP spid="36906" grpId="0" animBg="1"/>
      <p:bldP spid="36907" grpId="0" animBg="1"/>
      <p:bldP spid="36908" grpId="0" animBg="1"/>
      <p:bldP spid="36909" grpId="0" animBg="1"/>
      <p:bldP spid="36919" grpId="0" animBg="1"/>
      <p:bldP spid="36920" grpId="0" animBg="1"/>
      <p:bldP spid="36922" grpId="0" animBg="1"/>
      <p:bldP spid="36923" grpId="0" animBg="1"/>
      <p:bldP spid="23" grpId="0" animBg="1"/>
      <p:bldP spid="25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63915"/>
            <a:ext cx="8856984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1"/>
                </a:solidFill>
              </a:rPr>
              <a:t>      Алгоритм – порядок действий. </a:t>
            </a:r>
          </a:p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ru-RU" sz="3200" dirty="0" smtClean="0"/>
              <a:t> </a:t>
            </a:r>
            <a:r>
              <a:rPr lang="ru-RU" sz="5400" b="1" dirty="0">
                <a:solidFill>
                  <a:schemeClr val="accent1"/>
                </a:solidFill>
              </a:rPr>
              <a:t>Определи часть </a:t>
            </a:r>
            <a:r>
              <a:rPr lang="ru-RU" sz="5400" b="1" dirty="0" smtClean="0">
                <a:solidFill>
                  <a:schemeClr val="accent1"/>
                </a:solidFill>
              </a:rPr>
              <a:t>речи</a:t>
            </a:r>
            <a:r>
              <a:rPr lang="ru-RU" sz="3200" dirty="0" smtClean="0"/>
              <a:t>.</a:t>
            </a:r>
            <a:endParaRPr lang="ru-RU" sz="3200" b="1" dirty="0">
              <a:solidFill>
                <a:srgbClr val="C00000"/>
              </a:solidFill>
            </a:endParaRP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 – существительное с основой на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ж, ш, ч, щ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ц)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/>
              <a:t>2</a:t>
            </a:r>
            <a:r>
              <a:rPr lang="ru-RU" sz="3200" b="1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r>
              <a:rPr lang="ru-RU" sz="3200" dirty="0"/>
              <a:t> </a:t>
            </a:r>
            <a:r>
              <a:rPr lang="ru-RU" sz="6000" b="1" dirty="0">
                <a:solidFill>
                  <a:schemeClr val="accent1"/>
                </a:solidFill>
              </a:rPr>
              <a:t>Выдели </a:t>
            </a:r>
            <a:r>
              <a:rPr lang="ru-RU" sz="6000" b="1" dirty="0" smtClean="0">
                <a:solidFill>
                  <a:schemeClr val="accent1"/>
                </a:solidFill>
              </a:rPr>
              <a:t>окончание</a:t>
            </a:r>
            <a:r>
              <a:rPr lang="ru-RU" sz="6000" dirty="0" smtClean="0"/>
              <a:t>.</a:t>
            </a:r>
            <a:endParaRPr lang="ru-RU" sz="6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3600" b="1" dirty="0" smtClean="0"/>
              <a:t>3.</a:t>
            </a:r>
            <a:r>
              <a:rPr lang="ru-RU" sz="3600" b="1" dirty="0" smtClean="0">
                <a:solidFill>
                  <a:schemeClr val="accent1"/>
                </a:solidFill>
              </a:rPr>
              <a:t> </a:t>
            </a:r>
            <a:r>
              <a:rPr lang="ru-RU" sz="6000" b="1" dirty="0" smtClean="0">
                <a:solidFill>
                  <a:schemeClr val="accent1"/>
                </a:solidFill>
              </a:rPr>
              <a:t>Поставь ударение </a:t>
            </a:r>
          </a:p>
          <a:p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(под ударением напишу </a:t>
            </a: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о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, без ударения напишу </a:t>
            </a: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Е) 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029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779</TotalTime>
  <Words>549</Words>
  <Application>Microsoft Office PowerPoint</Application>
  <PresentationFormat>Экран (4:3)</PresentationFormat>
  <Paragraphs>85</Paragraphs>
  <Slides>24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Tw Cen MT</vt:lpstr>
      <vt:lpstr>Капля</vt:lpstr>
      <vt:lpstr>                                                                     </vt:lpstr>
      <vt:lpstr>Презентация PowerPoint</vt:lpstr>
      <vt:lpstr>Презентация PowerPoint</vt:lpstr>
      <vt:lpstr>Презентация PowerPoint</vt:lpstr>
      <vt:lpstr>Материал для исследования.</vt:lpstr>
      <vt:lpstr>Презентация PowerPoint</vt:lpstr>
      <vt:lpstr>Презентация PowerPoint</vt:lpstr>
      <vt:lpstr>Материал для исследования.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Проверь себя.</vt:lpstr>
      <vt:lpstr>Презентация PowerPoint</vt:lpstr>
      <vt:lpstr>РЕФЛЕКСИЯ.  1.Я умею правильно писать буквы О и Е после шипящих и ц в окончаниях существительных  и могу объяснить другому.  2.Я умею правильно писать буквы О и Е после шипящих и ц в окончаниях существительных, но иногда сомневаюсь, поэтому мне надо ещё поработать.  3. У меня ещё возникают вопросы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о-е после шипящих и ц в окончаниях имен существительных</dc:title>
  <dc:creator>Стёпа</dc:creator>
  <cp:lastModifiedBy>user</cp:lastModifiedBy>
  <cp:revision>76</cp:revision>
  <dcterms:created xsi:type="dcterms:W3CDTF">2014-02-25T19:46:35Z</dcterms:created>
  <dcterms:modified xsi:type="dcterms:W3CDTF">2023-07-27T12:47:20Z</dcterms:modified>
</cp:coreProperties>
</file>