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20" r:id="rId5"/>
    <p:sldMasterId id="2147483732" r:id="rId6"/>
  </p:sldMasterIdLst>
  <p:notesMasterIdLst>
    <p:notesMasterId r:id="rId58"/>
  </p:notesMasterIdLst>
  <p:sldIdLst>
    <p:sldId id="344" r:id="rId7"/>
    <p:sldId id="345" r:id="rId8"/>
    <p:sldId id="381" r:id="rId9"/>
    <p:sldId id="296" r:id="rId10"/>
    <p:sldId id="360" r:id="rId11"/>
    <p:sldId id="299" r:id="rId12"/>
    <p:sldId id="362" r:id="rId13"/>
    <p:sldId id="304" r:id="rId14"/>
    <p:sldId id="300" r:id="rId15"/>
    <p:sldId id="320" r:id="rId16"/>
    <p:sldId id="363" r:id="rId17"/>
    <p:sldId id="321" r:id="rId18"/>
    <p:sldId id="282" r:id="rId19"/>
    <p:sldId id="284" r:id="rId20"/>
    <p:sldId id="307" r:id="rId21"/>
    <p:sldId id="328" r:id="rId22"/>
    <p:sldId id="310" r:id="rId23"/>
    <p:sldId id="311" r:id="rId24"/>
    <p:sldId id="315" r:id="rId25"/>
    <p:sldId id="316" r:id="rId26"/>
    <p:sldId id="270" r:id="rId27"/>
    <p:sldId id="317" r:id="rId28"/>
    <p:sldId id="358" r:id="rId29"/>
    <p:sldId id="327" r:id="rId30"/>
    <p:sldId id="337" r:id="rId31"/>
    <p:sldId id="347" r:id="rId32"/>
    <p:sldId id="364" r:id="rId33"/>
    <p:sldId id="332" r:id="rId34"/>
    <p:sldId id="348" r:id="rId35"/>
    <p:sldId id="280" r:id="rId36"/>
    <p:sldId id="338" r:id="rId37"/>
    <p:sldId id="334" r:id="rId38"/>
    <p:sldId id="349" r:id="rId39"/>
    <p:sldId id="350" r:id="rId40"/>
    <p:sldId id="354" r:id="rId41"/>
    <p:sldId id="330" r:id="rId42"/>
    <p:sldId id="353" r:id="rId43"/>
    <p:sldId id="365" r:id="rId44"/>
    <p:sldId id="369" r:id="rId45"/>
    <p:sldId id="371" r:id="rId46"/>
    <p:sldId id="370" r:id="rId47"/>
    <p:sldId id="367" r:id="rId48"/>
    <p:sldId id="374" r:id="rId49"/>
    <p:sldId id="373" r:id="rId50"/>
    <p:sldId id="375" r:id="rId51"/>
    <p:sldId id="378" r:id="rId52"/>
    <p:sldId id="376" r:id="rId53"/>
    <p:sldId id="372" r:id="rId54"/>
    <p:sldId id="355" r:id="rId55"/>
    <p:sldId id="380" r:id="rId56"/>
    <p:sldId id="356"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44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BCB8C8-C4B6-4892-AACB-E711A58AD69D}" type="datetimeFigureOut">
              <a:rPr lang="ru-RU" smtClean="0"/>
              <a:t>04.04.2023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C555D-1DC3-47DE-9619-81DF56BEAE5E}" type="slidenum">
              <a:rPr lang="ru-RU" smtClean="0"/>
              <a:t>‹#›</a:t>
            </a:fld>
            <a:endParaRPr lang="ru-RU"/>
          </a:p>
        </p:txBody>
      </p:sp>
    </p:spTree>
    <p:extLst>
      <p:ext uri="{BB962C8B-B14F-4D97-AF65-F5344CB8AC3E}">
        <p14:creationId xmlns:p14="http://schemas.microsoft.com/office/powerpoint/2010/main" val="228183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76E2FB-E8E5-4791-B8AE-7562A3FC8A14}"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74CAEAA-2CDE-4DE9-8D50-9F076E37B0D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3962150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5BF51-289F-46D5-B9A9-6C552E9325E3}"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F46CD50-D381-4D62-A171-EE76DEC854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4019958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72E29FA-628A-445D-A941-401978DA8A87}"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35BD261-29FE-4B7E-B868-1D6F25C72C0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5143154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D9D19F9-FB4C-426F-8395-BF035D17E166}"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6ABED7A-199A-4D70-B5F8-3D4505BB5C6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8436582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8406B72-2294-4313-8BBC-13E86FBCC209}" type="datetimeFigureOut">
              <a:rPr lang="ru-RU">
                <a:solidFill>
                  <a:prstClr val="black">
                    <a:tint val="75000"/>
                  </a:prstClr>
                </a:solidFill>
              </a:rPr>
              <a:pPr>
                <a:defRPr/>
              </a:pPr>
              <a:t>04.04.2023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AF852A4-5835-4254-8C28-9BD18F9684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1437233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F80B0FC-2224-4B06-A485-5D471C261520}" type="datetimeFigureOut">
              <a:rPr lang="ru-RU">
                <a:solidFill>
                  <a:prstClr val="black">
                    <a:tint val="75000"/>
                  </a:prstClr>
                </a:solidFill>
              </a:rPr>
              <a:pPr>
                <a:defRPr/>
              </a:pPr>
              <a:t>04.04.2023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2546B2D-315E-42DA-85B7-8DBA0859BE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0319017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4EC2607-8204-48A4-8898-7DE851A74814}" type="datetimeFigureOut">
              <a:rPr lang="ru-RU">
                <a:solidFill>
                  <a:prstClr val="black">
                    <a:tint val="75000"/>
                  </a:prstClr>
                </a:solidFill>
              </a:rPr>
              <a:pPr>
                <a:defRPr/>
              </a:pPr>
              <a:t>04.04.2023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26E64FA3-9393-4F6A-854C-1321015531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601505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E7F480-6A67-4873-A6E1-5FD136356EA1}"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8033681-DCD0-40D6-8718-F95A92CBD7D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773731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FE4FAD1-B51A-42ED-AA02-7A62C5E55F2F}"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CBAB27F-8EA7-4C2E-B0A7-B884A9E6E63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667655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4B2D2CB-1E79-4EC0-B8F9-A1EEA63D0C98}"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FAED3B6-8E8F-4CF0-A84A-D83FC1EA38C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9484272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2DD87F4-8AA8-4C54-993A-C89299635349}"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A9D71F-E119-42DA-9FBE-8A6CFD16CF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1210709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76E2FB-E8E5-4791-B8AE-7562A3FC8A14}"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74CAEAA-2CDE-4DE9-8D50-9F076E37B0D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2192382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5BF51-289F-46D5-B9A9-6C552E9325E3}"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F46CD50-D381-4D62-A171-EE76DEC854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0655505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72E29FA-628A-445D-A941-401978DA8A87}"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35BD261-29FE-4B7E-B868-1D6F25C72C0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9548096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D9D19F9-FB4C-426F-8395-BF035D17E166}"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6ABED7A-199A-4D70-B5F8-3D4505BB5C6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2092934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8406B72-2294-4313-8BBC-13E86FBCC209}" type="datetimeFigureOut">
              <a:rPr lang="ru-RU">
                <a:solidFill>
                  <a:prstClr val="black">
                    <a:tint val="75000"/>
                  </a:prstClr>
                </a:solidFill>
              </a:rPr>
              <a:pPr>
                <a:defRPr/>
              </a:pPr>
              <a:t>04.04.2023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AF852A4-5835-4254-8C28-9BD18F9684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3548884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F80B0FC-2224-4B06-A485-5D471C261520}" type="datetimeFigureOut">
              <a:rPr lang="ru-RU">
                <a:solidFill>
                  <a:prstClr val="black">
                    <a:tint val="75000"/>
                  </a:prstClr>
                </a:solidFill>
              </a:rPr>
              <a:pPr>
                <a:defRPr/>
              </a:pPr>
              <a:t>04.04.2023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2546B2D-315E-42DA-85B7-8DBA0859BE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9437106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4EC2607-8204-48A4-8898-7DE851A74814}" type="datetimeFigureOut">
              <a:rPr lang="ru-RU">
                <a:solidFill>
                  <a:prstClr val="black">
                    <a:tint val="75000"/>
                  </a:prstClr>
                </a:solidFill>
              </a:rPr>
              <a:pPr>
                <a:defRPr/>
              </a:pPr>
              <a:t>04.04.2023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26E64FA3-9393-4F6A-854C-1321015531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3980221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04.04.2023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E7F480-6A67-4873-A6E1-5FD136356EA1}"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8033681-DCD0-40D6-8718-F95A92CBD7D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1982566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FE4FAD1-B51A-42ED-AA02-7A62C5E55F2F}"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CBAB27F-8EA7-4C2E-B0A7-B884A9E6E63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0514166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4B2D2CB-1E79-4EC0-B8F9-A1EEA63D0C98}"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FAED3B6-8E8F-4CF0-A84A-D83FC1EA38C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3455656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2DD87F4-8AA8-4C54-993A-C89299635349}"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A9D71F-E119-42DA-9FBE-8A6CFD16CF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55236398"/>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76E2FB-E8E5-4791-B8AE-7562A3FC8A14}"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74CAEAA-2CDE-4DE9-8D50-9F076E37B0D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3558746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5BF51-289F-46D5-B9A9-6C552E9325E3}"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F46CD50-D381-4D62-A171-EE76DEC854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1771064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72E29FA-628A-445D-A941-401978DA8A87}"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35BD261-29FE-4B7E-B868-1D6F25C72C0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5716150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D9D19F9-FB4C-426F-8395-BF035D17E166}"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6ABED7A-199A-4D70-B5F8-3D4505BB5C6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0843139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8406B72-2294-4313-8BBC-13E86FBCC209}" type="datetimeFigureOut">
              <a:rPr lang="ru-RU">
                <a:solidFill>
                  <a:prstClr val="black">
                    <a:tint val="75000"/>
                  </a:prstClr>
                </a:solidFill>
              </a:rPr>
              <a:pPr>
                <a:defRPr/>
              </a:pPr>
              <a:t>04.04.2023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AF852A4-5835-4254-8C28-9BD18F9684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81660780"/>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F80B0FC-2224-4B06-A485-5D471C261520}" type="datetimeFigureOut">
              <a:rPr lang="ru-RU">
                <a:solidFill>
                  <a:prstClr val="black">
                    <a:tint val="75000"/>
                  </a:prstClr>
                </a:solidFill>
              </a:rPr>
              <a:pPr>
                <a:defRPr/>
              </a:pPr>
              <a:t>04.04.2023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2546B2D-315E-42DA-85B7-8DBA0859BE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800813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4EC2607-8204-48A4-8898-7DE851A74814}" type="datetimeFigureOut">
              <a:rPr lang="ru-RU">
                <a:solidFill>
                  <a:prstClr val="black">
                    <a:tint val="75000"/>
                  </a:prstClr>
                </a:solidFill>
              </a:rPr>
              <a:pPr>
                <a:defRPr/>
              </a:pPr>
              <a:t>04.04.2023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26E64FA3-9393-4F6A-854C-1321015531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1265728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E7F480-6A67-4873-A6E1-5FD136356EA1}"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8033681-DCD0-40D6-8718-F95A92CBD7D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4679697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FE4FAD1-B51A-42ED-AA02-7A62C5E55F2F}" type="datetimeFigureOut">
              <a:rPr lang="ru-RU">
                <a:solidFill>
                  <a:prstClr val="black">
                    <a:tint val="75000"/>
                  </a:prstClr>
                </a:solidFill>
              </a:rPr>
              <a:pPr>
                <a:defRPr/>
              </a:pPr>
              <a:t>04.04.2023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CBAB27F-8EA7-4C2E-B0A7-B884A9E6E63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5468642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4B2D2CB-1E79-4EC0-B8F9-A1EEA63D0C98}"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FAED3B6-8E8F-4CF0-A84A-D83FC1EA38C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1309809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2DD87F4-8AA8-4C54-993A-C89299635349}"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A9D71F-E119-42DA-9FBE-8A6CFD16CF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1268210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9600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9606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3303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8814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2632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04.04.2023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8412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35806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4767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6109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32824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42437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0571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77629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34598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635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04.04.2023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87097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5633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8157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67044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1282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17500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972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04.04.2023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04.04.2023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67F8BA-5ABD-403F-945F-90A6A68812F4}"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1517F9A-C509-4086-BE63-9F8C27D542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7186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67F8BA-5ABD-403F-945F-90A6A68812F4}"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1517F9A-C509-4086-BE63-9F8C27D542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0969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67F8BA-5ABD-403F-945F-90A6A68812F4}" type="datetimeFigureOut">
              <a:rPr lang="ru-RU">
                <a:solidFill>
                  <a:prstClr val="black">
                    <a:tint val="75000"/>
                  </a:prstClr>
                </a:solidFill>
              </a:rPr>
              <a:pPr>
                <a:defRPr/>
              </a:pPr>
              <a:t>04.04.2023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1517F9A-C509-4086-BE63-9F8C27D542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221246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0794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04.04.2023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54405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5731765" y="332656"/>
            <a:ext cx="3404771" cy="2664296"/>
          </a:xfrm>
        </p:spPr>
        <p:txBody>
          <a:bodyPr>
            <a:normAutofit/>
          </a:bodyPr>
          <a:lstStyle/>
          <a:p>
            <a:r>
              <a:rPr lang="ru-RU" dirty="0" smtClean="0"/>
              <a:t>Первый космонавт планеты</a:t>
            </a:r>
            <a:endParaRPr lang="ru-RU" dirty="0"/>
          </a:p>
        </p:txBody>
      </p:sp>
      <p:sp>
        <p:nvSpPr>
          <p:cNvPr id="5" name="Подзаголовок 4"/>
          <p:cNvSpPr>
            <a:spLocks noGrp="1"/>
          </p:cNvSpPr>
          <p:nvPr>
            <p:ph type="subTitle" idx="1"/>
          </p:nvPr>
        </p:nvSpPr>
        <p:spPr>
          <a:xfrm>
            <a:off x="5580112" y="4149080"/>
            <a:ext cx="3456384" cy="1896616"/>
          </a:xfrm>
        </p:spPr>
        <p:txBody>
          <a:bodyPr>
            <a:normAutofit fontScale="85000" lnSpcReduction="10000"/>
          </a:bodyPr>
          <a:lstStyle/>
          <a:p>
            <a:r>
              <a:rPr lang="ru-RU" dirty="0">
                <a:solidFill>
                  <a:schemeClr val="tx1"/>
                </a:solidFill>
              </a:rPr>
              <a:t>Внеклассное </a:t>
            </a:r>
            <a:r>
              <a:rPr lang="ru-RU" dirty="0" smtClean="0">
                <a:solidFill>
                  <a:schemeClr val="tx1"/>
                </a:solidFill>
              </a:rPr>
              <a:t>мероприятие по физике, </a:t>
            </a:r>
            <a:r>
              <a:rPr lang="ru-RU" dirty="0">
                <a:solidFill>
                  <a:schemeClr val="tx1"/>
                </a:solidFill>
              </a:rPr>
              <a:t>посвященное Дню </a:t>
            </a:r>
            <a:r>
              <a:rPr lang="ru-RU" dirty="0" smtClean="0">
                <a:solidFill>
                  <a:schemeClr val="tx1"/>
                </a:solidFill>
              </a:rPr>
              <a:t>космонавтики</a:t>
            </a:r>
            <a:endParaRPr lang="ru-RU" dirty="0">
              <a:solidFill>
                <a:schemeClr val="tx1"/>
              </a:solidFill>
            </a:endParaRPr>
          </a:p>
          <a:p>
            <a:endParaRPr lang="ru-RU" dirty="0"/>
          </a:p>
        </p:txBody>
      </p:sp>
      <p:sp>
        <p:nvSpPr>
          <p:cNvPr id="2" name="TextBox 1"/>
          <p:cNvSpPr txBox="1"/>
          <p:nvPr/>
        </p:nvSpPr>
        <p:spPr>
          <a:xfrm>
            <a:off x="5868144" y="6309320"/>
            <a:ext cx="3079113" cy="369332"/>
          </a:xfrm>
          <a:prstGeom prst="rect">
            <a:avLst/>
          </a:prstGeom>
          <a:noFill/>
        </p:spPr>
        <p:txBody>
          <a:bodyPr wrap="none" rtlCol="0">
            <a:spAutoFit/>
          </a:bodyPr>
          <a:lstStyle/>
          <a:p>
            <a:r>
              <a:rPr lang="ru-RU" dirty="0" smtClean="0"/>
              <a:t>«</a:t>
            </a:r>
            <a:r>
              <a:rPr lang="ru-RU" dirty="0" err="1" smtClean="0"/>
              <a:t>Электростальский</a:t>
            </a:r>
            <a:r>
              <a:rPr lang="ru-RU" dirty="0" smtClean="0"/>
              <a:t> колледж»</a:t>
            </a:r>
            <a:endParaRPr lang="ru-RU" dirty="0"/>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332656"/>
            <a:ext cx="5256584" cy="617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838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48680"/>
            <a:ext cx="9144000"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885478" y="194737"/>
            <a:ext cx="7373044" cy="707886"/>
          </a:xfrm>
          <a:prstGeom prst="rect">
            <a:avLst/>
          </a:prstGeom>
        </p:spPr>
        <p:txBody>
          <a:bodyPr wrap="none">
            <a:spAutoFit/>
          </a:bodyPr>
          <a:lstStyle/>
          <a:p>
            <a:r>
              <a:rPr lang="ru-RU" sz="4000" dirty="0"/>
              <a:t>Гагарин – формовщик, литейщик</a:t>
            </a:r>
          </a:p>
        </p:txBody>
      </p:sp>
    </p:spTree>
    <p:extLst>
      <p:ext uri="{BB962C8B-B14F-4D97-AF65-F5344CB8AC3E}">
        <p14:creationId xmlns:p14="http://schemas.microsoft.com/office/powerpoint/2010/main" val="3663804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Юрий со школьных лет любил спорт, особенно баскетбол.</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259632" y="1988840"/>
            <a:ext cx="656732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066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33231" cy="684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884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Саратовский </a:t>
            </a:r>
            <a:r>
              <a:rPr lang="ru-RU" dirty="0"/>
              <a:t>аэроклуб</a:t>
            </a: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259632" y="1340768"/>
            <a:ext cx="660082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5733256"/>
            <a:ext cx="7920880" cy="1231106"/>
          </a:xfrm>
          <a:prstGeom prst="rect">
            <a:avLst/>
          </a:prstGeom>
          <a:noFill/>
        </p:spPr>
        <p:txBody>
          <a:bodyPr wrap="square" rtlCol="0">
            <a:spAutoFit/>
          </a:bodyPr>
          <a:lstStyle/>
          <a:p>
            <a:r>
              <a:rPr lang="ru-RU" sz="2800" dirty="0"/>
              <a:t>Всего в аэроклубе Юрий Гагарин выполнил 196 полётов и налетал 42 часа 23 мин.</a:t>
            </a:r>
          </a:p>
          <a:p>
            <a:endParaRPr lang="ru-RU" dirty="0"/>
          </a:p>
        </p:txBody>
      </p:sp>
    </p:spTree>
    <p:extLst>
      <p:ext uri="{BB962C8B-B14F-4D97-AF65-F5344CB8AC3E}">
        <p14:creationId xmlns:p14="http://schemas.microsoft.com/office/powerpoint/2010/main" val="1087861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159" y="116632"/>
            <a:ext cx="8229600" cy="1143000"/>
          </a:xfrm>
        </p:spPr>
        <p:txBody>
          <a:bodyPr>
            <a:normAutofit fontScale="90000"/>
          </a:bodyPr>
          <a:lstStyle/>
          <a:p>
            <a:r>
              <a:rPr lang="ru-RU" dirty="0" smtClean="0"/>
              <a:t>Военно-авиационное </a:t>
            </a:r>
            <a:r>
              <a:rPr lang="ru-RU" dirty="0"/>
              <a:t>училище лётчиков имени К. Е. Ворошилова</a:t>
            </a:r>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475655" y="1340768"/>
            <a:ext cx="6344409" cy="434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5661248"/>
            <a:ext cx="8424936" cy="1200329"/>
          </a:xfrm>
          <a:prstGeom prst="rect">
            <a:avLst/>
          </a:prstGeom>
          <a:noFill/>
        </p:spPr>
        <p:txBody>
          <a:bodyPr wrap="square" rtlCol="0">
            <a:spAutoFit/>
          </a:bodyPr>
          <a:lstStyle/>
          <a:p>
            <a:pPr algn="ctr"/>
            <a:r>
              <a:rPr lang="ru-RU" sz="2400" dirty="0"/>
              <a:t>Гагарин окончил училище с отличием и в течение двух лет служил в истребительном полку Северного флота близ Мурманска, летал на самолетах МиГ-15бис</a:t>
            </a:r>
            <a:r>
              <a:rPr lang="ru-RU" sz="2400" dirty="0" smtClean="0"/>
              <a:t>.</a:t>
            </a:r>
            <a:endParaRPr lang="ru-RU" sz="2400" dirty="0"/>
          </a:p>
        </p:txBody>
      </p:sp>
    </p:spTree>
    <p:extLst>
      <p:ext uri="{BB962C8B-B14F-4D97-AF65-F5344CB8AC3E}">
        <p14:creationId xmlns:p14="http://schemas.microsoft.com/office/powerpoint/2010/main" val="1384078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7632848" cy="1368152"/>
          </a:xfrm>
        </p:spPr>
        <p:txBody>
          <a:bodyPr>
            <a:normAutofit fontScale="90000"/>
          </a:bodyPr>
          <a:lstStyle/>
          <a:p>
            <a:r>
              <a:rPr lang="ru-RU" dirty="0" smtClean="0"/>
              <a:t>Жена Гагарина - Валентина Ивановна Горячева</a:t>
            </a:r>
            <a:endParaRPr lang="ru-RU" dirty="0"/>
          </a:p>
        </p:txBody>
      </p:sp>
      <p:pic>
        <p:nvPicPr>
          <p:cNvPr id="717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611083"/>
            <a:ext cx="9036496" cy="5152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Объект 3"/>
          <p:cNvSpPr>
            <a:spLocks noGrp="1"/>
          </p:cNvSpPr>
          <p:nvPr>
            <p:ph idx="1"/>
          </p:nvPr>
        </p:nvSpPr>
        <p:spPr/>
        <p:txBody>
          <a:bodyPr/>
          <a:lstStyle/>
          <a:p>
            <a:endParaRPr lang="ru-RU"/>
          </a:p>
        </p:txBody>
      </p:sp>
    </p:spTree>
    <p:extLst>
      <p:ext uri="{BB962C8B-B14F-4D97-AF65-F5344CB8AC3E}">
        <p14:creationId xmlns:p14="http://schemas.microsoft.com/office/powerpoint/2010/main" val="3152856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20072" y="274638"/>
            <a:ext cx="3816424" cy="1143000"/>
          </a:xfrm>
        </p:spPr>
        <p:txBody>
          <a:bodyPr>
            <a:normAutofit fontScale="90000"/>
          </a:bodyPr>
          <a:lstStyle/>
          <a:p>
            <a:r>
              <a:rPr lang="ru-RU" b="1" dirty="0" smtClean="0">
                <a:latin typeface="Times New Roman" panose="02020603050405020304" pitchFamily="18" charset="0"/>
                <a:cs typeface="Times New Roman" panose="02020603050405020304" pitchFamily="18" charset="0"/>
              </a:rPr>
              <a:t>Семья Гагарина</a:t>
            </a:r>
            <a:endParaRPr lang="ru-RU" b="1" dirty="0">
              <a:latin typeface="Times New Roman" panose="02020603050405020304" pitchFamily="18" charset="0"/>
              <a:cs typeface="Times New Roman" panose="02020603050405020304" pitchFamily="18" charset="0"/>
            </a:endParaRPr>
          </a:p>
        </p:txBody>
      </p:sp>
      <p:pic>
        <p:nvPicPr>
          <p:cNvPr id="1843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02100" y="2852936"/>
            <a:ext cx="5041900" cy="400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984" y="1"/>
            <a:ext cx="5192598"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4854650"/>
            <a:ext cx="3600400" cy="1569660"/>
          </a:xfrm>
          <a:prstGeom prst="rect">
            <a:avLst/>
          </a:prstGeom>
          <a:noFill/>
        </p:spPr>
        <p:txBody>
          <a:bodyPr wrap="square" rtlCol="0">
            <a:spAutoFit/>
          </a:bodyPr>
          <a:lstStyle/>
          <a:p>
            <a:r>
              <a:rPr lang="ru-RU" sz="3200" dirty="0">
                <a:latin typeface="Times New Roman" panose="02020603050405020304" pitchFamily="18" charset="0"/>
                <a:cs typeface="Times New Roman" panose="02020603050405020304" pitchFamily="18" charset="0"/>
              </a:rPr>
              <a:t>Юрий Гагарин очень любил жену и своих дочерей.</a:t>
            </a:r>
          </a:p>
        </p:txBody>
      </p:sp>
    </p:spTree>
    <p:extLst>
      <p:ext uri="{BB962C8B-B14F-4D97-AF65-F5344CB8AC3E}">
        <p14:creationId xmlns:p14="http://schemas.microsoft.com/office/powerpoint/2010/main" val="3396732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r>
              <a:rPr lang="ru-RU" dirty="0" smtClean="0"/>
              <a:t>Старшая дочь Гагарина - Елена</a:t>
            </a:r>
            <a:endParaRPr lang="ru-RU" dirty="0"/>
          </a:p>
        </p:txBody>
      </p:sp>
      <p:pic>
        <p:nvPicPr>
          <p:cNvPr id="21508" name="Picture 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211960" y="1143000"/>
            <a:ext cx="461440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591" y="1143000"/>
            <a:ext cx="44481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573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523999"/>
            <a:ext cx="3600400" cy="480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 y="3070"/>
            <a:ext cx="4330824" cy="1409705"/>
          </a:xfrm>
        </p:spPr>
        <p:txBody>
          <a:bodyPr>
            <a:normAutofit fontScale="90000"/>
          </a:bodyPr>
          <a:lstStyle/>
          <a:p>
            <a:r>
              <a:rPr lang="ru-RU" dirty="0" smtClean="0"/>
              <a:t>Младшая дочь -  Галина</a:t>
            </a:r>
            <a:endParaRPr lang="ru-RU" dirty="0"/>
          </a:p>
        </p:txBody>
      </p:sp>
      <p:pic>
        <p:nvPicPr>
          <p:cNvPr id="2355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9952" y="28977"/>
            <a:ext cx="4851356"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687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7938" y="76200"/>
            <a:ext cx="9136062" cy="1768475"/>
          </a:xfrm>
        </p:spPr>
        <p:txBody>
          <a:bodyPr/>
          <a:lstStyle/>
          <a:p>
            <a:r>
              <a:rPr lang="ru-RU" altLang="ru-RU" smtClean="0"/>
              <a:t>Основоположник практической космонавтики, Генеральный конструктор – С.П. Королев</a:t>
            </a:r>
          </a:p>
        </p:txBody>
      </p:sp>
      <p:pic>
        <p:nvPicPr>
          <p:cNvPr id="409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0350" y="1938338"/>
            <a:ext cx="2943225"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0" y="2078038"/>
            <a:ext cx="5611813"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9713" y="6070600"/>
            <a:ext cx="2963862"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3200" dirty="0">
                <a:solidFill>
                  <a:prstClr val="black"/>
                </a:solidFill>
              </a:rPr>
              <a:t>1907 - 1966</a:t>
            </a:r>
          </a:p>
        </p:txBody>
      </p:sp>
      <p:sp>
        <p:nvSpPr>
          <p:cNvPr id="4102" name="TextBox 2"/>
          <p:cNvSpPr txBox="1">
            <a:spLocks noChangeArrowheads="1"/>
          </p:cNvSpPr>
          <p:nvPr/>
        </p:nvSpPr>
        <p:spPr bwMode="auto">
          <a:xfrm>
            <a:off x="4500563" y="6132513"/>
            <a:ext cx="41036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ru-RU" smtClean="0">
                <a:solidFill>
                  <a:prstClr val="black"/>
                </a:solidFill>
                <a:latin typeface="Times New Roman" pitchFamily="18" charset="0"/>
                <a:cs typeface="Times New Roman" pitchFamily="18" charset="0"/>
              </a:rPr>
              <a:t>Позывной  - «Заря»</a:t>
            </a:r>
          </a:p>
        </p:txBody>
      </p:sp>
    </p:spTree>
    <p:extLst>
      <p:ext uri="{BB962C8B-B14F-4D97-AF65-F5344CB8AC3E}">
        <p14:creationId xmlns:p14="http://schemas.microsoft.com/office/powerpoint/2010/main" val="328408309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5949"/>
            <a:ext cx="8229600" cy="1143000"/>
          </a:xfrm>
        </p:spPr>
        <p:txBody>
          <a:bodyPr/>
          <a:lstStyle/>
          <a:p>
            <a:r>
              <a:rPr lang="ru-RU" dirty="0"/>
              <a:t>Юрий Алексеевич Гагарин</a:t>
            </a:r>
          </a:p>
        </p:txBody>
      </p:sp>
      <p:sp>
        <p:nvSpPr>
          <p:cNvPr id="5" name="Объект 4"/>
          <p:cNvSpPr>
            <a:spLocks noGrp="1"/>
          </p:cNvSpPr>
          <p:nvPr>
            <p:ph sz="half" idx="2"/>
          </p:nvPr>
        </p:nvSpPr>
        <p:spPr>
          <a:xfrm>
            <a:off x="4572000" y="980728"/>
            <a:ext cx="4470648" cy="5688632"/>
          </a:xfrm>
        </p:spPr>
        <p:txBody>
          <a:bodyPr>
            <a:normAutofit fontScale="92500" lnSpcReduction="10000"/>
          </a:bodyPr>
          <a:lstStyle/>
          <a:p>
            <a:pPr marL="0" indent="0" algn="ctr">
              <a:buNone/>
            </a:pPr>
            <a:r>
              <a:rPr lang="ru-RU" dirty="0"/>
              <a:t>12 апреля 1961 года с космодрома Байконур впервые в мире стартовал космический корабль «Восток» с пилотом-космонавтом Юрием Алексеевичем Гагариным на борту. За этот полёт ему было присвоено звание Героя Советского Союза и воинское звание майора досрочно (взлетал в звании старшего лейтенанта</a:t>
            </a:r>
            <a:r>
              <a:rPr lang="ru-RU" dirty="0" smtClean="0"/>
              <a:t>).</a:t>
            </a:r>
          </a:p>
          <a:p>
            <a:pPr marL="0" indent="0" algn="ctr">
              <a:buNone/>
            </a:pPr>
            <a:r>
              <a:rPr lang="ru-RU" dirty="0" smtClean="0"/>
              <a:t> </a:t>
            </a:r>
            <a:r>
              <a:rPr lang="ru-RU" dirty="0"/>
              <a:t>Отныне 12 апреля – День космонавтики.</a:t>
            </a:r>
          </a:p>
        </p:txBody>
      </p:sp>
      <p:pic>
        <p:nvPicPr>
          <p:cNvPr id="6146"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467544" y="1052736"/>
            <a:ext cx="3983580" cy="566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067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539750" y="0"/>
            <a:ext cx="8229600" cy="1916832"/>
          </a:xfrm>
        </p:spPr>
        <p:txBody>
          <a:bodyPr/>
          <a:lstStyle/>
          <a:p>
            <a:pPr eaLnBrk="1" hangingPunct="1"/>
            <a:r>
              <a:rPr lang="ru-RU" altLang="ru-RU" b="1" dirty="0" smtClean="0"/>
              <a:t>Первый спутник Земли. </a:t>
            </a:r>
            <a:r>
              <a:rPr lang="ru-RU" altLang="ru-RU" b="1" dirty="0"/>
              <a:t/>
            </a:r>
            <a:br>
              <a:rPr lang="ru-RU" altLang="ru-RU" b="1" dirty="0"/>
            </a:br>
            <a:r>
              <a:rPr lang="ru-RU" altLang="ru-RU" b="1" dirty="0"/>
              <a:t>Советский Союз стал первой космической державой</a:t>
            </a:r>
            <a:endParaRPr lang="ru-RU" altLang="ru-RU" b="1" dirty="0" smtClean="0"/>
          </a:p>
        </p:txBody>
      </p:sp>
      <p:pic>
        <p:nvPicPr>
          <p:cNvPr id="5123" name="Picture 2" descr="C:\Documents and Settings\андрей\Рабочий стол\Религия\732px-Sputnik_asm.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004048" y="1988840"/>
            <a:ext cx="3815853" cy="3274527"/>
          </a:xfrm>
          <a:noFill/>
        </p:spPr>
      </p:pic>
      <p:pic>
        <p:nvPicPr>
          <p:cNvPr id="5124" name="Picture 5" descr="D:\Калуга - колыбель космонавтики\IMG-20181017-WA0012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 y="1844824"/>
            <a:ext cx="3586533" cy="478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354513" y="5522913"/>
            <a:ext cx="4681537" cy="1052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2400" dirty="0">
                <a:solidFill>
                  <a:prstClr val="black"/>
                </a:solidFill>
              </a:rPr>
              <a:t>Запущен в СССР 4 октября 1957 года</a:t>
            </a:r>
          </a:p>
        </p:txBody>
      </p:sp>
    </p:spTree>
    <p:extLst>
      <p:ext uri="{BB962C8B-B14F-4D97-AF65-F5344CB8AC3E}">
        <p14:creationId xmlns:p14="http://schemas.microsoft.com/office/powerpoint/2010/main" val="3791845558"/>
      </p:ext>
    </p:extLst>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395535" y="1340769"/>
            <a:ext cx="3710287" cy="5197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572000" y="3861048"/>
            <a:ext cx="4572000" cy="2677656"/>
          </a:xfrm>
          <a:prstGeom prst="rect">
            <a:avLst/>
          </a:prstGeom>
        </p:spPr>
        <p:txBody>
          <a:bodyPr>
            <a:spAutoFit/>
          </a:bodyPr>
          <a:lstStyle/>
          <a:p>
            <a:r>
              <a:rPr lang="ru-RU" sz="2800" dirty="0"/>
              <a:t>3 марта 1960 г. приказом Главнокомандующего ВВС Константина Андреевича Вершинина </a:t>
            </a:r>
            <a:r>
              <a:rPr lang="ru-RU" sz="2800" dirty="0" smtClean="0"/>
              <a:t>Гагарин </a:t>
            </a:r>
            <a:r>
              <a:rPr lang="ru-RU" sz="2800" dirty="0"/>
              <a:t>был зачислен в группу кандидатов в космонавты</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4048" y="116509"/>
            <a:ext cx="3173338" cy="374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491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82550" y="66675"/>
            <a:ext cx="8953500" cy="841375"/>
          </a:xfrm>
        </p:spPr>
        <p:txBody>
          <a:bodyPr/>
          <a:lstStyle/>
          <a:p>
            <a:r>
              <a:rPr lang="ru-RU" altLang="ru-RU" smtClean="0">
                <a:latin typeface="Arial Black" pitchFamily="34" charset="0"/>
              </a:rPr>
              <a:t>Первый отряд космонавтов</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3963" y="836613"/>
            <a:ext cx="66675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6" name="Прямоугольник 2"/>
          <p:cNvSpPr>
            <a:spLocks noChangeArrowheads="1"/>
          </p:cNvSpPr>
          <p:nvPr/>
        </p:nvSpPr>
        <p:spPr bwMode="auto">
          <a:xfrm>
            <a:off x="-14288" y="5275263"/>
            <a:ext cx="9144001"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ru-RU" sz="1800" smtClean="0">
                <a:solidFill>
                  <a:srgbClr val="000000"/>
                </a:solidFill>
                <a:latin typeface="Arial" pitchFamily="34" charset="0"/>
                <a:cs typeface="Arial" pitchFamily="34" charset="0"/>
              </a:rPr>
              <a:t>Юрий Алексеевич Гагарин, Герман Степанович Титов, Андриане Григорьевич Николаев, Павел Романович Попович, Валерий Фёдорович Быковский, Валентина Владимировна Терешкова, Константин Петрович Феоктистов, Владимир Михайлович Комаров, Борис Борисович Егоров, Павел Иванович Беляев, Алексей Архипович Леонов.</a:t>
            </a:r>
          </a:p>
        </p:txBody>
      </p:sp>
    </p:spTree>
    <p:extLst>
      <p:ext uri="{BB962C8B-B14F-4D97-AF65-F5344CB8AC3E}">
        <p14:creationId xmlns:p14="http://schemas.microsoft.com/office/powerpoint/2010/main" val="303860209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Путь к космосу</a:t>
            </a:r>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83568" y="1340768"/>
            <a:ext cx="7495457" cy="524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88742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Психологическая  характеристика Ю.А. Гагарина</a:t>
            </a:r>
          </a:p>
        </p:txBody>
      </p:sp>
      <p:pic>
        <p:nvPicPr>
          <p:cNvPr id="1741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394" y="1432118"/>
            <a:ext cx="354623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2058856"/>
            <a:ext cx="5400600" cy="391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141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Руководитель полета - С.П. Королев </a:t>
            </a:r>
            <a:endParaRPr lang="ru-RU"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403649" y="1484784"/>
            <a:ext cx="6560272" cy="510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2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2016224"/>
          </a:xfrm>
        </p:spPr>
        <p:txBody>
          <a:bodyPr/>
          <a:lstStyle/>
          <a:p>
            <a:r>
              <a:rPr lang="ru-RU" dirty="0" smtClean="0"/>
              <a:t>12 апреля 1961 год.</a:t>
            </a:r>
            <a:br>
              <a:rPr lang="ru-RU" dirty="0" smtClean="0"/>
            </a:br>
            <a:r>
              <a:rPr lang="ru-RU" dirty="0" smtClean="0"/>
              <a:t>Первый человек в космосе - </a:t>
            </a:r>
            <a:br>
              <a:rPr lang="ru-RU" dirty="0" smtClean="0"/>
            </a:br>
            <a:r>
              <a:rPr lang="ru-RU" dirty="0" smtClean="0"/>
              <a:t> Юрий Гагарин</a:t>
            </a:r>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2113919"/>
            <a:ext cx="6734874" cy="454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60907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41349" y="103931"/>
            <a:ext cx="8229600" cy="876797"/>
          </a:xfrm>
        </p:spPr>
        <p:txBody>
          <a:bodyPr/>
          <a:lstStyle/>
          <a:p>
            <a:r>
              <a:rPr lang="ru-RU" dirty="0" smtClean="0"/>
              <a:t>Позывной Гагарина – «кедр»</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875" y="908720"/>
            <a:ext cx="8340508" cy="592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35323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Сообщение ТАСС 12 апреля 1961 года</a:t>
            </a:r>
            <a:endParaRPr lang="ru-RU" dirty="0"/>
          </a:p>
        </p:txBody>
      </p:sp>
      <p:pic>
        <p:nvPicPr>
          <p:cNvPr id="4" name="сообщение ТАСС.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1179623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3" y="0"/>
            <a:ext cx="37036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Заголовок 1"/>
          <p:cNvSpPr>
            <a:spLocks noGrp="1"/>
          </p:cNvSpPr>
          <p:nvPr>
            <p:ph type="title"/>
          </p:nvPr>
        </p:nvSpPr>
        <p:spPr>
          <a:xfrm>
            <a:off x="2484438" y="0"/>
            <a:ext cx="6659562" cy="7129463"/>
          </a:xfrm>
        </p:spPr>
        <p:txBody>
          <a:bodyPr/>
          <a:lstStyle/>
          <a:p>
            <a:pPr algn="r"/>
            <a:r>
              <a:rPr lang="ru-RU" altLang="ru-RU" sz="3200" b="1" dirty="0" smtClean="0"/>
              <a:t>Три сообщения ТАСС </a:t>
            </a:r>
            <a:r>
              <a:rPr lang="ru-RU" altLang="ru-RU" sz="2800" dirty="0" smtClean="0"/>
              <a:t/>
            </a:r>
            <a:br>
              <a:rPr lang="ru-RU" altLang="ru-RU" sz="2800" dirty="0" smtClean="0"/>
            </a:br>
            <a:r>
              <a:rPr lang="ru-RU" altLang="ru-RU" sz="2800" b="1" dirty="0" smtClean="0"/>
              <a:t>Было заготовлено три варианта сообщения ТАСС (Телеграфное агентство Советского Союза) о полете человека в космос. </a:t>
            </a:r>
            <a:br>
              <a:rPr lang="ru-RU" altLang="ru-RU" sz="2800" b="1" dirty="0" smtClean="0"/>
            </a:br>
            <a:r>
              <a:rPr lang="ru-RU" altLang="ru-RU" sz="2800" b="1" dirty="0" smtClean="0"/>
              <a:t>Первое - торжественное, "успешное".</a:t>
            </a:r>
            <a:br>
              <a:rPr lang="ru-RU" altLang="ru-RU" sz="2800" b="1" dirty="0" smtClean="0"/>
            </a:br>
            <a:r>
              <a:rPr lang="ru-RU" altLang="ru-RU" sz="2800" b="1" dirty="0" smtClean="0"/>
              <a:t> Второе - на тот случай, если корабль не выйдет на орбиту и упадет где-нибудь в тайге или океане. В этом сообщении ТАСС было обращение к правительствам стран с просьбой помочь в поиске космонавта. </a:t>
            </a:r>
            <a:br>
              <a:rPr lang="ru-RU" altLang="ru-RU" sz="2800" b="1" dirty="0" smtClean="0"/>
            </a:br>
            <a:r>
              <a:rPr lang="ru-RU" altLang="ru-RU" sz="2800" b="1" dirty="0" smtClean="0"/>
              <a:t>И, наконец, третий вариант - о трагической гибели первого космонавта</a:t>
            </a:r>
            <a:r>
              <a:rPr lang="ru-RU" altLang="ru-RU" sz="2800" dirty="0" smtClean="0"/>
              <a:t>. </a:t>
            </a:r>
          </a:p>
        </p:txBody>
      </p:sp>
    </p:spTree>
    <p:extLst>
      <p:ext uri="{BB962C8B-B14F-4D97-AF65-F5344CB8AC3E}">
        <p14:creationId xmlns:p14="http://schemas.microsoft.com/office/powerpoint/2010/main" val="396397737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Знаете, каким он парнем был!</a:t>
            </a:r>
            <a:endParaRPr lang="ru-RU" dirty="0"/>
          </a:p>
        </p:txBody>
      </p:sp>
      <p:pic>
        <p:nvPicPr>
          <p:cNvPr id="4" name="videoplayba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27414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 y="0"/>
            <a:ext cx="8229600" cy="1772816"/>
          </a:xfrm>
        </p:spPr>
        <p:txBody>
          <a:bodyPr>
            <a:normAutofit/>
          </a:bodyPr>
          <a:lstStyle/>
          <a:p>
            <a:r>
              <a:rPr lang="ru-RU" dirty="0"/>
              <a:t>Спуск. </a:t>
            </a:r>
            <a:r>
              <a:rPr lang="ru-RU" dirty="0" smtClean="0"/>
              <a:t/>
            </a:r>
            <a:br>
              <a:rPr lang="ru-RU" dirty="0" smtClean="0"/>
            </a:br>
            <a:endParaRPr lang="ru-RU" dirty="0"/>
          </a:p>
        </p:txBody>
      </p:sp>
      <p:sp>
        <p:nvSpPr>
          <p:cNvPr id="4" name="TextBox 3"/>
          <p:cNvSpPr txBox="1"/>
          <p:nvPr/>
        </p:nvSpPr>
        <p:spPr>
          <a:xfrm>
            <a:off x="1907704" y="6309708"/>
            <a:ext cx="5400600" cy="523220"/>
          </a:xfrm>
          <a:prstGeom prst="rect">
            <a:avLst/>
          </a:prstGeom>
          <a:noFill/>
        </p:spPr>
        <p:txBody>
          <a:bodyPr wrap="square" rtlCol="0">
            <a:spAutoFit/>
          </a:bodyPr>
          <a:lstStyle/>
          <a:p>
            <a:r>
              <a:rPr lang="ru-RU" sz="2800" dirty="0" smtClean="0"/>
              <a:t>Капсула приземления Гагарина</a:t>
            </a:r>
            <a:endParaRPr lang="ru-RU" sz="2800"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981" y="1772816"/>
            <a:ext cx="8136905" cy="453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653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Приземление недалеко от города Энгельс Саратовской области.</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556792"/>
            <a:ext cx="864096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889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96136" y="0"/>
            <a:ext cx="3207643" cy="1340768"/>
          </a:xfrm>
        </p:spPr>
        <p:txBody>
          <a:bodyPr/>
          <a:lstStyle/>
          <a:p>
            <a:r>
              <a:rPr lang="ru-RU" dirty="0" smtClean="0"/>
              <a:t>Улыбка Гагарина</a:t>
            </a:r>
            <a:endParaRPr lang="ru-RU" dirty="0"/>
          </a:p>
        </p:txBody>
      </p:sp>
      <p:sp>
        <p:nvSpPr>
          <p:cNvPr id="3" name="Прямоугольник 2"/>
          <p:cNvSpPr/>
          <p:nvPr/>
        </p:nvSpPr>
        <p:spPr>
          <a:xfrm>
            <a:off x="107504" y="0"/>
            <a:ext cx="5400600" cy="6740307"/>
          </a:xfrm>
          <a:prstGeom prst="rect">
            <a:avLst/>
          </a:prstGeom>
        </p:spPr>
        <p:txBody>
          <a:bodyPr wrap="square">
            <a:spAutoFit/>
          </a:bodyPr>
          <a:lstStyle/>
          <a:p>
            <a:r>
              <a:rPr lang="ru-RU" sz="2400" dirty="0">
                <a:solidFill>
                  <a:prstClr val="black"/>
                </a:solidFill>
              </a:rPr>
              <a:t>Улыбка Гагарина</a:t>
            </a:r>
          </a:p>
          <a:p>
            <a:r>
              <a:rPr lang="ru-RU" sz="2400" dirty="0">
                <a:solidFill>
                  <a:prstClr val="black"/>
                </a:solidFill>
              </a:rPr>
              <a:t>Я помню, солнце в этот день искрилось:</a:t>
            </a:r>
          </a:p>
          <a:p>
            <a:r>
              <a:rPr lang="ru-RU" sz="2400" dirty="0">
                <a:solidFill>
                  <a:prstClr val="black"/>
                </a:solidFill>
              </a:rPr>
              <a:t>Какой был удивительный апрель!</a:t>
            </a:r>
          </a:p>
          <a:p>
            <a:r>
              <a:rPr lang="ru-RU" sz="2400" dirty="0">
                <a:solidFill>
                  <a:prstClr val="black"/>
                </a:solidFill>
              </a:rPr>
              <a:t>И в сердце радость с гордостью светилась:</a:t>
            </a:r>
          </a:p>
          <a:p>
            <a:r>
              <a:rPr lang="ru-RU" sz="2400" dirty="0">
                <a:solidFill>
                  <a:prstClr val="black"/>
                </a:solidFill>
              </a:rPr>
              <a:t>Из космоса Гагарин прилетел!</a:t>
            </a:r>
          </a:p>
          <a:p>
            <a:r>
              <a:rPr lang="ru-RU" sz="2400" dirty="0">
                <a:solidFill>
                  <a:prstClr val="black"/>
                </a:solidFill>
              </a:rPr>
              <a:t>Его все по улыбке узнавали —</a:t>
            </a:r>
          </a:p>
          <a:p>
            <a:r>
              <a:rPr lang="ru-RU" sz="2400" dirty="0">
                <a:solidFill>
                  <a:prstClr val="black"/>
                </a:solidFill>
              </a:rPr>
              <a:t>Такой улыбки не было второй!</a:t>
            </a:r>
          </a:p>
          <a:p>
            <a:r>
              <a:rPr lang="ru-RU" sz="2400" dirty="0">
                <a:solidFill>
                  <a:prstClr val="black"/>
                </a:solidFill>
              </a:rPr>
              <a:t>Весь мир рукоплескал! Все ликовали:</a:t>
            </a:r>
          </a:p>
          <a:p>
            <a:r>
              <a:rPr lang="ru-RU" sz="2400" dirty="0">
                <a:solidFill>
                  <a:prstClr val="black"/>
                </a:solidFill>
              </a:rPr>
              <a:t>Гагарин облетел наш шар земной!</a:t>
            </a:r>
          </a:p>
          <a:p>
            <a:r>
              <a:rPr lang="ru-RU" sz="2400" dirty="0">
                <a:solidFill>
                  <a:prstClr val="black"/>
                </a:solidFill>
              </a:rPr>
              <a:t>С тех пор приблизились неведомые дали,</a:t>
            </a:r>
          </a:p>
          <a:p>
            <a:r>
              <a:rPr lang="ru-RU" sz="2400" dirty="0">
                <a:solidFill>
                  <a:prstClr val="black"/>
                </a:solidFill>
              </a:rPr>
              <a:t>Осваивают космос корабли…</a:t>
            </a:r>
          </a:p>
          <a:p>
            <a:r>
              <a:rPr lang="ru-RU" sz="2400" dirty="0">
                <a:solidFill>
                  <a:prstClr val="black"/>
                </a:solidFill>
              </a:rPr>
              <a:t>А начинал — российский, славный парень,</a:t>
            </a:r>
          </a:p>
          <a:p>
            <a:r>
              <a:rPr lang="ru-RU" sz="2400" dirty="0">
                <a:solidFill>
                  <a:prstClr val="black"/>
                </a:solidFill>
              </a:rPr>
              <a:t>ГАГАРИН — ПЕРВЫЙ КОСМОНАВТ ЗЕМЛИ!</a:t>
            </a:r>
          </a:p>
          <a:p>
            <a:r>
              <a:rPr lang="ru-RU" sz="2400" dirty="0" smtClean="0">
                <a:solidFill>
                  <a:prstClr val="black"/>
                </a:solidFill>
              </a:rPr>
              <a:t>(</a:t>
            </a:r>
            <a:r>
              <a:rPr lang="ru-RU" sz="2400" dirty="0">
                <a:solidFill>
                  <a:prstClr val="black"/>
                </a:solidFill>
              </a:rPr>
              <a:t>Инна Левченко)</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8104" y="1340768"/>
            <a:ext cx="3495675" cy="526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093489"/>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71525"/>
            <a:ext cx="9172106"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85306" y="200025"/>
            <a:ext cx="8229600" cy="1143000"/>
          </a:xfrm>
        </p:spPr>
        <p:txBody>
          <a:bodyPr/>
          <a:lstStyle/>
          <a:p>
            <a:r>
              <a:rPr lang="ru-RU" dirty="0" smtClean="0"/>
              <a:t>Встреча Гагарина 14 апреля 1961 года </a:t>
            </a:r>
            <a:endParaRPr lang="ru-RU" dirty="0"/>
          </a:p>
        </p:txBody>
      </p:sp>
    </p:spTree>
    <p:extLst>
      <p:ext uri="{BB962C8B-B14F-4D97-AF65-F5344CB8AC3E}">
        <p14:creationId xmlns:p14="http://schemas.microsoft.com/office/powerpoint/2010/main" val="1323808300"/>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36"/>
            <a:ext cx="8229600" cy="980728"/>
          </a:xfrm>
        </p:spPr>
        <p:txBody>
          <a:bodyPr/>
          <a:lstStyle/>
          <a:p>
            <a:r>
              <a:rPr lang="ru-RU" dirty="0" smtClean="0"/>
              <a:t>Москва встречает героя</a:t>
            </a:r>
            <a:endParaRPr lang="ru-RU" dirty="0"/>
          </a:p>
        </p:txBody>
      </p:sp>
      <p:pic>
        <p:nvPicPr>
          <p:cNvPr id="4" name="Москва встречает Гагарина.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1551" y="908720"/>
            <a:ext cx="7392172" cy="5544616"/>
          </a:xfrm>
        </p:spPr>
      </p:pic>
    </p:spTree>
    <p:extLst>
      <p:ext uri="{BB962C8B-B14F-4D97-AF65-F5344CB8AC3E}">
        <p14:creationId xmlns:p14="http://schemas.microsoft.com/office/powerpoint/2010/main" val="167859763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Почетные звания и награды</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039541" y="1600200"/>
            <a:ext cx="70649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427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r>
              <a:rPr lang="ru-RU" dirty="0" smtClean="0"/>
              <a:t>Слава</a:t>
            </a:r>
            <a:endParaRPr lang="ru-RU" dirty="0"/>
          </a:p>
        </p:txBody>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875" y="1124744"/>
            <a:ext cx="8096250" cy="553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321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a:t/>
            </a:r>
            <a:br>
              <a:rPr lang="ru-RU" dirty="0"/>
            </a:br>
            <a:endParaRPr lang="ru-RU" dirty="0"/>
          </a:p>
        </p:txBody>
      </p:sp>
      <p:pic>
        <p:nvPicPr>
          <p:cNvPr id="15362" name="Picture 2"/>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bwMode="auto">
          <a:xfrm>
            <a:off x="0" y="0"/>
            <a:ext cx="50760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бъект 1"/>
          <p:cNvSpPr>
            <a:spLocks noGrp="1"/>
          </p:cNvSpPr>
          <p:nvPr>
            <p:ph sz="half" idx="2"/>
          </p:nvPr>
        </p:nvSpPr>
        <p:spPr>
          <a:xfrm>
            <a:off x="5170038" y="620688"/>
            <a:ext cx="3948279" cy="6120680"/>
          </a:xfrm>
        </p:spPr>
        <p:txBody>
          <a:bodyPr>
            <a:noAutofit/>
          </a:bodyPr>
          <a:lstStyle/>
          <a:p>
            <a:pPr marL="0" indent="0">
              <a:buNone/>
            </a:pPr>
            <a:r>
              <a:rPr lang="ru-RU" sz="3600" dirty="0"/>
              <a:t>108 минут полёта навсегда изменили жизнь Юрия Гагарина. Лётчик истребительного авиационного полка в одночасье стал одним из самых знаменитых людей в мире. </a:t>
            </a:r>
          </a:p>
        </p:txBody>
      </p:sp>
    </p:spTree>
    <p:extLst>
      <p:ext uri="{BB962C8B-B14F-4D97-AF65-F5344CB8AC3E}">
        <p14:creationId xmlns:p14="http://schemas.microsoft.com/office/powerpoint/2010/main" val="24749796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a:bodyPr>
          <a:lstStyle/>
          <a:p>
            <a:r>
              <a:rPr lang="ru-RU" sz="3200" dirty="0" smtClean="0"/>
              <a:t>Юрий </a:t>
            </a:r>
            <a:r>
              <a:rPr lang="ru-RU" sz="3200" dirty="0"/>
              <a:t>Гагарин после своего триумфального полёта совершил несколько зарубежных </a:t>
            </a:r>
            <a:r>
              <a:rPr lang="ru-RU" sz="3200" dirty="0" smtClean="0"/>
              <a:t>поездок с </a:t>
            </a:r>
            <a:r>
              <a:rPr lang="ru-RU" sz="3200" dirty="0"/>
              <a:t>«Миссией Мира».</a:t>
            </a:r>
          </a:p>
        </p:txBody>
      </p:sp>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71600" y="1946140"/>
            <a:ext cx="6725066" cy="4732766"/>
          </a:xfrm>
        </p:spPr>
      </p:pic>
    </p:spTree>
    <p:extLst>
      <p:ext uri="{BB962C8B-B14F-4D97-AF65-F5344CB8AC3E}">
        <p14:creationId xmlns:p14="http://schemas.microsoft.com/office/powerpoint/2010/main" val="24638261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6016" y="476672"/>
            <a:ext cx="3970784" cy="5904656"/>
          </a:xfrm>
        </p:spPr>
        <p:txBody>
          <a:bodyPr>
            <a:noAutofit/>
          </a:bodyPr>
          <a:lstStyle/>
          <a:p>
            <a:r>
              <a:rPr lang="ru-RU" sz="2800" b="1" dirty="0" smtClean="0"/>
              <a:t>Официально </a:t>
            </a:r>
            <a:r>
              <a:rPr lang="ru-RU" sz="2800" b="1" dirty="0"/>
              <a:t>в Соединенное Королевство космонавта пригласили организаторы советской торгово-промышленной выставки в Лондоне и профсоюз литейщиков из Манчестера</a:t>
            </a:r>
          </a:p>
        </p:txBody>
      </p:sp>
      <p:pic>
        <p:nvPicPr>
          <p:cNvPr id="8" name="Объект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9044" y="295202"/>
            <a:ext cx="4166972" cy="6267596"/>
          </a:xfrm>
        </p:spPr>
      </p:pic>
    </p:spTree>
    <p:extLst>
      <p:ext uri="{BB962C8B-B14F-4D97-AF65-F5344CB8AC3E}">
        <p14:creationId xmlns:p14="http://schemas.microsoft.com/office/powerpoint/2010/main" val="3260828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266"/>
            <a:ext cx="8229600" cy="1143000"/>
          </a:xfrm>
        </p:spPr>
        <p:txBody>
          <a:bodyPr/>
          <a:lstStyle/>
          <a:p>
            <a:r>
              <a:rPr lang="ru-RU" dirty="0" smtClean="0"/>
              <a:t>Родители Гагарина</a:t>
            </a:r>
            <a:endParaRPr lang="ru-RU" dirty="0"/>
          </a:p>
        </p:txBody>
      </p:sp>
      <p:pic>
        <p:nvPicPr>
          <p:cNvPr id="1638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99592" y="980728"/>
            <a:ext cx="720694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5661248"/>
            <a:ext cx="8640960" cy="830997"/>
          </a:xfrm>
          <a:prstGeom prst="rect">
            <a:avLst/>
          </a:prstGeom>
          <a:noFill/>
        </p:spPr>
        <p:txBody>
          <a:bodyPr wrap="square" rtlCol="0">
            <a:spAutoFit/>
          </a:bodyPr>
          <a:lstStyle/>
          <a:p>
            <a:pPr algn="ctr"/>
            <a:r>
              <a:rPr lang="ru-RU" sz="2400" dirty="0" smtClean="0">
                <a:latin typeface="Times New Roman" panose="02020603050405020304" pitchFamily="18" charset="0"/>
                <a:cs typeface="Times New Roman" panose="02020603050405020304" pitchFamily="18" charset="0"/>
              </a:rPr>
              <a:t>Отец  Алексей </a:t>
            </a:r>
            <a:r>
              <a:rPr lang="ru-RU" sz="2400" dirty="0">
                <a:latin typeface="Times New Roman" panose="02020603050405020304" pitchFamily="18" charset="0"/>
                <a:cs typeface="Times New Roman" panose="02020603050405020304" pitchFamily="18" charset="0"/>
              </a:rPr>
              <a:t>Иванович </a:t>
            </a:r>
            <a:r>
              <a:rPr lang="ru-RU" sz="2400" dirty="0" smtClean="0">
                <a:latin typeface="Times New Roman" panose="02020603050405020304" pitchFamily="18" charset="0"/>
                <a:cs typeface="Times New Roman" panose="02020603050405020304" pitchFamily="18" charset="0"/>
              </a:rPr>
              <a:t>Гагарин</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плотник, </a:t>
            </a:r>
            <a:r>
              <a:rPr lang="ru-RU" sz="2400" dirty="0" smtClean="0">
                <a:latin typeface="Times New Roman" panose="02020603050405020304" pitchFamily="18" charset="0"/>
                <a:cs typeface="Times New Roman" panose="02020603050405020304" pitchFamily="18" charset="0"/>
              </a:rPr>
              <a:t>мать   </a:t>
            </a:r>
            <a:r>
              <a:rPr lang="ru-RU" sz="2400" dirty="0">
                <a:latin typeface="Times New Roman" panose="02020603050405020304" pitchFamily="18" charset="0"/>
                <a:cs typeface="Times New Roman" panose="02020603050405020304" pitchFamily="18" charset="0"/>
              </a:rPr>
              <a:t>Анна Тимофеевна </a:t>
            </a:r>
            <a:r>
              <a:rPr lang="ru-RU" sz="2400" dirty="0" smtClean="0">
                <a:latin typeface="Times New Roman" panose="02020603050405020304" pitchFamily="18" charset="0"/>
                <a:cs typeface="Times New Roman" panose="02020603050405020304" pitchFamily="18" charset="0"/>
              </a:rPr>
              <a:t>Матвеева </a:t>
            </a: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 работница молочно</a:t>
            </a:r>
            <a:r>
              <a:rPr lang="ru-RU" sz="2400" dirty="0">
                <a:latin typeface="Times New Roman" panose="02020603050405020304" pitchFamily="18" charset="0"/>
                <a:cs typeface="Times New Roman" panose="02020603050405020304" pitchFamily="18" charset="0"/>
              </a:rPr>
              <a:t>й</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фермы. </a:t>
            </a:r>
          </a:p>
        </p:txBody>
      </p:sp>
    </p:spTree>
    <p:extLst>
      <p:ext uri="{BB962C8B-B14F-4D97-AF65-F5344CB8AC3E}">
        <p14:creationId xmlns:p14="http://schemas.microsoft.com/office/powerpoint/2010/main" val="4069305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33984" y="476672"/>
            <a:ext cx="8676032" cy="5914082"/>
          </a:xfrm>
        </p:spPr>
      </p:pic>
    </p:spTree>
    <p:extLst>
      <p:ext uri="{BB962C8B-B14F-4D97-AF65-F5344CB8AC3E}">
        <p14:creationId xmlns:p14="http://schemas.microsoft.com/office/powerpoint/2010/main" val="37432338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7670" y="3568372"/>
            <a:ext cx="4103677" cy="2728304"/>
          </a:xfrm>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378456"/>
            <a:ext cx="4031101" cy="2680176"/>
          </a:xfrm>
          <a:prstGeom prst="rect">
            <a:avLst/>
          </a:prstGeom>
        </p:spPr>
      </p:pic>
      <p:sp>
        <p:nvSpPr>
          <p:cNvPr id="6" name="Прямоугольник 5"/>
          <p:cNvSpPr/>
          <p:nvPr/>
        </p:nvSpPr>
        <p:spPr>
          <a:xfrm>
            <a:off x="5148064" y="382503"/>
            <a:ext cx="3816424" cy="3170099"/>
          </a:xfrm>
          <a:prstGeom prst="rect">
            <a:avLst/>
          </a:prstGeom>
        </p:spPr>
        <p:txBody>
          <a:bodyPr wrap="square">
            <a:spAutoFit/>
          </a:bodyPr>
          <a:lstStyle/>
          <a:p>
            <a:r>
              <a:rPr lang="ru-RU" sz="2000" dirty="0" smtClean="0"/>
              <a:t>Простые англичане </a:t>
            </a:r>
            <a:r>
              <a:rPr lang="ru-RU" sz="2000" dirty="0"/>
              <a:t>жаждали увидеть первого в мире человека, побывавшего в космосе. Они встречали его уже в аэропорту, а когда самолет приземлился, Гагарин спускался по трапу под звук тысячи аплодисментов и скандирование своей фамилии. Такого приема не ждал никто.</a:t>
            </a:r>
          </a:p>
        </p:txBody>
      </p:sp>
      <p:pic>
        <p:nvPicPr>
          <p:cNvPr id="7" name="Рисунок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3594159"/>
            <a:ext cx="3891904" cy="2587508"/>
          </a:xfrm>
          <a:prstGeom prst="rect">
            <a:avLst/>
          </a:prstGeom>
        </p:spPr>
      </p:pic>
    </p:spTree>
    <p:extLst>
      <p:ext uri="{BB962C8B-B14F-4D97-AF65-F5344CB8AC3E}">
        <p14:creationId xmlns:p14="http://schemas.microsoft.com/office/powerpoint/2010/main" val="4226431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27508" y="1052736"/>
            <a:ext cx="8688983" cy="4867845"/>
          </a:xfrm>
        </p:spPr>
      </p:pic>
    </p:spTree>
    <p:extLst>
      <p:ext uri="{BB962C8B-B14F-4D97-AF65-F5344CB8AC3E}">
        <p14:creationId xmlns:p14="http://schemas.microsoft.com/office/powerpoint/2010/main" val="7994618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07" y="1484784"/>
            <a:ext cx="7589057" cy="5236282"/>
          </a:xfrm>
          <a:prstGeom prst="rect">
            <a:avLst/>
          </a:prstGeom>
        </p:spPr>
      </p:pic>
      <p:sp>
        <p:nvSpPr>
          <p:cNvPr id="6" name="Объект 5"/>
          <p:cNvSpPr>
            <a:spLocks noGrp="1"/>
          </p:cNvSpPr>
          <p:nvPr>
            <p:ph idx="1"/>
          </p:nvPr>
        </p:nvSpPr>
        <p:spPr>
          <a:xfrm>
            <a:off x="395536" y="332657"/>
            <a:ext cx="8229600" cy="1152127"/>
          </a:xfrm>
        </p:spPr>
        <p:txBody>
          <a:bodyPr>
            <a:normAutofit/>
          </a:bodyPr>
          <a:lstStyle/>
          <a:p>
            <a:pPr marL="0" indent="0" algn="ctr">
              <a:buNone/>
            </a:pPr>
            <a:r>
              <a:rPr lang="ru-RU" sz="2800" b="1" dirty="0" smtClean="0"/>
              <a:t>Елизавета </a:t>
            </a:r>
            <a:r>
              <a:rPr lang="en-US" sz="2800" b="1" dirty="0" smtClean="0"/>
              <a:t>II </a:t>
            </a:r>
            <a:r>
              <a:rPr lang="ru-RU" sz="2800" b="1" dirty="0" smtClean="0"/>
              <a:t>пригласила </a:t>
            </a:r>
            <a:r>
              <a:rPr lang="ru-RU" sz="2800" b="1" dirty="0"/>
              <a:t>Юрия на обед в Букингемский </a:t>
            </a:r>
            <a:r>
              <a:rPr lang="ru-RU" sz="2800" b="1" dirty="0" smtClean="0"/>
              <a:t>дворец</a:t>
            </a:r>
            <a:r>
              <a:rPr lang="en-US" sz="2800" b="1" dirty="0"/>
              <a:t>.</a:t>
            </a:r>
            <a:endParaRPr lang="ru-RU" sz="2800" b="1" dirty="0"/>
          </a:p>
        </p:txBody>
      </p:sp>
    </p:spTree>
    <p:extLst>
      <p:ext uri="{BB962C8B-B14F-4D97-AF65-F5344CB8AC3E}">
        <p14:creationId xmlns:p14="http://schemas.microsoft.com/office/powerpoint/2010/main" val="7659071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t>У Букингемского дворца космонавта, который уже успел стать любимцем всех англичан, встречали согласно вековым традициям. </a:t>
            </a:r>
          </a:p>
        </p:txBody>
      </p:sp>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64835" y="1628800"/>
            <a:ext cx="7214329" cy="4908719"/>
          </a:xfrm>
          <a:prstGeom prst="rect">
            <a:avLst/>
          </a:prstGeom>
        </p:spPr>
      </p:pic>
    </p:spTree>
    <p:extLst>
      <p:ext uri="{BB962C8B-B14F-4D97-AF65-F5344CB8AC3E}">
        <p14:creationId xmlns:p14="http://schemas.microsoft.com/office/powerpoint/2010/main" val="2651878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4004" y="463207"/>
            <a:ext cx="8229600" cy="1143000"/>
          </a:xfrm>
        </p:spPr>
        <p:txBody>
          <a:bodyPr>
            <a:noAutofit/>
          </a:bodyPr>
          <a:lstStyle/>
          <a:p>
            <a:r>
              <a:rPr lang="ru-RU" sz="2800" b="1" dirty="0"/>
              <a:t>Юрий Гагарин стал единственным </a:t>
            </a:r>
            <a:r>
              <a:rPr lang="ru-RU" sz="2800" b="1" dirty="0" smtClean="0"/>
              <a:t>человеком           </a:t>
            </a:r>
            <a:r>
              <a:rPr lang="ru-RU" sz="2800" b="1" dirty="0"/>
              <a:t>в мире, которого королева Великобритании Елизавета II сама попросила </a:t>
            </a:r>
            <a:r>
              <a:rPr lang="ru-RU" sz="2800" b="1" dirty="0" smtClean="0"/>
              <a:t>                 сфотографироваться </a:t>
            </a:r>
            <a:r>
              <a:rPr lang="ru-RU" sz="2800" b="1" dirty="0"/>
              <a:t>с ней.</a:t>
            </a:r>
          </a:p>
        </p:txBody>
      </p:sp>
      <p:pic>
        <p:nvPicPr>
          <p:cNvPr id="5" name="Рисунок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6974" y="2060848"/>
            <a:ext cx="7083660" cy="4625341"/>
          </a:xfrm>
          <a:prstGeom prst="rect">
            <a:avLst/>
          </a:prstGeom>
        </p:spPr>
      </p:pic>
    </p:spTree>
    <p:extLst>
      <p:ext uri="{BB962C8B-B14F-4D97-AF65-F5344CB8AC3E}">
        <p14:creationId xmlns:p14="http://schemas.microsoft.com/office/powerpoint/2010/main" val="13618668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9592" y="260648"/>
            <a:ext cx="7266223" cy="6405681"/>
          </a:xfrm>
          <a:prstGeom prst="rect">
            <a:avLst/>
          </a:prstGeom>
        </p:spPr>
      </p:pic>
    </p:spTree>
    <p:extLst>
      <p:ext uri="{BB962C8B-B14F-4D97-AF65-F5344CB8AC3E}">
        <p14:creationId xmlns:p14="http://schemas.microsoft.com/office/powerpoint/2010/main" val="22254831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9512" y="274638"/>
            <a:ext cx="8714832" cy="6284364"/>
          </a:xfrm>
        </p:spPr>
      </p:pic>
    </p:spTree>
    <p:extLst>
      <p:ext uri="{BB962C8B-B14F-4D97-AF65-F5344CB8AC3E}">
        <p14:creationId xmlns:p14="http://schemas.microsoft.com/office/powerpoint/2010/main" val="2646013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680837" y="332656"/>
            <a:ext cx="4138302" cy="2830678"/>
          </a:xfrm>
        </p:spPr>
      </p:pic>
      <p:pic>
        <p:nvPicPr>
          <p:cNvPr id="8" name="Рисунок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7318" y="332656"/>
            <a:ext cx="4074182" cy="4464496"/>
          </a:xfrm>
          <a:prstGeom prst="rect">
            <a:avLst/>
          </a:prstGeom>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0837" y="3356992"/>
            <a:ext cx="4211960" cy="2806583"/>
          </a:xfrm>
          <a:prstGeom prst="rect">
            <a:avLst/>
          </a:prstGeom>
        </p:spPr>
      </p:pic>
      <p:sp>
        <p:nvSpPr>
          <p:cNvPr id="10" name="Прямоугольник 9"/>
          <p:cNvSpPr/>
          <p:nvPr/>
        </p:nvSpPr>
        <p:spPr>
          <a:xfrm>
            <a:off x="179512" y="4990810"/>
            <a:ext cx="4392488" cy="1477328"/>
          </a:xfrm>
          <a:prstGeom prst="rect">
            <a:avLst/>
          </a:prstGeom>
        </p:spPr>
        <p:txBody>
          <a:bodyPr wrap="square">
            <a:spAutoFit/>
          </a:bodyPr>
          <a:lstStyle/>
          <a:p>
            <a:r>
              <a:rPr lang="ru-RU" dirty="0" smtClean="0"/>
              <a:t>По Англии Гагарина </a:t>
            </a:r>
            <a:r>
              <a:rPr lang="ru-RU" dirty="0"/>
              <a:t>возили на автомобиле «</a:t>
            </a:r>
            <a:r>
              <a:rPr lang="ru-RU" dirty="0" err="1"/>
              <a:t>Rolls-Royce</a:t>
            </a:r>
            <a:r>
              <a:rPr lang="ru-RU" dirty="0"/>
              <a:t> </a:t>
            </a:r>
            <a:r>
              <a:rPr lang="ru-RU" dirty="0" err="1"/>
              <a:t>Silver</a:t>
            </a:r>
            <a:r>
              <a:rPr lang="ru-RU" dirty="0"/>
              <a:t> </a:t>
            </a:r>
            <a:r>
              <a:rPr lang="ru-RU" dirty="0" err="1"/>
              <a:t>Cloud</a:t>
            </a:r>
            <a:r>
              <a:rPr lang="ru-RU" dirty="0"/>
              <a:t>-II» с установленным </a:t>
            </a:r>
            <a:r>
              <a:rPr lang="ru-RU"/>
              <a:t>на </a:t>
            </a:r>
            <a:r>
              <a:rPr lang="ru-RU" smtClean="0"/>
              <a:t>нем </a:t>
            </a:r>
            <a:r>
              <a:rPr lang="ru-RU" dirty="0"/>
              <a:t>уникальным специальным номером «YG 1» – что означало «Юрий Гагарин Первый».</a:t>
            </a:r>
          </a:p>
        </p:txBody>
      </p:sp>
    </p:spTree>
    <p:extLst>
      <p:ext uri="{BB962C8B-B14F-4D97-AF65-F5344CB8AC3E}">
        <p14:creationId xmlns:p14="http://schemas.microsoft.com/office/powerpoint/2010/main" val="2547865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51520" y="26480"/>
            <a:ext cx="8712967" cy="2290266"/>
          </a:xfrm>
        </p:spPr>
        <p:txBody>
          <a:bodyPr>
            <a:normAutofit/>
          </a:bodyPr>
          <a:lstStyle/>
          <a:p>
            <a:r>
              <a:rPr lang="ru-RU" sz="3100" dirty="0" smtClean="0">
                <a:latin typeface="Times New Roman" panose="02020603050405020304" pitchFamily="18" charset="0"/>
                <a:cs typeface="Times New Roman" panose="02020603050405020304" pitchFamily="18" charset="0"/>
              </a:rPr>
              <a:t>27 марта 1968 года был совершен последний  полет</a:t>
            </a:r>
            <a:r>
              <a:rPr lang="ru-RU" sz="3100" dirty="0">
                <a:latin typeface="Times New Roman" panose="02020603050405020304" pitchFamily="18" charset="0"/>
                <a:cs typeface="Times New Roman" panose="02020603050405020304" pitchFamily="18" charset="0"/>
              </a:rPr>
              <a:t/>
            </a:r>
            <a:br>
              <a:rPr lang="ru-RU" sz="3100" dirty="0">
                <a:latin typeface="Times New Roman" panose="02020603050405020304" pitchFamily="18" charset="0"/>
                <a:cs typeface="Times New Roman" panose="02020603050405020304" pitchFamily="18" charset="0"/>
              </a:rPr>
            </a:br>
            <a:r>
              <a:rPr lang="ru-RU" sz="3100" dirty="0" smtClean="0">
                <a:latin typeface="Times New Roman" panose="02020603050405020304" pitchFamily="18" charset="0"/>
                <a:cs typeface="Times New Roman" panose="02020603050405020304" pitchFamily="18" charset="0"/>
              </a:rPr>
              <a:t>первого космонавта планеты Земля Ю.А. Гагарина и его летного наставника В.С. </a:t>
            </a:r>
            <a:r>
              <a:rPr lang="ru-RU" sz="3100" dirty="0" err="1" smtClean="0">
                <a:latin typeface="Times New Roman" panose="02020603050405020304" pitchFamily="18" charset="0"/>
                <a:cs typeface="Times New Roman" panose="02020603050405020304" pitchFamily="18" charset="0"/>
              </a:rPr>
              <a:t>Серёгина</a:t>
            </a:r>
            <a:endParaRPr lang="ru-RU" sz="36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4925" y="2276872"/>
            <a:ext cx="6820215" cy="455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491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Памятник матери первого космонавта Земли</a:t>
            </a:r>
            <a:endParaRPr lang="ru-RU" dirty="0"/>
          </a:p>
        </p:txBody>
      </p:sp>
      <p:pic>
        <p:nvPicPr>
          <p:cNvPr id="1536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48922" y="1600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4066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3"/>
            <a:ext cx="9036496" cy="1871278"/>
          </a:xfrm>
        </p:spPr>
        <p:txBody>
          <a:bodyPr>
            <a:normAutofit/>
          </a:bodyPr>
          <a:lstStyle/>
          <a:p>
            <a:r>
              <a:rPr lang="ru-RU" sz="3600" dirty="0" smtClean="0"/>
              <a:t>Памятник на месте гибели Юрия Гагарина в деревне </a:t>
            </a:r>
            <a:r>
              <a:rPr lang="ru-RU" sz="3600" dirty="0" err="1"/>
              <a:t>Новосёлово</a:t>
            </a:r>
            <a:r>
              <a:rPr lang="ru-RU" sz="3600" dirty="0"/>
              <a:t> </a:t>
            </a:r>
            <a:r>
              <a:rPr lang="ru-RU" sz="3600" dirty="0" err="1"/>
              <a:t>Киржачского</a:t>
            </a:r>
            <a:r>
              <a:rPr lang="ru-RU" sz="3600" dirty="0"/>
              <a:t> района Владимирской области.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8" y="1916832"/>
            <a:ext cx="7185749"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927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Памяти Юрия Гагарина</a:t>
            </a:r>
          </a:p>
        </p:txBody>
      </p:sp>
      <p:pic>
        <p:nvPicPr>
          <p:cNvPr id="4099"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9552" y="1340768"/>
            <a:ext cx="7830238" cy="520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047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Семья Гагариных</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55576" y="1628800"/>
            <a:ext cx="733172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79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Дом – музей семьи Гагариных в деревне </a:t>
            </a:r>
            <a:r>
              <a:rPr lang="ru-RU" dirty="0" err="1" smtClean="0"/>
              <a:t>Клушино</a:t>
            </a:r>
            <a:r>
              <a:rPr lang="ru-RU" dirty="0" smtClean="0"/>
              <a:t> Смоленской области</a:t>
            </a:r>
            <a:endParaRPr lang="ru-RU" dirty="0"/>
          </a:p>
        </p:txBody>
      </p:sp>
      <p:pic>
        <p:nvPicPr>
          <p:cNvPr id="1024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99592" y="1700808"/>
            <a:ext cx="7343759" cy="507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588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8229600" cy="1143000"/>
          </a:xfrm>
        </p:spPr>
        <p:txBody>
          <a:bodyPr>
            <a:normAutofit fontScale="90000"/>
          </a:bodyPr>
          <a:lstStyle/>
          <a:p>
            <a:r>
              <a:rPr lang="ru-RU" dirty="0" smtClean="0"/>
              <a:t>Сестра Гагарина  - Зоя, братья – Борис и Валентин</a:t>
            </a:r>
            <a:endParaRPr lang="ru-RU"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520" y="1556792"/>
            <a:ext cx="297458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19872" y="1484784"/>
            <a:ext cx="55801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865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Дом  - музей школьных лет Гагарина в </a:t>
            </a:r>
            <a:r>
              <a:rPr lang="ru-RU" dirty="0" err="1" smtClean="0"/>
              <a:t>Гжатске</a:t>
            </a:r>
            <a:endParaRPr lang="ru-RU" dirty="0"/>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660167"/>
            <a:ext cx="5735087"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4965" y="1484784"/>
            <a:ext cx="3257431" cy="488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99750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1129</TotalTime>
  <Words>666</Words>
  <Application>Microsoft Office PowerPoint</Application>
  <PresentationFormat>Экран (4:3)</PresentationFormat>
  <Paragraphs>74</Paragraphs>
  <Slides>51</Slides>
  <Notes>0</Notes>
  <HiddenSlides>0</HiddenSlides>
  <MMClips>3</MMClips>
  <ScaleCrop>false</ScaleCrop>
  <HeadingPairs>
    <vt:vector size="4" baseType="variant">
      <vt:variant>
        <vt:lpstr>Тема</vt:lpstr>
      </vt:variant>
      <vt:variant>
        <vt:i4>6</vt:i4>
      </vt:variant>
      <vt:variant>
        <vt:lpstr>Заголовки слайдов</vt:lpstr>
      </vt:variant>
      <vt:variant>
        <vt:i4>51</vt:i4>
      </vt:variant>
    </vt:vector>
  </HeadingPairs>
  <TitlesOfParts>
    <vt:vector size="57" baseType="lpstr">
      <vt:lpstr>Тема Office</vt:lpstr>
      <vt:lpstr>1_Тема Office</vt:lpstr>
      <vt:lpstr>2_Тема Office</vt:lpstr>
      <vt:lpstr>3_Тема Office</vt:lpstr>
      <vt:lpstr>6_Тема Office</vt:lpstr>
      <vt:lpstr>4_Тема Office</vt:lpstr>
      <vt:lpstr>Первый космонавт планеты</vt:lpstr>
      <vt:lpstr>Юрий Алексеевич Гагарин</vt:lpstr>
      <vt:lpstr>Знаете, каким он парнем был!</vt:lpstr>
      <vt:lpstr>Родители Гагарина</vt:lpstr>
      <vt:lpstr>Памятник матери первого космонавта Земли</vt:lpstr>
      <vt:lpstr>Семья Гагариных</vt:lpstr>
      <vt:lpstr>Дом – музей семьи Гагариных в деревне Клушино Смоленской области</vt:lpstr>
      <vt:lpstr>Сестра Гагарина  - Зоя, братья – Борис и Валентин</vt:lpstr>
      <vt:lpstr>Дом  - музей школьных лет Гагарина в Гжатске</vt:lpstr>
      <vt:lpstr>Презентация PowerPoint</vt:lpstr>
      <vt:lpstr>Юрий со школьных лет любил спорт, особенно баскетбол.</vt:lpstr>
      <vt:lpstr>Презентация PowerPoint</vt:lpstr>
      <vt:lpstr>Саратовский аэроклуб</vt:lpstr>
      <vt:lpstr>Военно-авиационное училище лётчиков имени К. Е. Ворошилова</vt:lpstr>
      <vt:lpstr>Жена Гагарина - Валентина Ивановна Горячева</vt:lpstr>
      <vt:lpstr>Семья Гагарина</vt:lpstr>
      <vt:lpstr>Старшая дочь Гагарина - Елена</vt:lpstr>
      <vt:lpstr>Младшая дочь -  Галина</vt:lpstr>
      <vt:lpstr>Основоположник практической космонавтики, Генеральный конструктор – С.П. Королев</vt:lpstr>
      <vt:lpstr>Первый спутник Земли.  Советский Союз стал первой космической державой</vt:lpstr>
      <vt:lpstr>Презентация PowerPoint</vt:lpstr>
      <vt:lpstr>Первый отряд космонавтов</vt:lpstr>
      <vt:lpstr>Путь к космосу</vt:lpstr>
      <vt:lpstr>Психологическая  характеристика Ю.А. Гагарина</vt:lpstr>
      <vt:lpstr>Руководитель полета - С.П. Королев </vt:lpstr>
      <vt:lpstr>12 апреля 1961 год. Первый человек в космосе -   Юрий Гагарин</vt:lpstr>
      <vt:lpstr>Позывной Гагарина – «кедр»</vt:lpstr>
      <vt:lpstr>Сообщение ТАСС 12 апреля 1961 года</vt:lpstr>
      <vt:lpstr>Три сообщения ТАСС  Было заготовлено три варианта сообщения ТАСС (Телеграфное агентство Советского Союза) о полете человека в космос.  Первое - торжественное, "успешное".  Второе - на тот случай, если корабль не выйдет на орбиту и упадет где-нибудь в тайге или океане. В этом сообщении ТАСС было обращение к правительствам стран с просьбой помочь в поиске космонавта.  И, наконец, третий вариант - о трагической гибели первого космонавта. </vt:lpstr>
      <vt:lpstr>Спуск.  </vt:lpstr>
      <vt:lpstr>Приземление недалеко от города Энгельс Саратовской области.</vt:lpstr>
      <vt:lpstr>Улыбка Гагарина</vt:lpstr>
      <vt:lpstr>Встреча Гагарина 14 апреля 1961 года </vt:lpstr>
      <vt:lpstr>Москва встречает героя</vt:lpstr>
      <vt:lpstr>Почетные звания и награды</vt:lpstr>
      <vt:lpstr>Слава</vt:lpstr>
      <vt:lpstr> </vt:lpstr>
      <vt:lpstr>Юрий Гагарин после своего триумфального полёта совершил несколько зарубежных поездок с «Миссией Мира».</vt:lpstr>
      <vt:lpstr>Официально в Соединенное Королевство космонавта пригласили организаторы советской торгово-промышленной выставки в Лондоне и профсоюз литейщиков из Манчестера</vt:lpstr>
      <vt:lpstr>Презентация PowerPoint</vt:lpstr>
      <vt:lpstr>Презентация PowerPoint</vt:lpstr>
      <vt:lpstr>Презентация PowerPoint</vt:lpstr>
      <vt:lpstr>Презентация PowerPoint</vt:lpstr>
      <vt:lpstr>У Букингемского дворца космонавта, который уже успел стать любимцем всех англичан, встречали согласно вековым традициям. </vt:lpstr>
      <vt:lpstr>Юрий Гагарин стал единственным человеком           в мире, которого королева Великобритании Елизавета II сама попросила                  сфотографироваться с ней.</vt:lpstr>
      <vt:lpstr>Презентация PowerPoint</vt:lpstr>
      <vt:lpstr>Презентация PowerPoint</vt:lpstr>
      <vt:lpstr>Презентация PowerPoint</vt:lpstr>
      <vt:lpstr>27 марта 1968 года был совершен последний  полет первого космонавта планеты Земля Ю.А. Гагарина и его летного наставника В.С. Серёгина</vt:lpstr>
      <vt:lpstr>Памятник на месте гибели Юрия Гагарина в деревне Новосёлово Киржачского района Владимирской области. </vt:lpstr>
      <vt:lpstr>Памяти Юрия Гагарина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Надежда Пронская</cp:lastModifiedBy>
  <cp:revision>63</cp:revision>
  <dcterms:created xsi:type="dcterms:W3CDTF">2021-03-12T19:22:10Z</dcterms:created>
  <dcterms:modified xsi:type="dcterms:W3CDTF">2023-04-04T09:05:16Z</dcterms:modified>
</cp:coreProperties>
</file>