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6"/>
  </p:notesMasterIdLst>
  <p:handoutMasterIdLst>
    <p:handoutMasterId r:id="rId27"/>
  </p:handoutMasterIdLst>
  <p:sldIdLst>
    <p:sldId id="314" r:id="rId4"/>
    <p:sldId id="315" r:id="rId5"/>
    <p:sldId id="329" r:id="rId6"/>
    <p:sldId id="330" r:id="rId7"/>
    <p:sldId id="347" r:id="rId8"/>
    <p:sldId id="349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8" r:id="rId17"/>
    <p:sldId id="346" r:id="rId18"/>
    <p:sldId id="350" r:id="rId19"/>
    <p:sldId id="353" r:id="rId20"/>
    <p:sldId id="354" r:id="rId21"/>
    <p:sldId id="344" r:id="rId22"/>
    <p:sldId id="352" r:id="rId23"/>
    <p:sldId id="333" r:id="rId24"/>
    <p:sldId id="334" r:id="rId2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D"/>
    <a:srgbClr val="0073F2"/>
    <a:srgbClr val="01BFF1"/>
    <a:srgbClr val="0072DF"/>
    <a:srgbClr val="F26F21"/>
    <a:srgbClr val="00B09B"/>
    <a:srgbClr val="00C1F4"/>
    <a:srgbClr val="FCAE17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>
        <p:scale>
          <a:sx n="150" d="100"/>
          <a:sy n="150" d="100"/>
        </p:scale>
        <p:origin x="-780" y="-16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1023578"/>
            <a:ext cx="4212467" cy="16921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преподавании математики  по программе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Л.Г. 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Петерсон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5-6 классах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Иванова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Зольфия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Джавдетовна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учитель математики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03498"/>
            <a:ext cx="2772308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684077"/>
          </a:xfrm>
        </p:spPr>
        <p:txBody>
          <a:bodyPr/>
          <a:lstStyle/>
          <a:p>
            <a:pPr algn="ctr"/>
            <a:r>
              <a:rPr lang="ru-RU" b="1" dirty="0"/>
              <a:t>Линия моделирования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203598"/>
            <a:ext cx="7110566" cy="34563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числа.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множеств.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к арифметическим и логическим задачам (рисунки, схемы, краткие записи, таблицы, графы, круги Эйлера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(выражения, уравнения, система уравнений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ТЕКСТОВЫХ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содержания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67594"/>
            <a:ext cx="7110566" cy="3456384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/>
              <a:t> </a:t>
            </a:r>
            <a:r>
              <a:rPr lang="ru-RU" sz="2400" dirty="0"/>
              <a:t>Алгоритм решения задачи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задачу.      (?)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модель (изображение) (?)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знать, чтобы ответить на вопрос задачи? Есть ли эти данные в условии? (ДА- задача в 1 действие)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НЕТ-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составная, в несколько действий.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Рассуждай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так: «Чтобы узнать…»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решения задачи « Зная… и … , узнаю…)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Запиши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684077"/>
          </a:xfrm>
        </p:spPr>
        <p:txBody>
          <a:bodyPr/>
          <a:lstStyle/>
          <a:p>
            <a:pPr algn="ctr"/>
            <a:r>
              <a:rPr lang="ru-RU" dirty="0" smtClean="0"/>
              <a:t>Настраиваюсь на работу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203598"/>
            <a:ext cx="7110566" cy="3420380"/>
          </a:xfrm>
        </p:spPr>
        <p:txBody>
          <a:bodyPr>
            <a:normAutofit/>
          </a:bodyPr>
          <a:lstStyle/>
          <a:p>
            <a:r>
              <a:rPr lang="ru-RU" sz="1400" b="1" dirty="0"/>
              <a:t>Урок 127 (</a:t>
            </a:r>
            <a:r>
              <a:rPr lang="ru-RU" sz="1400" b="1" dirty="0" smtClean="0"/>
              <a:t>ОНЗ)</a:t>
            </a:r>
            <a:r>
              <a:rPr lang="ru-RU" sz="1400" dirty="0"/>
              <a:t> </a:t>
            </a:r>
            <a:r>
              <a:rPr lang="ru-RU" sz="1400" b="1" dirty="0" smtClean="0"/>
              <a:t>Тема</a:t>
            </a:r>
            <a:r>
              <a:rPr lang="ru-RU" sz="1400" b="1" dirty="0"/>
              <a:t>: «Задачи на совместную работу»</a:t>
            </a:r>
            <a:endParaRPr lang="ru-RU" sz="1400" dirty="0"/>
          </a:p>
          <a:p>
            <a:r>
              <a:rPr lang="ru-RU" sz="1400" b="1" i="1" dirty="0"/>
              <a:t>Основные структурные элементы урока:</a:t>
            </a:r>
            <a:endParaRPr lang="ru-RU" sz="1400" dirty="0"/>
          </a:p>
          <a:p>
            <a:pPr marL="342900" indent="-342900">
              <a:buAutoNum type="arabicPeriod"/>
            </a:pPr>
            <a:r>
              <a:rPr lang="ru-RU" sz="1200" b="1" i="1" dirty="0" smtClean="0"/>
              <a:t>Новое </a:t>
            </a:r>
            <a:r>
              <a:rPr lang="ru-RU" sz="1200" b="1" i="1" dirty="0"/>
              <a:t>знание:</a:t>
            </a:r>
            <a:r>
              <a:rPr lang="ru-RU" sz="1200" dirty="0"/>
              <a:t> Формула работы (через 1</a:t>
            </a:r>
            <a:r>
              <a:rPr lang="ru-RU" sz="1200" dirty="0" smtClean="0"/>
              <a:t>).</a:t>
            </a:r>
            <a:r>
              <a:rPr lang="ru-RU" sz="1200" b="1" i="1" dirty="0"/>
              <a:t> </a:t>
            </a:r>
            <a:endParaRPr lang="ru-RU" sz="1200" b="1" i="1" dirty="0" smtClean="0"/>
          </a:p>
          <a:p>
            <a:pPr marL="342900" indent="-342900">
              <a:buAutoNum type="arabicPeriod"/>
            </a:pPr>
            <a:r>
              <a:rPr lang="ru-RU" sz="1200" b="1" i="1" dirty="0" smtClean="0"/>
              <a:t> </a:t>
            </a:r>
            <a:r>
              <a:rPr lang="ru-RU" sz="1200" b="1" i="1" dirty="0"/>
              <a:t>Фиксация затруднения:</a:t>
            </a:r>
            <a:r>
              <a:rPr lang="ru-RU" sz="1200" dirty="0"/>
              <a:t> «Я не смог решить задачу на совместную работу». «Я не могу сопоставить решение с эталоном, не могу доказать, что мой ответ правильный</a:t>
            </a:r>
            <a:r>
              <a:rPr lang="ru-RU" sz="12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1200" b="1" i="1" dirty="0" smtClean="0"/>
              <a:t>Фиксация </a:t>
            </a:r>
            <a:r>
              <a:rPr lang="ru-RU" sz="1200" b="1" i="1" dirty="0"/>
              <a:t>причины затруднения:</a:t>
            </a:r>
            <a:r>
              <a:rPr lang="ru-RU" sz="1200" dirty="0"/>
              <a:t> «У нас нет способа для решения задач на совместную работу при отсутствии данных о выполненной работе</a:t>
            </a:r>
            <a:r>
              <a:rPr lang="ru-RU" sz="12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1200" b="1" i="1" dirty="0" smtClean="0"/>
              <a:t>Цель деятельности </a:t>
            </a:r>
            <a:r>
              <a:rPr lang="ru-RU" sz="1200" b="1" i="1" dirty="0"/>
              <a:t>учащихся:</a:t>
            </a:r>
            <a:r>
              <a:rPr lang="ru-RU" sz="1200" dirty="0"/>
              <a:t> «Построить алгоритм решения задач на работу, в которых не известен объем работы</a:t>
            </a:r>
            <a:r>
              <a:rPr lang="ru-RU" sz="12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1200" b="1" i="1" dirty="0" smtClean="0"/>
              <a:t>Фиксация </a:t>
            </a:r>
            <a:r>
              <a:rPr lang="ru-RU" sz="1200" b="1" i="1" dirty="0"/>
              <a:t>нового знания</a:t>
            </a:r>
            <a:r>
              <a:rPr lang="ru-RU" sz="1200" dirty="0"/>
              <a:t>: Новая формула </a:t>
            </a:r>
            <a:r>
              <a:rPr lang="ru-RU" sz="1200" dirty="0" smtClean="0"/>
              <a:t>работы. </a:t>
            </a:r>
            <a:r>
              <a:rPr lang="en-US" sz="1100" i="1" dirty="0" smtClean="0">
                <a:solidFill>
                  <a:srgbClr val="0072DF"/>
                </a:solidFill>
              </a:rPr>
              <a:t>A</a:t>
            </a:r>
            <a:r>
              <a:rPr lang="ru-RU" sz="1100" i="1" dirty="0" smtClean="0">
                <a:solidFill>
                  <a:srgbClr val="0072DF"/>
                </a:solidFill>
              </a:rPr>
              <a:t> </a:t>
            </a:r>
            <a:r>
              <a:rPr lang="ru-RU" sz="1100" i="1" dirty="0">
                <a:solidFill>
                  <a:srgbClr val="0072DF"/>
                </a:solidFill>
              </a:rPr>
              <a:t>= </a:t>
            </a:r>
            <a:r>
              <a:rPr lang="ru-RU" sz="1100" i="1" dirty="0" smtClean="0">
                <a:solidFill>
                  <a:srgbClr val="0072DF"/>
                </a:solidFill>
              </a:rPr>
              <a:t>1</a:t>
            </a:r>
            <a:r>
              <a:rPr lang="ru-RU" sz="1100" dirty="0">
                <a:solidFill>
                  <a:srgbClr val="0072DF"/>
                </a:solidFill>
              </a:rPr>
              <a:t> </a:t>
            </a:r>
            <a:r>
              <a:rPr lang="ru-RU" sz="1100" dirty="0" smtClean="0">
                <a:solidFill>
                  <a:srgbClr val="0072DF"/>
                </a:solidFill>
              </a:rPr>
              <a:t>   </a:t>
            </a:r>
            <a:r>
              <a:rPr lang="ru-RU" sz="1100" i="1" dirty="0" smtClean="0">
                <a:solidFill>
                  <a:srgbClr val="0072DF"/>
                </a:solidFill>
              </a:rPr>
              <a:t>1 </a:t>
            </a:r>
            <a:r>
              <a:rPr lang="ru-RU" sz="1100" i="1" dirty="0">
                <a:solidFill>
                  <a:srgbClr val="0072DF"/>
                </a:solidFill>
              </a:rPr>
              <a:t>= </a:t>
            </a:r>
            <a:r>
              <a:rPr lang="en-US" sz="1100" i="1" dirty="0" err="1" smtClean="0">
                <a:solidFill>
                  <a:srgbClr val="0072DF"/>
                </a:solidFill>
              </a:rPr>
              <a:t>pt</a:t>
            </a:r>
            <a:r>
              <a:rPr lang="ru-RU" sz="1100" i="1" dirty="0" smtClean="0">
                <a:solidFill>
                  <a:srgbClr val="0072DF"/>
                </a:solidFill>
              </a:rPr>
              <a:t>     </a:t>
            </a:r>
            <a:r>
              <a:rPr lang="en-US" sz="1200" i="1" dirty="0" smtClean="0">
                <a:solidFill>
                  <a:srgbClr val="0072DF"/>
                </a:solidFill>
                <a:latin typeface="Times New Roman"/>
                <a:ea typeface="Times New Roman"/>
              </a:rPr>
              <a:t>p</a:t>
            </a:r>
            <a:r>
              <a:rPr lang="ru-RU" sz="1200" i="1" dirty="0" smtClean="0">
                <a:solidFill>
                  <a:srgbClr val="0072DF"/>
                </a:solidFill>
                <a:latin typeface="Times New Roman"/>
                <a:ea typeface="Times New Roman"/>
              </a:rPr>
              <a:t> </a:t>
            </a:r>
            <a:r>
              <a:rPr lang="ru-RU" sz="1200" i="1" dirty="0">
                <a:solidFill>
                  <a:srgbClr val="0072DF"/>
                </a:solidFill>
                <a:latin typeface="Times New Roman"/>
                <a:ea typeface="Times New Roman"/>
              </a:rPr>
              <a:t>= </a:t>
            </a:r>
            <a:r>
              <a:rPr lang="ru-RU" sz="1200" i="1" dirty="0" smtClean="0">
                <a:solidFill>
                  <a:srgbClr val="0072DF"/>
                </a:solidFill>
                <a:latin typeface="Times New Roman"/>
                <a:ea typeface="Times New Roman"/>
              </a:rPr>
              <a:t>1/</a:t>
            </a:r>
            <a:r>
              <a:rPr lang="ru-RU" sz="1200" dirty="0" smtClean="0">
                <a:solidFill>
                  <a:srgbClr val="0072DF"/>
                </a:solidFill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0072DF"/>
                </a:solidFill>
                <a:latin typeface="Times New Roman"/>
                <a:ea typeface="Times New Roman"/>
              </a:rPr>
              <a:t>t</a:t>
            </a:r>
            <a:r>
              <a:rPr lang="ru-RU" sz="1200" dirty="0" smtClean="0">
                <a:solidFill>
                  <a:srgbClr val="0072DF"/>
                </a:solidFill>
                <a:latin typeface="Times New Roman"/>
                <a:ea typeface="Times New Roman"/>
              </a:rPr>
              <a:t>        </a:t>
            </a:r>
            <a:r>
              <a:rPr lang="en-US" sz="1200" i="1" dirty="0" smtClean="0">
                <a:solidFill>
                  <a:srgbClr val="0072DF"/>
                </a:solidFill>
                <a:latin typeface="Times New Roman"/>
                <a:ea typeface="Times New Roman"/>
              </a:rPr>
              <a:t>t</a:t>
            </a:r>
            <a:r>
              <a:rPr lang="ru-RU" sz="1200" i="1" dirty="0" smtClean="0">
                <a:solidFill>
                  <a:srgbClr val="0072DF"/>
                </a:solidFill>
                <a:latin typeface="Times New Roman"/>
                <a:ea typeface="Times New Roman"/>
              </a:rPr>
              <a:t> =1/р </a:t>
            </a:r>
          </a:p>
          <a:p>
            <a:r>
              <a:rPr lang="ru-RU" sz="1200" b="1" dirty="0" smtClean="0">
                <a:solidFill>
                  <a:srgbClr val="00B0F0"/>
                </a:solidFill>
                <a:latin typeface="Arial" charset="0"/>
              </a:rPr>
              <a:t>                                           6.  ФИКСИРУЕМ </a:t>
            </a:r>
            <a:r>
              <a:rPr lang="ru-RU" sz="1200" b="1" dirty="0">
                <a:solidFill>
                  <a:srgbClr val="00B0F0"/>
                </a:solidFill>
                <a:latin typeface="Arial" charset="0"/>
              </a:rPr>
              <a:t>ЗАТРУДНЕНИЕ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defRPr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                                          Какое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затруднение у вас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возникло? Что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вы пока не знаете?</a:t>
            </a:r>
          </a:p>
          <a:p>
            <a:pPr marL="342900" indent="-342900">
              <a:buAutoNum type="arabicPeriod"/>
            </a:pPr>
            <a:endParaRPr lang="ru-RU" sz="1200" i="1" dirty="0" smtClean="0">
              <a:solidFill>
                <a:srgbClr val="0072DF"/>
              </a:solidFill>
              <a:latin typeface="Times New Roman"/>
              <a:ea typeface="Times New Roman"/>
            </a:endParaRPr>
          </a:p>
          <a:p>
            <a:endParaRPr lang="ru-RU" sz="1200" dirty="0">
              <a:solidFill>
                <a:srgbClr val="0072DF"/>
              </a:solidFill>
              <a:latin typeface="Times New Roman"/>
              <a:ea typeface="Times New Roman"/>
            </a:endParaRP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6" name="Picture 21" descr="C:\Users\user\Desktop\Эталон-Затруднение-2.png"/>
          <p:cNvPicPr>
            <a:picLocks noChangeAspect="1" noChangeArrowheads="1"/>
          </p:cNvPicPr>
          <p:nvPr/>
        </p:nvPicPr>
        <p:blipFill rotWithShape="1">
          <a:blip r:embed="rId2" cstate="print"/>
          <a:srcRect l="2216" t="5021" r="5118" b="8095"/>
          <a:stretch/>
        </p:blipFill>
        <p:spPr bwMode="auto">
          <a:xfrm>
            <a:off x="1583668" y="3723878"/>
            <a:ext cx="1728192" cy="133214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7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23479"/>
            <a:ext cx="5759857" cy="10081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на доске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На </a:t>
            </a:r>
            <a:r>
              <a:rPr lang="ru-RU" sz="1400" dirty="0"/>
              <a:t>фарфоровом заводе мастер может расписать чайный сервиз за 3 часа, а его ученик – за 6 часов. За сколько часов они его распишут, работая вместе?</a:t>
            </a:r>
            <a:br>
              <a:rPr lang="ru-RU" sz="1400" dirty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endParaRPr lang="ru-RU" alt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endParaRPr lang="ru-RU" alt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3" name="Picture 20" descr="C:\Users\user\Desktop\МиД_презентации_2 класс\Шаги урока ОНЗ\Цель.gif"/>
          <p:cNvPicPr preferRelativeResize="0"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9" t="2298" r="2408" b="3241"/>
          <a:stretch/>
        </p:blipFill>
        <p:spPr bwMode="auto">
          <a:xfrm>
            <a:off x="7524328" y="87474"/>
            <a:ext cx="1297124" cy="1214446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/>
        </p:spPr>
      </p:pic>
      <p:pic>
        <p:nvPicPr>
          <p:cNvPr id="54" name="Picture 21" descr="C:\Users\user\Desktop\МиД_презентации_2 класс\Шаги урока ОНЗ\План.gif"/>
          <p:cNvPicPr preferRelativeResize="0">
            <a:picLocks noChangeArrowheads="1"/>
          </p:cNvPicPr>
          <p:nvPr/>
        </p:nvPicPr>
        <p:blipFill rotWithShape="1">
          <a:blip r:embed="rId3" cstate="print">
            <a:extLst/>
          </a:blip>
          <a:srcRect l="2872" t="2466" r="2154" b="2816"/>
          <a:stretch/>
        </p:blipFill>
        <p:spPr bwMode="auto">
          <a:xfrm>
            <a:off x="7560822" y="1383618"/>
            <a:ext cx="1224136" cy="1080120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15009"/>
              </p:ext>
            </p:extLst>
          </p:nvPr>
        </p:nvGraphicFramePr>
        <p:xfrm>
          <a:off x="1439652" y="1106039"/>
          <a:ext cx="5663952" cy="140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988"/>
                <a:gridCol w="1415988"/>
                <a:gridCol w="1415988"/>
                <a:gridCol w="1415988"/>
              </a:tblGrid>
              <a:tr h="35546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86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Ученик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1/6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 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486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Мастер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1/3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 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486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Вместе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? 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9143"/>
              </p:ext>
            </p:extLst>
          </p:nvPr>
        </p:nvGraphicFramePr>
        <p:xfrm>
          <a:off x="1524000" y="267976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04"/>
                <a:gridCol w="3011996"/>
              </a:tblGrid>
              <a:tr h="1764196">
                <a:tc>
                  <a:txBody>
                    <a:bodyPr/>
                    <a:lstStyle/>
                    <a:p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Прочитайте задачу. Попробуйте её изобразить, решить.                      </a:t>
                      </a:r>
                    </a:p>
                    <a:p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Заполните  таблицу. </a:t>
                      </a:r>
                    </a:p>
                    <a:p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Примем всю работу за 1.</a:t>
                      </a:r>
                    </a:p>
                    <a:p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Как узнать производительность, используя формулу работы?</a:t>
                      </a:r>
                    </a:p>
                    <a:p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Как записать решение по действиям.</a:t>
                      </a:r>
                    </a:p>
                    <a:p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Запишите ответ.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1 : 6 =  (часть)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1 : 3 =  (часть)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 1/6+1/3  = 1/2(часть)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1 : 1/2 = 2 (ч)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работа будет выполнена за 2 ч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3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ГЕОМЕТРИЧЕСКАЯ ЛИНИЯ</a:t>
            </a:r>
            <a:br>
              <a:rPr lang="ru-RU" sz="2000" b="1" dirty="0" smtClean="0"/>
            </a:br>
            <a:r>
              <a:rPr lang="ru-RU" sz="1400" dirty="0" smtClean="0"/>
              <a:t>ОПРЕДЕЛЕНИЕ </a:t>
            </a:r>
            <a:r>
              <a:rPr lang="ru-RU" sz="1400" dirty="0"/>
              <a:t>ГЕОМЕТРИЧЕСКИХ </a:t>
            </a:r>
            <a:r>
              <a:rPr lang="ru-RU" sz="1400" dirty="0" smtClean="0"/>
              <a:t>ПОНЯТИЙ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1590"/>
            <a:ext cx="7272808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4" y="123478"/>
            <a:ext cx="1200150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13919"/>
            <a:ext cx="1436576" cy="9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ЛИНИЯ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ГЕОМЕТРИЧЕСКИХ ПОНЯТИЙ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167595"/>
            <a:ext cx="35643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267494"/>
            <a:ext cx="2484276" cy="78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167595"/>
            <a:ext cx="33483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255826"/>
            <a:ext cx="29163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83819"/>
            <a:ext cx="3933478" cy="135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59482"/>
            <a:ext cx="7110566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Задание</a:t>
            </a:r>
            <a:br>
              <a:rPr lang="ru-RU" sz="1800" dirty="0" smtClean="0"/>
            </a:br>
            <a:r>
              <a:rPr lang="ru-RU" sz="1800" dirty="0" smtClean="0"/>
              <a:t>Постройте диаграмму Эйлера-Венна для множеств А,В,С</a:t>
            </a:r>
            <a:r>
              <a:rPr lang="en-US" sz="1800" dirty="0" smtClean="0"/>
              <a:t> </a:t>
            </a:r>
            <a:r>
              <a:rPr lang="ru-RU" sz="1800" dirty="0" smtClean="0"/>
              <a:t>и</a:t>
            </a:r>
            <a:r>
              <a:rPr lang="en-US" sz="1800" dirty="0" smtClean="0"/>
              <a:t> D</a:t>
            </a:r>
            <a:r>
              <a:rPr lang="ru-RU" sz="1800" dirty="0" smtClean="0"/>
              <a:t>, где А-множество всех четырехугольников, В – множество ромбов, С –множество квадратов и </a:t>
            </a:r>
            <a:r>
              <a:rPr lang="en-US" sz="1800" dirty="0" smtClean="0"/>
              <a:t>D</a:t>
            </a:r>
            <a:r>
              <a:rPr lang="ru-RU" sz="1800" dirty="0" smtClean="0"/>
              <a:t>- множество прямоугольников.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7594"/>
            <a:ext cx="647600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7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167594"/>
            <a:ext cx="7164796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482"/>
            <a:ext cx="71287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71647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kern="0" dirty="0">
                <a:solidFill>
                  <a:srgbClr val="0073F2"/>
                </a:solidFill>
                <a:cs typeface="Arial"/>
              </a:rPr>
              <a:t>Знать – понимать - </a:t>
            </a:r>
            <a:r>
              <a:rPr lang="ru-RU" sz="3200" kern="0" dirty="0" smtClean="0">
                <a:solidFill>
                  <a:srgbClr val="0073F2"/>
                </a:solidFill>
                <a:cs typeface="Arial"/>
              </a:rPr>
              <a:t>уметь</a:t>
            </a:r>
            <a:endParaRPr lang="ru-RU" sz="1600" dirty="0">
              <a:solidFill>
                <a:srgbClr val="0073F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Я знаю формулу работы ________________________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Я понял(а), что всю работу надо принять за __________ </a:t>
            </a: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 Я понимаю новый метод решения задач на совместную работу, но возможно возникнут затруднения_____________________________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Мне понятен новый метод, но не уверен(а), что смогу решить самостоятельно задачу_____________________________________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Мне понятен новый метод и я смогу решать задачи на совместную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203599"/>
            <a:ext cx="6624736" cy="363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Рефлексия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90"/>
            <a:ext cx="702078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5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7474"/>
            <a:ext cx="76328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3478"/>
            <a:ext cx="7632848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5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6480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курса  математики «УЧУСЬ УЧИТЬСЯ»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67594"/>
            <a:ext cx="7110566" cy="34563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добывают новое знание сами, проживая основные этапы развития математики, одновременно учатся учиться, развивают своё мышление и качества личности.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(мыслительные операции)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индукции к дедукции (от частностей – к  …?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личности-…?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достижение-  ?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9502"/>
            <a:ext cx="7110566" cy="82809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 урока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целом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за вид урока?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большая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уроков – ОНЗ. Почему?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Целеполагание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выбранного задания -в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в учебнике?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его предлагает автор?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ли его выполнять? Всем?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для самостоятельной работы</a:t>
            </a:r>
            <a:r>
              <a:rPr lang="ru-RU" sz="1800" dirty="0"/>
              <a:t>?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</a:rPr>
              <a:t>Логика построения </a:t>
            </a:r>
            <a:r>
              <a:rPr lang="ru-RU" b="1" dirty="0">
                <a:solidFill>
                  <a:srgbClr val="F60000"/>
                </a:solidFill>
                <a:latin typeface="Arial" panose="020B0604020202020204" pitchFamily="34" charset="0"/>
              </a:rPr>
              <a:t>урока ОНЗ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</a:rPr>
              <a:t> на основе системно-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</a:rPr>
              <a:t>деятельностного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</a:rPr>
              <a:t> подхода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47614"/>
            <a:ext cx="7110566" cy="331236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1.Мотивация </a:t>
            </a:r>
            <a:r>
              <a:rPr lang="ru-RU" sz="1400" b="1" dirty="0">
                <a:solidFill>
                  <a:srgbClr val="002060"/>
                </a:solidFill>
              </a:rPr>
              <a:t>(самоопределение) к учебной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деятельности</a:t>
            </a:r>
            <a:r>
              <a:rPr lang="ru-RU" sz="1400" b="1" dirty="0" smtClean="0"/>
              <a:t>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2. Актуализация </a:t>
            </a:r>
            <a:r>
              <a:rPr lang="ru-RU" sz="1400" b="1" dirty="0">
                <a:solidFill>
                  <a:srgbClr val="002060"/>
                </a:solidFill>
              </a:rPr>
              <a:t>и фиксирование индивидуального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затруднения </a:t>
            </a:r>
            <a:r>
              <a:rPr lang="ru-RU" sz="1400" b="1" dirty="0">
                <a:solidFill>
                  <a:srgbClr val="002060"/>
                </a:solidFill>
              </a:rPr>
              <a:t>в пробном действии.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3. Выявление </a:t>
            </a:r>
            <a:r>
              <a:rPr lang="ru-RU" sz="1400" b="1" dirty="0">
                <a:solidFill>
                  <a:srgbClr val="002060"/>
                </a:solidFill>
              </a:rPr>
              <a:t>места и причины затруднения.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4. Построение </a:t>
            </a:r>
            <a:r>
              <a:rPr lang="ru-RU" sz="1400" b="1" dirty="0">
                <a:solidFill>
                  <a:srgbClr val="002060"/>
                </a:solidFill>
              </a:rPr>
              <a:t>проекта выхода из затруднения.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5. Реализация </a:t>
            </a:r>
            <a:r>
              <a:rPr lang="ru-RU" sz="1400" b="1" dirty="0">
                <a:solidFill>
                  <a:srgbClr val="002060"/>
                </a:solidFill>
              </a:rPr>
              <a:t>построенного проекта.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6. Первичное </a:t>
            </a:r>
            <a:r>
              <a:rPr lang="ru-RU" sz="1400" b="1" dirty="0">
                <a:solidFill>
                  <a:srgbClr val="002060"/>
                </a:solidFill>
              </a:rPr>
              <a:t>закрепление с </a:t>
            </a:r>
            <a:r>
              <a:rPr lang="ru-RU" sz="1400" b="1" dirty="0" smtClean="0">
                <a:solidFill>
                  <a:srgbClr val="002060"/>
                </a:solidFill>
              </a:rPr>
              <a:t>проговариванием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во внешней речи.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7. Самостоятельная </a:t>
            </a:r>
            <a:r>
              <a:rPr lang="ru-RU" sz="1400" b="1" dirty="0">
                <a:solidFill>
                  <a:srgbClr val="002060"/>
                </a:solidFill>
              </a:rPr>
              <a:t>работа с </a:t>
            </a:r>
            <a:r>
              <a:rPr lang="ru-RU" sz="1400" b="1" dirty="0" smtClean="0">
                <a:solidFill>
                  <a:srgbClr val="002060"/>
                </a:solidFill>
              </a:rPr>
              <a:t>самопроверкой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 </a:t>
            </a:r>
            <a:r>
              <a:rPr lang="ru-RU" sz="1400" b="1" dirty="0">
                <a:solidFill>
                  <a:srgbClr val="002060"/>
                </a:solidFill>
              </a:rPr>
              <a:t>эталону.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8. Включение </a:t>
            </a:r>
            <a:r>
              <a:rPr lang="ru-RU" sz="1400" b="1" dirty="0">
                <a:solidFill>
                  <a:srgbClr val="002060"/>
                </a:solidFill>
              </a:rPr>
              <a:t>в систему знаний и повторение.</a:t>
            </a:r>
          </a:p>
          <a:p>
            <a:pPr fontAlgn="auto">
              <a:spcAft>
                <a:spcPts val="0"/>
              </a:spcAft>
              <a:buClr>
                <a:srgbClr val="00660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9.Рефлексия </a:t>
            </a:r>
            <a:r>
              <a:rPr lang="ru-RU" sz="1400" b="1" dirty="0">
                <a:solidFill>
                  <a:srgbClr val="002060"/>
                </a:solidFill>
              </a:rPr>
              <a:t>учебной деятельности на уроке.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12" y="1239602"/>
            <a:ext cx="1998848" cy="1548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003798"/>
            <a:ext cx="2124236" cy="15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учиться: дидактическая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деятельстностного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Просмотрите </a:t>
            </a:r>
            <a:r>
              <a:rPr lang="ru-RU" sz="1800" dirty="0" smtClean="0">
                <a:solidFill>
                  <a:srgbClr val="00A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3-4 класса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понять логику развития содержания.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Опирайтесь на свой привычный инструментарий, вводя </a:t>
            </a:r>
            <a:r>
              <a:rPr lang="ru-RU" sz="1800" dirty="0" smtClean="0">
                <a:solidFill>
                  <a:srgbClr val="00A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НОВОГО ТОЛЬКО ТО, ЧТО ПОНРАВИЛОСЬ.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задачи для самоконтроля по главе, и </a:t>
            </a:r>
            <a:r>
              <a:rPr lang="ru-RU" sz="1800" dirty="0" smtClean="0">
                <a:solidFill>
                  <a:srgbClr val="00A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СДЕЛЙ ВЫБОР ЗАДАЧ УЧЕБНИКА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объём был посильным.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домашнего задания </a:t>
            </a:r>
            <a:r>
              <a:rPr lang="ru-RU" sz="1800" dirty="0" smtClean="0">
                <a:solidFill>
                  <a:srgbClr val="00A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САМОПРОВЕРКОЙ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подробному (готовому решению).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учиться: дидактическая система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деятельстностного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Используйте приём выбора задач детьми «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день фиксируйте успехи свои и детей.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Работайте спокойно и с удовольствием –у вас всё получится!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свои уроки с целью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ПОТЕРЬ ВРЕМЕНИ.</a:t>
            </a:r>
          </a:p>
          <a:p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39502"/>
            <a:ext cx="7110566" cy="57606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учебной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311610"/>
            <a:ext cx="7110566" cy="3312368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C00000"/>
                </a:solidFill>
              </a:rPr>
              <a:t>Я хочу продвигаться                                         Я учусь учиться      </a:t>
            </a:r>
            <a:endParaRPr lang="ru-RU" sz="1800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5607"/>
            <a:ext cx="1656184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9662"/>
            <a:ext cx="7128792" cy="28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2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6840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Числовая линия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67594"/>
            <a:ext cx="7110566" cy="3456384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запись (числа)? Как его прочитать? Как записывается?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 ( место в числовом ряду, на числовой прямой)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числа (состав числа)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действия с числами (все четыре отдельно, в сопоставлении, в синтезе)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13679</TotalTime>
  <Words>869</Words>
  <Application>Microsoft Office PowerPoint</Application>
  <PresentationFormat>Экран (16:9)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Преемственность в преподавании математики  по программе   Л.Г. Петерсон   в 5-6 классах</vt:lpstr>
      <vt:lpstr>Деятельностный подход</vt:lpstr>
      <vt:lpstr>Основные особенности курса  математики «УЧУСЬ УЧИТЬСЯ» </vt:lpstr>
      <vt:lpstr> Целеполагание  урока -в целом </vt:lpstr>
      <vt:lpstr>Логика построения урока ОНЗ на основе системно-деятельностного подхода  </vt:lpstr>
      <vt:lpstr>Как научить учиться: дидактическая система деятельстностного метода обучения</vt:lpstr>
      <vt:lpstr>Как научить учиться: дидактическая система деятельстностного метода обучения</vt:lpstr>
      <vt:lpstr>Мотивация к учебной деятельности</vt:lpstr>
      <vt:lpstr>Числовая линия</vt:lpstr>
      <vt:lpstr>Линия моделирования</vt:lpstr>
      <vt:lpstr>ЛИНИЯ ТЕКСТОВЫХ ЗАДАЧ  Непрерывность содержания и методик</vt:lpstr>
      <vt:lpstr>Настраиваюсь на работу</vt:lpstr>
      <vt:lpstr> Решение задачи выполняется на доске. На фарфоровом заводе мастер может расписать чайный сервиз за 3 часа, а его ученик – за 6 часов. За сколько часов они его распишут, работая вместе? </vt:lpstr>
      <vt:lpstr> ГЕОМЕТРИЧЕСКАЯ ЛИНИЯ ОПРЕДЕЛЕНИЕ ГЕОМЕТРИЧЕСКИХ ПОНЯТИЙ</vt:lpstr>
      <vt:lpstr>ГЕОМЕТРИЧЕСКАЯ ЛИНИЯ ОПРЕДЕЛЕНИЕ ГЕОМЕТРИЧЕСКИХ ПОНЯТИЙ</vt:lpstr>
      <vt:lpstr>Задание Постройте диаграмму Эйлера-Венна для множеств А,В,С и D, где А-множество всех четырехугольников, В – множество ромбов, С –множество квадратов и D- множество прямоугольников.</vt:lpstr>
      <vt:lpstr>Презентация PowerPoint</vt:lpstr>
      <vt:lpstr>Презентация PowerPoint</vt:lpstr>
      <vt:lpstr>Знать – понимать - уметь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Пользователь</cp:lastModifiedBy>
  <cp:revision>373</cp:revision>
  <cp:lastPrinted>2017-03-30T08:39:18Z</cp:lastPrinted>
  <dcterms:created xsi:type="dcterms:W3CDTF">2017-03-23T13:26:11Z</dcterms:created>
  <dcterms:modified xsi:type="dcterms:W3CDTF">2022-04-13T20:52:11Z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