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36"/>
  </p:notesMasterIdLst>
  <p:sldIdLst>
    <p:sldId id="328" r:id="rId2"/>
    <p:sldId id="329" r:id="rId3"/>
    <p:sldId id="330" r:id="rId4"/>
    <p:sldId id="331" r:id="rId5"/>
    <p:sldId id="332" r:id="rId6"/>
    <p:sldId id="317" r:id="rId7"/>
    <p:sldId id="269" r:id="rId8"/>
    <p:sldId id="291" r:id="rId9"/>
    <p:sldId id="272" r:id="rId10"/>
    <p:sldId id="275" r:id="rId11"/>
    <p:sldId id="301" r:id="rId12"/>
    <p:sldId id="299" r:id="rId13"/>
    <p:sldId id="302" r:id="rId14"/>
    <p:sldId id="305" r:id="rId15"/>
    <p:sldId id="281" r:id="rId16"/>
    <p:sldId id="333" r:id="rId17"/>
    <p:sldId id="278" r:id="rId18"/>
    <p:sldId id="324" r:id="rId19"/>
    <p:sldId id="297" r:id="rId20"/>
    <p:sldId id="312" r:id="rId21"/>
    <p:sldId id="276" r:id="rId22"/>
    <p:sldId id="308" r:id="rId23"/>
    <p:sldId id="323" r:id="rId24"/>
    <p:sldId id="279" r:id="rId25"/>
    <p:sldId id="289" r:id="rId26"/>
    <p:sldId id="287" r:id="rId27"/>
    <p:sldId id="262" r:id="rId28"/>
    <p:sldId id="280" r:id="rId29"/>
    <p:sldId id="292" r:id="rId30"/>
    <p:sldId id="327" r:id="rId31"/>
    <p:sldId id="288" r:id="rId32"/>
    <p:sldId id="286" r:id="rId33"/>
    <p:sldId id="260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B1AD-7A89-4EC7-90C5-9478804FBCC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FFE1-6624-49A6-ADC9-1D4B7692E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FFE1-6624-49A6-ADC9-1D4B7692E8F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A5C0E2-297F-4D2C-9277-34C5D8BC6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73CE1A-1F61-4124-B61C-11D3F80C2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D:\212006\img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918648" cy="18026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Пищеварение в ротовой полости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Урок №2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5076056" cy="1896616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Подготовила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2800" b="1" dirty="0" err="1" smtClean="0">
                <a:solidFill>
                  <a:schemeClr val="tx1"/>
                </a:solidFill>
              </a:rPr>
              <a:t>Буряга</a:t>
            </a:r>
            <a:r>
              <a:rPr lang="ru-RU" sz="2800" b="1" dirty="0" smtClean="0">
                <a:solidFill>
                  <a:schemeClr val="tx1"/>
                </a:solidFill>
              </a:rPr>
              <a:t> Надежда Ивановна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Учитель биологии МБОУ СОШ №14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304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3707904" cy="290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Строение ротовой полости: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Строение</a:t>
            </a:r>
          </a:p>
          <a:p>
            <a:pPr>
              <a:buNone/>
            </a:pPr>
            <a:r>
              <a:rPr lang="ru-RU" b="1" dirty="0" smtClean="0"/>
              <a:t>Слюнные железы</a:t>
            </a:r>
            <a:r>
              <a:rPr lang="ru-RU" dirty="0" smtClean="0"/>
              <a:t>        </a:t>
            </a:r>
            <a:r>
              <a:rPr lang="ru-RU" b="1" dirty="0" smtClean="0"/>
              <a:t>Язык </a:t>
            </a:r>
            <a:r>
              <a:rPr lang="ru-RU" dirty="0" smtClean="0"/>
              <a:t>                    </a:t>
            </a:r>
            <a:r>
              <a:rPr lang="ru-RU" b="1" dirty="0" smtClean="0"/>
              <a:t>Зубы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28728" y="1928802"/>
            <a:ext cx="235745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500562" y="221455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72132" y="2000240"/>
            <a:ext cx="214314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внутреннее строение з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07181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слюнные желе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161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язы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04" t="14314" r="22845" b="11096"/>
          <a:stretch>
            <a:fillRect/>
          </a:stretch>
        </p:blipFill>
        <p:spPr bwMode="auto">
          <a:xfrm>
            <a:off x="3714744" y="3214686"/>
            <a:ext cx="22320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5" descr="ia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7964" y="1600200"/>
            <a:ext cx="29280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deika.ru/img/clip_image001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5184576" cy="53732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Слюнные железы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39975" y="549275"/>
            <a:ext cx="4752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latin typeface="Antiqua" pitchFamily="2" charset="0"/>
              </a:rPr>
              <a:t>Состав слюны</a:t>
            </a:r>
          </a:p>
        </p:txBody>
      </p:sp>
      <p:pic>
        <p:nvPicPr>
          <p:cNvPr id="13317" name="Picture 5" descr="D:\212006\img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750" y="1341438"/>
            <a:ext cx="82089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58888" y="476250"/>
            <a:ext cx="6624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latin typeface="Antiqua" pitchFamily="2" charset="0"/>
              </a:rPr>
              <a:t>Органические вещества входящие в состав слюны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4882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</a:rPr>
              <a:t>1</a:t>
            </a:r>
            <a:r>
              <a:rPr lang="ru-RU" sz="2800" b="1" i="1" dirty="0">
                <a:solidFill>
                  <a:srgbClr val="000099"/>
                </a:solidFill>
              </a:rPr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Муцины</a:t>
            </a:r>
            <a:r>
              <a:rPr lang="ru-RU" sz="2800" b="1" dirty="0">
                <a:solidFill>
                  <a:srgbClr val="000099"/>
                </a:solidFill>
              </a:rPr>
              <a:t> – сложные белки, содержащие полисахариды, они придают слюне вязкость и клейкость, способствуют смачиванию и склеиванию пищевого комка и облегчают его проглатывание. 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2</a:t>
            </a:r>
            <a:r>
              <a:rPr lang="ru-RU" sz="2800" b="1" dirty="0">
                <a:solidFill>
                  <a:srgbClr val="000099"/>
                </a:solidFill>
              </a:rPr>
              <a:t>.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Лизоцим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убивает микробы.</a:t>
            </a:r>
            <a:endParaRPr lang="ru-RU" sz="2800" b="1" i="1" dirty="0">
              <a:solidFill>
                <a:srgbClr val="000099"/>
              </a:solidFill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</a:rPr>
              <a:t>3</a:t>
            </a:r>
            <a:r>
              <a:rPr lang="ru-RU" sz="2800" b="1" i="1" dirty="0">
                <a:solidFill>
                  <a:srgbClr val="000099"/>
                </a:solidFill>
              </a:rPr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Амилаза</a:t>
            </a:r>
            <a:r>
              <a:rPr lang="ru-RU" sz="2800" b="1" dirty="0">
                <a:solidFill>
                  <a:srgbClr val="000099"/>
                </a:solidFill>
              </a:rPr>
              <a:t> является гидролитическим ферментом и расщепляет молекулы крахмала и гликогена с образованием мальтозы и сахарозы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Лабораторная работа: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«Действие слюны на крахмал».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эксперимента: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показать, что ферменты слюны способны расщеплять крахмал.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Пользуясь инструктивной карточкой определите  как действует слюна на крахмал: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Физкультурная  минутка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b="1" dirty="0" smtClean="0"/>
              <a:t>Гимнастика для глаз</a:t>
            </a:r>
            <a:br>
              <a:rPr lang="ru-RU" sz="3600" b="1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ozha-vokrug-gl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82453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0" descr="коренные_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4F51"/>
              </a:clrFrom>
              <a:clrTo>
                <a:srgbClr val="E84F5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14620"/>
            <a:ext cx="28082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27425" y="2492375"/>
            <a:ext cx="2087563" cy="50482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Резцы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372225" y="2420938"/>
            <a:ext cx="1081088" cy="576262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4+4=8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527425" y="3194050"/>
            <a:ext cx="2087563" cy="4683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Клыки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372225" y="3140075"/>
            <a:ext cx="1079500" cy="576263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2+2=4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3546475" y="3860800"/>
            <a:ext cx="20510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Малые коренные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6300788" y="3860800"/>
            <a:ext cx="11509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4+4=8</a:t>
            </a: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3527425" y="4581525"/>
            <a:ext cx="2087563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Большие коренные</a:t>
            </a:r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6300788" y="4508500"/>
            <a:ext cx="1150937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6+6=12</a:t>
            </a: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>
          <a:xfrm>
            <a:off x="857224" y="1500174"/>
            <a:ext cx="7335837" cy="792162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Зубы-костные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 служащие для захватывания, удержания и пережевывания пищи.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3286116" y="5286388"/>
            <a:ext cx="5689600" cy="1296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dirty="0"/>
              <a:t>Количество постоянных зубов – 32.</a:t>
            </a:r>
          </a:p>
          <a:p>
            <a:pPr algn="l"/>
            <a:r>
              <a:rPr lang="ru-RU" sz="2000" dirty="0"/>
              <a:t>Количество молочных зубов – 20.</a:t>
            </a:r>
          </a:p>
          <a:p>
            <a:pPr algn="l"/>
            <a:r>
              <a:rPr lang="ru-RU" sz="2000" dirty="0"/>
              <a:t>Зубы мудрости и малые коренные вырастают</a:t>
            </a:r>
          </a:p>
          <a:p>
            <a:pPr algn="l"/>
            <a:r>
              <a:rPr lang="ru-RU" sz="2000" dirty="0"/>
              <a:t>без молочных предшественников.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928926" y="42860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зубов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Строение зуба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905375" cy="492442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5322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d57e8778ec7217038d197b53d77ad15_original.g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2"/>
                </a:solidFill>
              </a:rPr>
              <a:t>Зубная формула человека.</a:t>
            </a:r>
            <a:br>
              <a:rPr lang="ru-RU" sz="2800" b="1" i="1" dirty="0">
                <a:solidFill>
                  <a:schemeClr val="accent2"/>
                </a:solidFill>
              </a:rPr>
            </a:br>
            <a:endParaRPr lang="ru-RU" sz="2500" i="1" dirty="0">
              <a:solidFill>
                <a:schemeClr val="tx1"/>
              </a:solidFill>
            </a:endParaRPr>
          </a:p>
        </p:txBody>
      </p:sp>
      <p:pic>
        <p:nvPicPr>
          <p:cNvPr id="15366" name="Picture 6" descr="схема зуб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4550" y="2161381"/>
            <a:ext cx="7454900" cy="340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tiqua" pitchFamily="2" charset="0"/>
              </a:rPr>
              <a:t>Функции ротовой полости</a:t>
            </a:r>
            <a:endParaRPr lang="ru-RU" b="1" dirty="0">
              <a:solidFill>
                <a:srgbClr val="FF0000"/>
              </a:solidFill>
              <a:latin typeface="Antiqu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Механическое измельчение пищи </a:t>
            </a:r>
            <a:r>
              <a:rPr lang="ru-RU" sz="3600" b="1" dirty="0" smtClean="0">
                <a:solidFill>
                  <a:srgbClr val="0070C0"/>
                </a:solidFill>
              </a:rPr>
              <a:t>(язык, зубы).</a:t>
            </a:r>
          </a:p>
          <a:p>
            <a:pPr>
              <a:buFontTx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Опробование пищи</a:t>
            </a:r>
            <a:r>
              <a:rPr lang="ru-RU" sz="3600" b="1" dirty="0" smtClean="0">
                <a:solidFill>
                  <a:srgbClr val="0070C0"/>
                </a:solidFill>
              </a:rPr>
              <a:t>(слюна, язык). </a:t>
            </a:r>
          </a:p>
          <a:p>
            <a:pPr>
              <a:buFontTx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 Обеззараживание пищи </a:t>
            </a:r>
            <a:r>
              <a:rPr lang="ru-RU" sz="3600" b="1" dirty="0" smtClean="0">
                <a:solidFill>
                  <a:srgbClr val="0070C0"/>
                </a:solidFill>
              </a:rPr>
              <a:t>(лизоцим)</a:t>
            </a:r>
          </a:p>
          <a:p>
            <a:pPr>
              <a:buFontTx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Образование пищевого комка (</a:t>
            </a:r>
            <a:r>
              <a:rPr lang="ru-RU" sz="3600" b="1" dirty="0" smtClean="0">
                <a:solidFill>
                  <a:srgbClr val="0070C0"/>
                </a:solidFill>
              </a:rPr>
              <a:t>фермент слюны - муцин, язык). </a:t>
            </a:r>
          </a:p>
          <a:p>
            <a:pPr>
              <a:buFontTx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Частичное расщепление углеводов (</a:t>
            </a:r>
            <a:r>
              <a:rPr lang="ru-RU" sz="3600" b="1" dirty="0" smtClean="0">
                <a:solidFill>
                  <a:srgbClr val="0070C0"/>
                </a:solidFill>
              </a:rPr>
              <a:t>фермент слюны - амилаза).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3300"/>
                </a:solidFill>
              </a:rPr>
              <a:t>Зубы очень важны не только для нормального пережевывания пищи, но и для общего состояния организма человека!</a:t>
            </a:r>
          </a:p>
        </p:txBody>
      </p:sp>
      <p:pic>
        <p:nvPicPr>
          <p:cNvPr id="37898" name="Picture 10" descr="здоровые зубы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3063875" cy="2338388"/>
          </a:xfrm>
          <a:noFill/>
          <a:ln/>
        </p:spPr>
      </p:pic>
      <p:pic>
        <p:nvPicPr>
          <p:cNvPr id="37900" name="Picture 12" descr="болезни зуб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0050" y="1665288"/>
            <a:ext cx="2598738" cy="2058987"/>
          </a:xfrm>
          <a:noFill/>
          <a:ln/>
        </p:spPr>
      </p:pic>
      <p:pic>
        <p:nvPicPr>
          <p:cNvPr id="37901" name="Picture 13" descr="Трехдневный налет на зуба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468303" y="3941763"/>
            <a:ext cx="2626994" cy="2189162"/>
          </a:xfrm>
          <a:noFill/>
          <a:ln/>
        </p:spPr>
      </p:pic>
      <p:pic>
        <p:nvPicPr>
          <p:cNvPr id="37899" name="Picture 11" descr="зу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419600"/>
            <a:ext cx="1647825" cy="1885950"/>
          </a:xfrm>
          <a:prstGeom prst="rect">
            <a:avLst/>
          </a:prstGeom>
          <a:noFill/>
        </p:spPr>
      </p:pic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038600" y="4495800"/>
            <a:ext cx="2286000" cy="641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Трехдневный налет на зубах.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КАРИЕС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(гниль, гниение</a:t>
            </a:r>
            <a:r>
              <a:rPr lang="ru-RU" sz="4400" dirty="0" smtClean="0">
                <a:solidFill>
                  <a:srgbClr val="7030A0"/>
                </a:solidFill>
              </a:rPr>
              <a:t>) - повреждение эмали, дентина</a:t>
            </a:r>
          </a:p>
          <a:p>
            <a:pPr>
              <a:buNone/>
            </a:pPr>
            <a:endParaRPr lang="ru-RU" sz="4400" dirty="0" smtClean="0">
              <a:solidFill>
                <a:srgbClr val="7030A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ПУЛЬПИТ</a:t>
            </a:r>
            <a:r>
              <a:rPr lang="ru-RU" sz="4400" dirty="0" smtClean="0">
                <a:solidFill>
                  <a:srgbClr val="7030A0"/>
                </a:solidFill>
              </a:rPr>
              <a:t> – воспаление пульпы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(зубной мякоти)</a:t>
            </a:r>
          </a:p>
          <a:p>
            <a:endParaRPr lang="ru-RU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ПАРОДОНТОЗ</a:t>
            </a:r>
            <a:r>
              <a:rPr lang="ru-RU" sz="4400" dirty="0" smtClean="0">
                <a:solidFill>
                  <a:srgbClr val="7030A0"/>
                </a:solidFill>
              </a:rPr>
              <a:t> – поражение </a:t>
            </a:r>
            <a:r>
              <a:rPr lang="ru-RU" sz="4400" dirty="0" err="1" smtClean="0">
                <a:solidFill>
                  <a:srgbClr val="7030A0"/>
                </a:solidFill>
              </a:rPr>
              <a:t>околозубной</a:t>
            </a:r>
            <a:r>
              <a:rPr lang="ru-RU" sz="4400" dirty="0" smtClean="0">
                <a:solidFill>
                  <a:srgbClr val="7030A0"/>
                </a:solidFill>
              </a:rPr>
              <a:t> ткани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Гигиена ротовой полости: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чистка зуб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64320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1340768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раскусывать орехи;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разгрызать кости и твердые конфеты;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пить холодную воду;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не есть мороженое сразу после горячей пищи.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_cocuk_dis_frcal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1" y="3780419"/>
            <a:ext cx="2051720" cy="307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Чистить зубы ежедневно утром и перед сном.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После еды полоскать рот и пользоваться зубной палочкой или нитью.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Необходимо иметь индивидуальную зубную щётку и менять её через каждые 3-4 месяца.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следует применять для чистки зубов растворы кислот и щелочей.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Каждые 6 месяцев необходимо проходить осмотр у стоматолога.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 жевании необходимо пользоваться равномерно……………….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грызите зубами ……..и не ковыряйте в зубах…….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 употребляйте сразу после горячей пищи…………..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4213" y="0"/>
            <a:ext cx="18097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755650" y="333375"/>
            <a:ext cx="66246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66813" y="549275"/>
            <a:ext cx="564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Правила ухода за зубами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00213"/>
            <a:ext cx="5145088" cy="3241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4000" smtClean="0"/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3059833" y="908720"/>
            <a:ext cx="6084168" cy="5258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Берегите здоровье,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берегите зубы,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ведь здоровые зубы –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это здоровый организм!</a:t>
            </a:r>
          </a:p>
          <a:p>
            <a:pPr algn="ctr"/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7" name="Picture 8" descr="gnom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382838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2051050" y="2205038"/>
            <a:ext cx="720725" cy="9350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Глотание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ifficulty-in-swallo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9783" y="1600200"/>
            <a:ext cx="38044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Регуляция пищеварения: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Регуляция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Нервная                                          Гуморальная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Рефлексы                                        Гормоны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Симпатический отдел           желудочно-кишечного тракта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Парасимпатический отдел               эндокринной системы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85918" y="1785926"/>
            <a:ext cx="1714512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72132" y="1857364"/>
            <a:ext cx="1571636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9456" y="3571082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180281" y="3463925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000894" y="471409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144562" y="4714090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429000"/>
            <a:ext cx="6048375" cy="20161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15363" name="Picture 3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2708275"/>
            <a:ext cx="22066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flipH="1" flipV="1">
            <a:off x="1241425" y="16208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4000">
              <a:latin typeface="Times New Roman" pitchFamily="18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187624" y="404664"/>
            <a:ext cx="7273925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4000" dirty="0"/>
              <a:t>Ответьте на вопросы: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55650" y="1700213"/>
            <a:ext cx="5976938" cy="22336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i="1" dirty="0"/>
              <a:t>Почему надо</a:t>
            </a:r>
            <a:endParaRPr lang="en-US" sz="3200" b="1" i="1" dirty="0"/>
          </a:p>
          <a:p>
            <a:pPr algn="ctr"/>
            <a:r>
              <a:rPr lang="ru-RU" sz="3200" b="1" i="1" dirty="0"/>
              <a:t> тщательно пережевывать</a:t>
            </a:r>
            <a:endParaRPr lang="en-US" sz="3200" b="1" i="1" dirty="0"/>
          </a:p>
          <a:p>
            <a:pPr algn="ctr"/>
            <a:r>
              <a:rPr lang="ru-RU" sz="3200" b="1" i="1" dirty="0"/>
              <a:t> пищу</a:t>
            </a:r>
            <a:r>
              <a:rPr lang="en-US" sz="3200" b="1" i="1" dirty="0"/>
              <a:t>?</a:t>
            </a:r>
            <a:endParaRPr lang="ru-RU" sz="3200" b="1" i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27088" y="4076700"/>
            <a:ext cx="6480175" cy="2447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32000" y="4384675"/>
            <a:ext cx="441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Почему плантаторы </a:t>
            </a:r>
            <a:endParaRPr lang="en-US" sz="2800" b="1" i="1"/>
          </a:p>
          <a:p>
            <a:r>
              <a:rPr lang="ru-RU" sz="2800" b="1" i="1"/>
              <a:t>при покупке рабов</a:t>
            </a:r>
          </a:p>
          <a:p>
            <a:r>
              <a:rPr lang="ru-RU" sz="2800" b="1" i="1"/>
              <a:t>обязательно осматривали их зубы</a:t>
            </a:r>
            <a:r>
              <a:rPr lang="en-US" sz="2800" b="1" i="1"/>
              <a:t>?</a:t>
            </a:r>
            <a:endParaRPr lang="ru-RU" sz="28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82ea_43f9dae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429000"/>
            <a:ext cx="6048375" cy="201612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15363" name="Picture 3" descr="j029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2708275"/>
            <a:ext cx="22066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 flipH="1" flipV="1">
            <a:off x="1241425" y="1620838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4000">
              <a:latin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79512" y="3356992"/>
            <a:ext cx="6768752" cy="2447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2656"/>
            <a:ext cx="6552728" cy="25202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476672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Еще в Древней Индии применяли «испытание рисом». На суде для решения вопроса о виновности или невиновности подсудимому предлагали съесть сухой рис. Если он его съест, значит, не виновен, а если не съест, то виновен.</a:t>
            </a:r>
          </a:p>
          <a:p>
            <a:r>
              <a:rPr lang="ru-RU" sz="2000" b="1" dirty="0" smtClean="0">
                <a:latin typeface="Times New Roman"/>
                <a:ea typeface="Times New Roman"/>
              </a:rPr>
              <a:t> </a:t>
            </a:r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64502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Объясните смысл пословицы: «Кто долго жует, тот долго живет».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Составьте тест из 5-6 вопросов по теме урока</a:t>
            </a:r>
          </a:p>
          <a:p>
            <a:pPr eaLnBrk="1" hangingPunct="1"/>
            <a:r>
              <a:rPr lang="ru-RU" smtClean="0"/>
              <a:t>Оформите несколько кадров 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«рекламного ролика» по темам: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- Сохранение зубов;</a:t>
            </a:r>
          </a:p>
          <a:p>
            <a:pPr eaLnBrk="1" hangingPunct="1">
              <a:buFontTx/>
              <a:buChar char="-"/>
            </a:pPr>
            <a:r>
              <a:rPr lang="ru-RU" smtClean="0"/>
              <a:t>Гигиена ротовой полости;</a:t>
            </a:r>
          </a:p>
          <a:p>
            <a:pPr eaLnBrk="1" hangingPunct="1">
              <a:buFontTx/>
              <a:buChar char="-"/>
            </a:pPr>
            <a:r>
              <a:rPr lang="ru-RU" smtClean="0"/>
              <a:t>Альтернативная реклама 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ru-RU" smtClean="0"/>
              <a:t>(как нельзя делать)</a:t>
            </a: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900113" y="404813"/>
            <a:ext cx="7416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311275" y="476250"/>
            <a:ext cx="4781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Домашнее задание</a:t>
            </a:r>
          </a:p>
        </p:txBody>
      </p:sp>
      <p:pic>
        <p:nvPicPr>
          <p:cNvPr id="16390" name="Picture 9" descr="gnom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349500"/>
            <a:ext cx="21383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7667625" y="2636838"/>
            <a:ext cx="720725" cy="93503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Ребята, что нового вы узнали сегодня на уроке</a:t>
            </a:r>
            <a:r>
              <a:rPr lang="en-US" dirty="0" smtClean="0"/>
              <a:t>?</a:t>
            </a:r>
            <a:endParaRPr lang="ru-RU" dirty="0" smtClean="0"/>
          </a:p>
          <a:p>
            <a:pPr eaLnBrk="1" hangingPunct="1"/>
            <a:r>
              <a:rPr lang="ru-RU" dirty="0" smtClean="0"/>
              <a:t>Пригодятся ли эти знания в жизни</a:t>
            </a:r>
            <a:r>
              <a:rPr lang="en-US" dirty="0" smtClean="0"/>
              <a:t>?</a:t>
            </a:r>
            <a:endParaRPr lang="ru-RU" dirty="0" smtClean="0"/>
          </a:p>
          <a:p>
            <a:pPr eaLnBrk="1" hangingPunct="1"/>
            <a:r>
              <a:rPr lang="ru-RU" dirty="0" smtClean="0"/>
              <a:t>Подумайте вместе с соседом и выразите свои впечатления об уроке одним словом.</a:t>
            </a:r>
          </a:p>
        </p:txBody>
      </p:sp>
      <p:pic>
        <p:nvPicPr>
          <p:cNvPr id="17412" name="Picture 4" descr="6d26a7215e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76700"/>
            <a:ext cx="256063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971550" y="476250"/>
            <a:ext cx="71294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384300" y="512763"/>
            <a:ext cx="578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рефлексия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_cocuk_dis_frcal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b_cocuk_dis_frca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30173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4714907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28302963_pravilnoe-pitanie-dlya-pohudeniy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183043_ruba_na_u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пищ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121" y="1600200"/>
            <a:ext cx="3103757" cy="4525963"/>
          </a:xfrm>
          <a:noFill/>
          <a:ln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06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3300"/>
                </a:solidFill>
              </a:rPr>
              <a:t>Пищеварительная </a:t>
            </a:r>
            <a:r>
              <a:rPr lang="ru-RU" sz="3200" dirty="0" smtClean="0">
                <a:solidFill>
                  <a:srgbClr val="FF3300"/>
                </a:solidFill>
              </a:rPr>
              <a:t>система, повторение</a:t>
            </a:r>
            <a:endParaRPr lang="ru-RU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57298"/>
            <a:ext cx="7890670" cy="550070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Пищеварительная система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Пищеварение в ротовой полости               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Исследовать процессы</a:t>
            </a:r>
            <a:r>
              <a:rPr lang="en-US" dirty="0" smtClean="0"/>
              <a:t> </a:t>
            </a:r>
            <a:r>
              <a:rPr lang="ru-RU" dirty="0" smtClean="0"/>
              <a:t>пищеварения в ротовой полости.</a:t>
            </a:r>
          </a:p>
          <a:p>
            <a:pPr eaLnBrk="1" hangingPunct="1"/>
            <a:r>
              <a:rPr lang="ru-RU" dirty="0" smtClean="0"/>
              <a:t>Раскрыть роль ферментов в этих процессах.</a:t>
            </a:r>
          </a:p>
          <a:p>
            <a:pPr eaLnBrk="1" hangingPunct="1"/>
            <a:r>
              <a:rPr lang="ru-RU" dirty="0" smtClean="0"/>
              <a:t>Сформировать знания о  строении  и функциях зубов.</a:t>
            </a:r>
          </a:p>
          <a:p>
            <a:pPr eaLnBrk="1" hangingPunct="1"/>
            <a:r>
              <a:rPr lang="ru-RU" dirty="0" smtClean="0"/>
              <a:t> Выработать и усвоить правила ухода за ротовой полостью и зубами.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00113" y="404813"/>
            <a:ext cx="6985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203575" y="441325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Цели урока</a:t>
            </a:r>
          </a:p>
        </p:txBody>
      </p:sp>
      <p:pic>
        <p:nvPicPr>
          <p:cNvPr id="6150" name="Picture 7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157192"/>
            <a:ext cx="1403648" cy="151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250" y="0"/>
            <a:ext cx="18097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57864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«Почему ротовую полость считают важным отделом пищеварения?»</a:t>
            </a:r>
            <a:b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599</Words>
  <Application>Microsoft Office PowerPoint</Application>
  <PresentationFormat>Экран (4:3)</PresentationFormat>
  <Paragraphs>111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Пищеварение в ротовой полости Урок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Презентация PowerPoint</vt:lpstr>
      <vt:lpstr>    Проблемный вопрос:  «Почему ротовую полость считают важным отделом пищеварения?»    </vt:lpstr>
      <vt:lpstr>Строение ротовой полости:</vt:lpstr>
      <vt:lpstr>Язык</vt:lpstr>
      <vt:lpstr>Слюнные железы</vt:lpstr>
      <vt:lpstr>Презентация PowerPoint</vt:lpstr>
      <vt:lpstr>Презентация PowerPoint</vt:lpstr>
      <vt:lpstr>Лабораторная работа: «Действие слюны на крахмал».</vt:lpstr>
      <vt:lpstr>Физкультурная  минутка Гимнастика для глаз </vt:lpstr>
      <vt:lpstr>Презентация PowerPoint</vt:lpstr>
      <vt:lpstr>Строение зуба</vt:lpstr>
      <vt:lpstr>Презентация PowerPoint</vt:lpstr>
      <vt:lpstr>Зубная формула человека. </vt:lpstr>
      <vt:lpstr>Функции ротовой полости</vt:lpstr>
      <vt:lpstr>Зубы очень важны не только для нормального пережевывания пищи, но и для общего состояния организма человека!</vt:lpstr>
      <vt:lpstr>Презентация PowerPoint</vt:lpstr>
      <vt:lpstr>Гигиена ротовой полости:</vt:lpstr>
      <vt:lpstr>Презентация PowerPoint</vt:lpstr>
      <vt:lpstr>Презентация PowerPoint</vt:lpstr>
      <vt:lpstr>Глотание</vt:lpstr>
      <vt:lpstr>Регуляция пищеварения: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дом</dc:creator>
  <cp:lastModifiedBy>Надежда Пронская</cp:lastModifiedBy>
  <cp:revision>51</cp:revision>
  <dcterms:created xsi:type="dcterms:W3CDTF">2013-02-03T05:56:47Z</dcterms:created>
  <dcterms:modified xsi:type="dcterms:W3CDTF">2023-01-23T09:46:37Z</dcterms:modified>
</cp:coreProperties>
</file>