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67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59" r:id="rId10"/>
    <p:sldId id="275" r:id="rId11"/>
    <p:sldId id="261" r:id="rId12"/>
    <p:sldId id="262" r:id="rId13"/>
    <p:sldId id="263" r:id="rId14"/>
    <p:sldId id="265" r:id="rId15"/>
    <p:sldId id="285" r:id="rId16"/>
    <p:sldId id="286" r:id="rId17"/>
    <p:sldId id="266" r:id="rId18"/>
    <p:sldId id="277" r:id="rId19"/>
    <p:sldId id="280" r:id="rId20"/>
    <p:sldId id="281" r:id="rId21"/>
    <p:sldId id="282" r:id="rId22"/>
    <p:sldId id="28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C5E1-8166-4A1D-B42E-D7E5E1362044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E200-9225-4E47-ABB9-9D39961306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2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C919C-AC45-4B9F-9D36-B74F14015543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nl-NL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33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E200-9225-4E47-ABB9-9D39961306B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A4EE-3A19-4E8F-9A29-EA8AEFA8039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4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A4EE-3A19-4E8F-9A29-EA8AEFA8039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1C4B19-D426-47D1-ACB0-43D842E3C11D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6821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88;&#1086;&#1082;&#1080;\5\&#1059;&#1088;.%202%20&#1050;&#1086;&#1084;&#1087;&#1100;&#1102;&#1090;&#1077;&#1088;-%20&#1091;&#1085;&#1080;&#1074;&#1077;&#1088;&#1089;&#1072;&#1083;&#1100;&#1085;&#1072;&#1103;%20&#1084;&#1072;&#1096;&#1080;&#1085;&#1072;%20&#1076;&#1083;&#1103;%20&#1088;&#1072;&#1073;&#1086;&#1090;&#1099;%20&#1089;%20&#1080;&#1085;&#1092;&#1086;&#1088;&#1084;&#1072;&#1094;&#1080;&#1077;&#1081;\&#1041;&#1086;&#1095;&#1072;&#1088;&#1085;&#1080;&#1082;&#1086;&#1074;&#1072;%20&#1043;.&#1052;._&#1052;&#1054;&#1040;&#1059;%20&#1043;&#1080;&#1084;&#1085;&#1072;&#1079;&#1080;&#1103;%208%20&#1075;.&#1054;&#1088;&#1077;&#1085;&#1073;&#1091;&#1088;&#1075;\&#1048;&#1079;%20&#1095;&#1077;&#1075;&#1086;%20&#1089;&#1086;&#1089;&#1090;&#1086;&#1080;&#1090;%20&#1082;&#1086;&#1084;&#1087;&#1100;&#1102;&#1090;&#1077;&#1088;.asf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&#1048;&#1079;%20&#1095;&#1077;&#1075;&#1086;%20&#1089;&#1086;&#1089;&#1090;&#1086;&#1080;&#1090;%20&#1082;&#1086;&#1084;&#1087;&#1100;&#1102;&#1090;&#1077;&#1088;.as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88;&#1086;&#1082;&#1080;\5\&#1059;&#1088;.%202%20&#1050;&#1086;&#1084;&#1087;&#1100;&#1102;&#1090;&#1077;&#1088;-%20&#1091;&#1085;&#1080;&#1074;&#1077;&#1088;&#1089;&#1072;&#1083;&#1100;&#1085;&#1072;&#1103;%20&#1084;&#1072;&#1096;&#1080;&#1085;&#1072;%20&#1076;&#1083;&#1103;%20&#1088;&#1072;&#1073;&#1086;&#1090;&#1099;%20&#1089;%20&#1080;&#1085;&#1092;&#1086;&#1088;&#1084;&#1072;&#1094;&#1080;&#1077;&#1081;\&#1041;&#1086;&#1095;&#1072;&#1088;&#1085;&#1080;&#1082;&#1086;&#1074;&#1072;%20&#1043;.&#1052;._&#1052;&#1054;&#1040;&#1059;%20&#1043;&#1080;&#1084;&#1085;&#1072;&#1079;&#1080;&#1103;%208%20&#1075;.&#1054;&#1088;&#1077;&#1085;&#1073;&#1091;&#1088;&#1075;\&#1044;&#1083;&#1103;%20&#1095;&#1077;&#1075;&#1086;%20&#1085;&#1091;&#1078;&#1077;&#1085;%20&#1082;&#1086;&#1084;&#1087;&#1100;&#1102;&#1090;&#1077;&#1088;_0.asf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&#1044;&#1083;&#1103;%20&#1095;&#1077;&#1075;&#1086;%20&#1085;&#1091;&#1078;&#1077;&#1085;%20&#1082;&#1086;&#1084;&#1087;&#1100;&#1102;&#1090;&#1077;&#1088;_0.as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 descr="книг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41" y="2328184"/>
            <a:ext cx="3412914" cy="21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AutoShape 2"/>
          <p:cNvSpPr>
            <a:spLocks noChangeArrowheads="1"/>
          </p:cNvSpPr>
          <p:nvPr/>
        </p:nvSpPr>
        <p:spPr bwMode="auto">
          <a:xfrm rot="-792701">
            <a:off x="1835150" y="4581525"/>
            <a:ext cx="1295400" cy="1439863"/>
          </a:xfrm>
          <a:prstGeom prst="cube">
            <a:avLst>
              <a:gd name="adj" fmla="val 2504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FFFF00"/>
                </a:solidFill>
              </a:rPr>
              <a:t>Д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 rot="1469680">
            <a:off x="3885788" y="1165634"/>
            <a:ext cx="1222375" cy="1152525"/>
          </a:xfrm>
          <a:prstGeom prst="cube">
            <a:avLst>
              <a:gd name="adj" fmla="val 25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-175234">
            <a:off x="1121852" y="2173697"/>
            <a:ext cx="1260475" cy="1187450"/>
          </a:xfrm>
          <a:prstGeom prst="cube">
            <a:avLst>
              <a:gd name="adj" fmla="val 29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 dirty="0">
                <a:solidFill>
                  <a:srgbClr val="00CCFF"/>
                </a:solidFill>
              </a:rPr>
              <a:t>Д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-1406618">
            <a:off x="3276600" y="4724400"/>
            <a:ext cx="1260475" cy="1260475"/>
          </a:xfrm>
          <a:prstGeom prst="cube">
            <a:avLst>
              <a:gd name="adj" fmla="val 29185"/>
            </a:avLst>
          </a:prstGeom>
          <a:solidFill>
            <a:srgbClr val="A75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00CCFF"/>
                </a:solidFill>
              </a:rPr>
              <a:t>Е</a:t>
            </a:r>
            <a:endParaRPr lang="ru-RU" altLang="ru-RU" b="1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-657009">
            <a:off x="2458496" y="1668872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О</a:t>
            </a:r>
            <a:endParaRPr lang="ru-RU" altLang="ru-RU" b="1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1149054">
            <a:off x="6436226" y="1594216"/>
            <a:ext cx="1368425" cy="1155835"/>
          </a:xfrm>
          <a:prstGeom prst="cube">
            <a:avLst>
              <a:gd name="adj" fmla="val 2504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 dirty="0"/>
              <a:t>Ы</a:t>
            </a:r>
            <a:endParaRPr lang="ru-RU" altLang="ru-RU" b="1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00113" y="188640"/>
            <a:ext cx="6551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-657009">
            <a:off x="7685128" y="2389597"/>
            <a:ext cx="1368425" cy="1152525"/>
          </a:xfrm>
          <a:prstGeom prst="cube">
            <a:avLst>
              <a:gd name="adj" fmla="val 2504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Й</a:t>
            </a:r>
            <a:endParaRPr lang="ru-RU" altLang="ru-RU" b="1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768453">
            <a:off x="5253311" y="1021172"/>
            <a:ext cx="1222375" cy="1152525"/>
          </a:xfrm>
          <a:prstGeom prst="cube">
            <a:avLst>
              <a:gd name="adj" fmla="val 2504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Р</a:t>
            </a:r>
            <a:endParaRPr lang="ru-RU" altLang="ru-RU" b="1"/>
          </a:p>
        </p:txBody>
      </p:sp>
      <p:sp>
        <p:nvSpPr>
          <p:cNvPr id="46108" name="AutoShape 28"/>
          <p:cNvSpPr>
            <a:spLocks noChangeArrowheads="1"/>
          </p:cNvSpPr>
          <p:nvPr/>
        </p:nvSpPr>
        <p:spPr bwMode="auto">
          <a:xfrm rot="1102172">
            <a:off x="4787900" y="4652963"/>
            <a:ext cx="1260475" cy="1187450"/>
          </a:xfrm>
          <a:prstGeom prst="cube">
            <a:avLst>
              <a:gd name="adj" fmla="val 2918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Н</a:t>
            </a:r>
          </a:p>
        </p:txBody>
      </p:sp>
      <p:sp>
        <p:nvSpPr>
          <p:cNvPr id="46109" name="AutoShape 29"/>
          <p:cNvSpPr>
            <a:spLocks noChangeArrowheads="1"/>
          </p:cNvSpPr>
          <p:nvPr/>
        </p:nvSpPr>
        <p:spPr bwMode="auto">
          <a:xfrm rot="-657009">
            <a:off x="6227763" y="4797425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/>
              <a:t>Ь</a:t>
            </a: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86786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5" grpId="0" animBg="1"/>
      <p:bldP spid="46086" grpId="0" animBg="1"/>
      <p:bldP spid="46087" grpId="0" animBg="1"/>
      <p:bldP spid="46089" grpId="0" animBg="1"/>
      <p:bldP spid="46090" grpId="0" animBg="1"/>
      <p:bldP spid="46108" grpId="0" animBg="1"/>
      <p:bldP spid="46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Цели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2676" y="1124744"/>
            <a:ext cx="2328850" cy="6857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Повторить: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673" y="1052736"/>
            <a:ext cx="6129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Виды информации;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Информационные процессы.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55640" y="2332037"/>
            <a:ext cx="246423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Рассмотреть: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332037"/>
            <a:ext cx="5697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Внешний вид  устройств компьютера и дать им названия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43608" y="3794154"/>
            <a:ext cx="157163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Узнать: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797388"/>
            <a:ext cx="50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 </a:t>
            </a:r>
            <a:r>
              <a:rPr lang="ru-RU" sz="2800" b="1" dirty="0">
                <a:solidFill>
                  <a:srgbClr val="0070C0"/>
                </a:solidFill>
              </a:rPr>
              <a:t>принципе </a:t>
            </a:r>
            <a:r>
              <a:rPr lang="ru-RU" sz="2800" b="1" dirty="0" smtClean="0">
                <a:solidFill>
                  <a:srgbClr val="0070C0"/>
                </a:solidFill>
              </a:rPr>
              <a:t>работы  компьютера с информацией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6275406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1 балл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 чего состоит компьютер?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Из чего состоит компьютер.asf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2000232" y="1357298"/>
            <a:ext cx="6218257" cy="4663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4" descr="http://ac-93.com/images/hand.jpe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6072206"/>
            <a:ext cx="4048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71504" cy="28575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salavatcity.ru/uploads/news/news-k455xi2gAv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0315" y="1357297"/>
            <a:ext cx="6218256" cy="466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8684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Подумай, как называются устройства, которые находятся у компьютера внутри?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://im0-tub-ru.yandex.net/i?id=84351702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86322"/>
            <a:ext cx="1357322" cy="1357322"/>
          </a:xfrm>
          <a:prstGeom prst="rect">
            <a:avLst/>
          </a:prstGeom>
          <a:noFill/>
        </p:spPr>
      </p:pic>
      <p:pic>
        <p:nvPicPr>
          <p:cNvPr id="5" name="Picture 4" descr="http://computernavigation.ru/wp-content/uploads/2011/11/Sistemnyiy-blok-iznut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2448240" cy="2500330"/>
          </a:xfrm>
          <a:prstGeom prst="rect">
            <a:avLst/>
          </a:prstGeom>
          <a:noFill/>
        </p:spPr>
      </p:pic>
      <p:pic>
        <p:nvPicPr>
          <p:cNvPr id="6" name="Picture 6" descr="http://img.simpalsmedia.com/999.md/BoardImages/900x900/b3c31278d1e946dfadac18825d3bc3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429132"/>
            <a:ext cx="2002769" cy="13329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600076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Процессор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5715016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Память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alev.biz/images/price/36651/11838_m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214555"/>
            <a:ext cx="1714511" cy="1285884"/>
          </a:xfrm>
          <a:prstGeom prst="rect">
            <a:avLst/>
          </a:prstGeom>
          <a:noFill/>
        </p:spPr>
      </p:pic>
      <p:pic>
        <p:nvPicPr>
          <p:cNvPr id="17412" name="Picture 4" descr="http://www.viptel.ru/admin/_files/catalog/opticheskieprivo/plextor-px230a_black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285992"/>
            <a:ext cx="1661490" cy="11048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15140" y="3357562"/>
            <a:ext cx="187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Дисковод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3429000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Блок питания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143240" y="257174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500430" y="4000504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536281" y="396478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412" idx="1"/>
          </p:cNvCxnSpPr>
          <p:nvPr/>
        </p:nvCxnSpPr>
        <p:spPr>
          <a:xfrm rot="10800000" flipV="1">
            <a:off x="6215074" y="2838438"/>
            <a:ext cx="714380" cy="190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4" name="Picture 6" descr="http://i.clubafaceri.ro/clients/69/44509/18/hd103uj-1tb-sata2-32mb-306452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000504"/>
            <a:ext cx="1337543" cy="125729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560664" y="5286388"/>
            <a:ext cx="2583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Жесткий диск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5500694" y="357187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357290" y="214290"/>
            <a:ext cx="7400948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 информацию о назначении этих устройств в учебнике на. С 12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13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  <p:bldP spid="13" grpId="0"/>
      <p:bldP spid="26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Раздели  устройства  компьютера по  видам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1500172"/>
          <a:ext cx="5857916" cy="50006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28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0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0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0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01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1571612"/>
            <a:ext cx="2217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Устройства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вывода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786058"/>
            <a:ext cx="2217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Устройства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ввода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4071942"/>
            <a:ext cx="2168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Устройства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обработки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357826"/>
            <a:ext cx="2124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Устройства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хранения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domcomp.at.ua/_ph/1/2/411625314.jpg"/>
          <p:cNvPicPr>
            <a:picLocks noChangeAspect="1" noChangeArrowheads="1"/>
          </p:cNvPicPr>
          <p:nvPr/>
        </p:nvPicPr>
        <p:blipFill>
          <a:blip r:embed="rId2" cstate="print"/>
          <a:srcRect l="11905" r="10714"/>
          <a:stretch>
            <a:fillRect/>
          </a:stretch>
        </p:blipFill>
        <p:spPr bwMode="auto">
          <a:xfrm>
            <a:off x="7072330" y="5429264"/>
            <a:ext cx="928694" cy="990601"/>
          </a:xfrm>
          <a:prstGeom prst="rect">
            <a:avLst/>
          </a:prstGeom>
          <a:noFill/>
        </p:spPr>
      </p:pic>
      <p:pic>
        <p:nvPicPr>
          <p:cNvPr id="2052" name="Picture 4" descr="http://www.vizualtech.com.ua/components/com_virtuemart/shop_image/product/resized/1296298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71612"/>
            <a:ext cx="928694" cy="995030"/>
          </a:xfrm>
          <a:prstGeom prst="rect">
            <a:avLst/>
          </a:prstGeom>
          <a:noFill/>
        </p:spPr>
      </p:pic>
      <p:pic>
        <p:nvPicPr>
          <p:cNvPr id="2054" name="Picture 6" descr="http://mireltech.ru/sites/default/files/news/compyuternaya-mish-300x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643446"/>
            <a:ext cx="832491" cy="709509"/>
          </a:xfrm>
          <a:prstGeom prst="rect">
            <a:avLst/>
          </a:prstGeom>
          <a:noFill/>
        </p:spPr>
      </p:pic>
      <p:pic>
        <p:nvPicPr>
          <p:cNvPr id="2058" name="Picture 10" descr="http://www.calculatoare-second-hand.org/fotky5890/fotom/gen__vyr_65hdd-sata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496"/>
            <a:ext cx="928694" cy="859042"/>
          </a:xfrm>
          <a:prstGeom prst="rect">
            <a:avLst/>
          </a:prstGeom>
          <a:noFill/>
        </p:spPr>
      </p:pic>
      <p:pic>
        <p:nvPicPr>
          <p:cNvPr id="2060" name="Picture 12" descr="http://shara.cn.ua/products_pictures/middle/brain/S0008675.jpg"/>
          <p:cNvPicPr>
            <a:picLocks noChangeAspect="1" noChangeArrowheads="1"/>
          </p:cNvPicPr>
          <p:nvPr/>
        </p:nvPicPr>
        <p:blipFill>
          <a:blip r:embed="rId6" cstate="print"/>
          <a:srcRect t="26471" b="29411"/>
          <a:stretch>
            <a:fillRect/>
          </a:stretch>
        </p:blipFill>
        <p:spPr bwMode="auto">
          <a:xfrm>
            <a:off x="7215206" y="3714752"/>
            <a:ext cx="1619250" cy="714380"/>
          </a:xfrm>
          <a:prstGeom prst="rect">
            <a:avLst/>
          </a:prstGeom>
          <a:noFill/>
        </p:spPr>
      </p:pic>
      <p:pic>
        <p:nvPicPr>
          <p:cNvPr id="2062" name="Picture 14" descr="http://www.mcu-turkey.com/wp-content/uploads/2012/01/111-300x2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8666" y="5500702"/>
            <a:ext cx="841052" cy="928694"/>
          </a:xfrm>
          <a:prstGeom prst="rect">
            <a:avLst/>
          </a:prstGeom>
          <a:noFill/>
        </p:spPr>
      </p:pic>
      <p:pic>
        <p:nvPicPr>
          <p:cNvPr id="2064" name="Picture 16" descr="http://yka.kz/_bd/526/591171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1643050"/>
            <a:ext cx="928684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7 L -0.30052 -0.56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763E-6 L -0.16666 -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9653E-6 L -0.30973 0.366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8382E-6 L -0.33819 -0.104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-0.23941 -0.23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3699E-6 L -0.26024 0.538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20231E-7 L -0.32813 -0.212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Выполни задания в рабочей тетради: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8435" y="764704"/>
            <a:ext cx="515892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№16, №17, №19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913" y="1268760"/>
            <a:ext cx="1872208" cy="27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0" y="1484784"/>
            <a:ext cx="5930303" cy="442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203848" y="2519717"/>
            <a:ext cx="1368152" cy="3332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167610" y="5929027"/>
            <a:ext cx="381642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5 минут</a:t>
            </a:r>
            <a:endParaRPr lang="ru-RU" sz="4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91880" y="5140350"/>
            <a:ext cx="5652120" cy="1308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Внесите в лист самоконтроля </a:t>
            </a:r>
          </a:p>
          <a:p>
            <a:r>
              <a:rPr lang="ru-RU" sz="4000" b="1" dirty="0" smtClean="0"/>
              <a:t>1-3 балла</a:t>
            </a:r>
            <a:endParaRPr lang="ru-RU" sz="4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03848" y="2519717"/>
            <a:ext cx="1368152" cy="6932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67827" y="2866346"/>
            <a:ext cx="164019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75822" y="2852936"/>
            <a:ext cx="1368152" cy="4995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75822" y="3005827"/>
            <a:ext cx="1368152" cy="6932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67827" y="3005827"/>
            <a:ext cx="1444064" cy="1836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037866" y="2866346"/>
            <a:ext cx="2182206" cy="4374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08361" y="3371951"/>
            <a:ext cx="156363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69848" y="3371140"/>
            <a:ext cx="1586128" cy="417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748144" y="3789040"/>
            <a:ext cx="1586128" cy="417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26440" y="4351172"/>
            <a:ext cx="178545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626370" y="2866346"/>
            <a:ext cx="2081651" cy="21525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547400" y="3371951"/>
            <a:ext cx="2436634" cy="176326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547399" y="3997990"/>
            <a:ext cx="2024601" cy="12312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779443" y="5018923"/>
            <a:ext cx="1792557" cy="737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Выполните задания индивидуально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72816"/>
            <a:ext cx="4942126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2. Карточка 2 </a:t>
            </a:r>
          </a:p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           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59632" y="1049558"/>
            <a:ext cx="4680520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1. Карточка </a:t>
            </a:r>
            <a:r>
              <a:rPr lang="ru-RU" sz="44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8" name="Picture 2" descr="&amp;Ocy;&amp;bcy;&amp;zcy;&amp;ocy;&amp;rcy; * &amp;Kcy;&amp;acy;&amp;lcy;&amp;icy;&amp;fcy;&amp;ocy;&amp;rcy;&amp;ncy;&amp;icy;&amp;yacy; (8 &amp;mcy;&amp;acy;&amp;yacy; 2008 &amp;gcy;."/>
          <p:cNvPicPr>
            <a:picLocks noChangeAspect="1" noChangeArrowheads="1"/>
          </p:cNvPicPr>
          <p:nvPr/>
        </p:nvPicPr>
        <p:blipFill>
          <a:blip r:embed="rId2" cstate="print"/>
          <a:srcRect l="12068" r="16734"/>
          <a:stretch>
            <a:fillRect/>
          </a:stretch>
        </p:blipFill>
        <p:spPr bwMode="auto">
          <a:xfrm>
            <a:off x="5652120" y="1337276"/>
            <a:ext cx="3324008" cy="332400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609959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Внесите в лист самоконтроля 1-2 балла</a:t>
            </a:r>
            <a:endParaRPr lang="ru-RU" sz="3600" b="1" dirty="0"/>
          </a:p>
        </p:txBody>
      </p:sp>
      <p:pic>
        <p:nvPicPr>
          <p:cNvPr id="10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9280"/>
            <a:ext cx="2307295" cy="335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9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 cstate="print"/>
          <a:srcRect l="22410" t="17927" r="47780" b="10366"/>
          <a:stretch/>
        </p:blipFill>
        <p:spPr bwMode="auto">
          <a:xfrm>
            <a:off x="4614311" y="60018"/>
            <a:ext cx="4499610" cy="6445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5097695" y="1328288"/>
            <a:ext cx="724124" cy="333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826741" y="1953381"/>
            <a:ext cx="769807" cy="410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7816725" y="2300815"/>
            <a:ext cx="789838" cy="3306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705411" y="3653795"/>
            <a:ext cx="891137" cy="14757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872038" y="1645666"/>
            <a:ext cx="744543" cy="194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134669" y="2593479"/>
            <a:ext cx="723633" cy="2461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094591" y="2958918"/>
            <a:ext cx="803788" cy="2972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134669" y="3933056"/>
            <a:ext cx="868645" cy="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143729" y="4492306"/>
            <a:ext cx="705512" cy="15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138848" y="3241517"/>
            <a:ext cx="803788" cy="2972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88496" y="5141897"/>
            <a:ext cx="705512" cy="15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088496" y="5512414"/>
            <a:ext cx="705512" cy="15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134669" y="4817101"/>
            <a:ext cx="705512" cy="15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088496" y="6105350"/>
            <a:ext cx="705512" cy="15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088496" y="5793514"/>
            <a:ext cx="705512" cy="15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7846773" y="922171"/>
            <a:ext cx="769808" cy="1690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14311" y="60018"/>
            <a:ext cx="317729" cy="26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/>
          <p:nvPr/>
        </p:nvPicPr>
        <p:blipFill rotWithShape="1">
          <a:blip r:embed="rId3"/>
          <a:srcRect t="9378"/>
          <a:stretch/>
        </p:blipFill>
        <p:spPr>
          <a:xfrm>
            <a:off x="395536" y="69872"/>
            <a:ext cx="4290783" cy="6640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8753" y="69872"/>
            <a:ext cx="288845" cy="550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69872"/>
            <a:ext cx="288845" cy="550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331640" y="389518"/>
            <a:ext cx="648072" cy="5326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253039" y="863464"/>
            <a:ext cx="877281" cy="185310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331640" y="1387148"/>
            <a:ext cx="648072" cy="26899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253040" y="1968174"/>
            <a:ext cx="798680" cy="1388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237454" y="2180532"/>
            <a:ext cx="814266" cy="528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302768" y="389518"/>
            <a:ext cx="748952" cy="28234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302768" y="3696623"/>
            <a:ext cx="748952" cy="15212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304254" y="1492037"/>
            <a:ext cx="747466" cy="30170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302768" y="4697982"/>
            <a:ext cx="964976" cy="4592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197696" y="5603132"/>
            <a:ext cx="854024" cy="8502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241239" y="5664305"/>
            <a:ext cx="1026505" cy="6058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543824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Выполни задания на компьютере: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1438283" cy="1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4170647" y="2228587"/>
            <a:ext cx="642942" cy="1210648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3501008"/>
            <a:ext cx="754382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15 минут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485C6638-B2E9-47B7-8C04-B35CD03CD231}" type="slidenum">
              <a:rPr lang="en-US" smtClean="0">
                <a:latin typeface="Comic Sans MS" pitchFamily="66" charset="0"/>
              </a:rPr>
              <a:pPr algn="l" eaLnBrk="1" hangingPunct="1"/>
              <a:t>18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849567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Правила работы за компьютером </a:t>
            </a:r>
            <a:endParaRPr lang="en-US" sz="4000" b="1" dirty="0" smtClean="0"/>
          </a:p>
        </p:txBody>
      </p:sp>
      <p:pic>
        <p:nvPicPr>
          <p:cNvPr id="16388" name="Picture 4" descr="основно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333" y="1844675"/>
            <a:ext cx="3622675" cy="4176713"/>
          </a:xfrm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267918" y="2420938"/>
            <a:ext cx="1223962" cy="215900"/>
          </a:xfrm>
          <a:prstGeom prst="leftRightArrow">
            <a:avLst>
              <a:gd name="adj1" fmla="val 50000"/>
              <a:gd name="adj2" fmla="val 11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28528" y="2168029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Comic Sans MS" pitchFamily="66" charset="0"/>
              </a:rPr>
              <a:t>50-70 см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42991" y="1220609"/>
            <a:ext cx="4177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Экран монитора находится на расстоянии 50-70 см от глаз.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267347" y="5805488"/>
            <a:ext cx="1152525" cy="0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642991" y="2708275"/>
            <a:ext cx="4356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 ступни стоят на полу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691233" y="3140894"/>
            <a:ext cx="144463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835696" y="3933056"/>
            <a:ext cx="865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547664" y="2708275"/>
            <a:ext cx="0" cy="1871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642991" y="5223530"/>
            <a:ext cx="4230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Спина расположена вертикально</a:t>
            </a:r>
            <a:r>
              <a:rPr lang="ru-RU" sz="2000" dirty="0">
                <a:solidFill>
                  <a:srgbClr val="996633"/>
                </a:solidFill>
                <a:latin typeface="Comic Sans MS" pitchFamily="66" charset="0"/>
              </a:rPr>
              <a:t>.</a:t>
            </a:r>
            <a:endParaRPr lang="en-US" sz="2000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642991" y="3284538"/>
            <a:ext cx="41771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Плечи расслаблены. Локти слегка касаются туловища. Предплечья находятся на той же высоте, что и клавиатура.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642991" y="2013481"/>
            <a:ext cx="42303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Придерживайтесь этих рекомендаций, и тогда работа за компьютером не окажется вредной для здоровья.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1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243513"/>
            <a:ext cx="160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/>
      <p:bldP spid="14344" grpId="1"/>
      <p:bldP spid="14345" grpId="0" animBg="1"/>
      <p:bldP spid="14346" grpId="0"/>
      <p:bldP spid="14346" grpId="1"/>
      <p:bldP spid="14349" grpId="0" animBg="1"/>
      <p:bldP spid="14350" grpId="0" animBg="1"/>
      <p:bldP spid="14352" grpId="0" animBg="1"/>
      <p:bldP spid="14353" grpId="0"/>
      <p:bldP spid="14353" grpId="1"/>
      <p:bldP spid="14362" grpId="0"/>
      <p:bldP spid="14362" grpId="1"/>
      <p:bldP spid="143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1560" y="116632"/>
            <a:ext cx="84493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400" b="1" dirty="0" smtClean="0"/>
              <a:t>Задания по уровням сложности</a:t>
            </a:r>
            <a:endParaRPr lang="ru-RU" altLang="ru-RU" sz="34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3608" y="3429000"/>
            <a:ext cx="8100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 smtClean="0"/>
              <a:t>2. Выполнить тест «Устройства компьютера» (</a:t>
            </a:r>
            <a:r>
              <a:rPr lang="ru-RU" altLang="ru-RU" sz="3600" i="1" dirty="0" smtClean="0"/>
              <a:t>тренажёр)</a:t>
            </a:r>
          </a:p>
          <a:p>
            <a:pPr algn="r" eaLnBrk="1" hangingPunct="1"/>
            <a:r>
              <a:rPr lang="ru-RU" altLang="ru-RU" sz="3600" b="1" dirty="0"/>
              <a:t>ПК № </a:t>
            </a:r>
            <a:r>
              <a:rPr lang="ru-RU" altLang="ru-RU" sz="3600" b="1" dirty="0" smtClean="0"/>
              <a:t>2, 4 </a:t>
            </a:r>
            <a:r>
              <a:rPr lang="ru-RU" altLang="ru-RU" sz="3600" b="1" dirty="0"/>
              <a:t>, </a:t>
            </a:r>
            <a:r>
              <a:rPr lang="ru-RU" altLang="ru-RU" sz="3600" b="1" dirty="0" smtClean="0"/>
              <a:t>6, 8, 10</a:t>
            </a:r>
            <a:endParaRPr lang="en-US" altLang="ru-RU" sz="3600" b="1" dirty="0"/>
          </a:p>
          <a:p>
            <a:pPr eaLnBrk="1" hangingPunct="1"/>
            <a:endParaRPr lang="ru-RU" altLang="ru-RU" sz="3600" dirty="0"/>
          </a:p>
        </p:txBody>
      </p:sp>
      <p:pic>
        <p:nvPicPr>
          <p:cNvPr id="11" name="Picture 4" descr="основной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28800"/>
            <a:ext cx="1656184" cy="1909475"/>
          </a:xfrm>
          <a:prstGeom prst="rect">
            <a:avLst/>
          </a:prstGeom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259632" y="554563"/>
            <a:ext cx="75243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ru-RU" altLang="ru-RU" sz="3600" dirty="0" smtClean="0"/>
              <a:t>«</a:t>
            </a:r>
            <a:r>
              <a:rPr lang="ru-RU" altLang="ru-RU" sz="3600" b="1" dirty="0" err="1" smtClean="0"/>
              <a:t>Муравьишкины</a:t>
            </a:r>
            <a:r>
              <a:rPr lang="ru-RU" altLang="ru-RU" sz="3600" b="1" dirty="0" smtClean="0"/>
              <a:t> ребусы»</a:t>
            </a:r>
          </a:p>
          <a:p>
            <a:pPr algn="r" eaLnBrk="1" hangingPunct="1"/>
            <a:r>
              <a:rPr lang="ru-RU" altLang="ru-RU" sz="3600" b="1" dirty="0" smtClean="0"/>
              <a:t>ПК № 1, 3 , 5, 7, 9</a:t>
            </a:r>
            <a:endParaRPr lang="en-US" altLang="ru-RU" sz="3600" b="1" dirty="0"/>
          </a:p>
          <a:p>
            <a:pPr algn="ctr" eaLnBrk="1" hangingPunct="1"/>
            <a:r>
              <a:rPr lang="ru-RU" altLang="ru-RU" sz="3600" dirty="0"/>
              <a:t> </a:t>
            </a:r>
            <a:r>
              <a:rPr lang="ru-RU" altLang="ru-RU" sz="3600" i="1" dirty="0" smtClean="0"/>
              <a:t>(вариант по выбору)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043607" y="6220876"/>
            <a:ext cx="78176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/>
              <a:t>файлы на рабочем столе компьютера</a:t>
            </a:r>
            <a:endParaRPr lang="ru-RU" altLang="ru-RU" sz="30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043608" y="5143658"/>
            <a:ext cx="8017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i="1" dirty="0" smtClean="0"/>
              <a:t>1 – 5 вопросов       </a:t>
            </a:r>
            <a:r>
              <a:rPr lang="ru-RU" altLang="ru-RU" sz="3200" i="1" dirty="0"/>
              <a:t>– 1 </a:t>
            </a:r>
            <a:r>
              <a:rPr lang="ru-RU" altLang="ru-RU" sz="3200" i="1" dirty="0" smtClean="0"/>
              <a:t>балл</a:t>
            </a:r>
          </a:p>
          <a:p>
            <a:pPr algn="ctr" eaLnBrk="1" hangingPunct="1"/>
            <a:r>
              <a:rPr lang="ru-RU" altLang="ru-RU" sz="3200" i="1" dirty="0" smtClean="0"/>
              <a:t>6 и более вопросов – 2 балла</a:t>
            </a:r>
          </a:p>
        </p:txBody>
      </p:sp>
    </p:spTree>
    <p:extLst>
      <p:ext uri="{BB962C8B-B14F-4D97-AF65-F5344CB8AC3E}">
        <p14:creationId xmlns:p14="http://schemas.microsoft.com/office/powerpoint/2010/main" val="1734537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5438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Проверяем домашнюю работу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80332"/>
            <a:ext cx="597666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§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с. 9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вопросы № 1, 2, 3, 4, 6</a:t>
            </a:r>
          </a:p>
          <a:p>
            <a:pPr>
              <a:buNone/>
            </a:pP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                          1 балл за ответ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РТ. №4, №7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Внести в лист самооценки баллы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3200" b="1" dirty="0"/>
              <a:t>5б</a:t>
            </a:r>
            <a:r>
              <a:rPr lang="ru-RU" sz="3200" dirty="0"/>
              <a:t> – «все ответы верные»</a:t>
            </a:r>
          </a:p>
          <a:p>
            <a:pPr lvl="2"/>
            <a:r>
              <a:rPr lang="ru-RU" sz="3200" b="1" dirty="0"/>
              <a:t>4б </a:t>
            </a:r>
            <a:r>
              <a:rPr lang="ru-RU" sz="3200" dirty="0"/>
              <a:t>– 1 ошибка</a:t>
            </a:r>
          </a:p>
          <a:p>
            <a:pPr lvl="2"/>
            <a:r>
              <a:rPr lang="ru-RU" sz="3200" b="1" dirty="0"/>
              <a:t>3б </a:t>
            </a:r>
            <a:r>
              <a:rPr lang="ru-RU" sz="3200" dirty="0"/>
              <a:t>– 2 ошибки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15716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357298"/>
            <a:ext cx="1597350" cy="23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5733256"/>
            <a:ext cx="7992888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кол-во баллов - 10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khnar.ru/img/v_peterburge_pojavitsja_eshe.jpg"/>
          <p:cNvPicPr>
            <a:picLocks noChangeAspect="1" noChangeArrowheads="1"/>
          </p:cNvPicPr>
          <p:nvPr/>
        </p:nvPicPr>
        <p:blipFill>
          <a:blip r:embed="rId2" cstate="print"/>
          <a:srcRect l="8295" r="12073"/>
          <a:stretch>
            <a:fillRect/>
          </a:stretch>
        </p:blipFill>
        <p:spPr bwMode="auto">
          <a:xfrm>
            <a:off x="17970" y="547"/>
            <a:ext cx="9378566" cy="6857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0"/>
            <a:ext cx="8229600" cy="868346"/>
          </a:xfrm>
          <a:noFill/>
          <a:ln>
            <a:noFill/>
          </a:ln>
        </p:spPr>
        <p:txBody>
          <a:bodyPr/>
          <a:lstStyle/>
          <a:p>
            <a:pPr algn="l"/>
            <a:r>
              <a:rPr lang="ru-RU" b="1" dirty="0" smtClean="0"/>
              <a:t>Оценка за урок: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395188"/>
              </p:ext>
            </p:extLst>
          </p:nvPr>
        </p:nvGraphicFramePr>
        <p:xfrm>
          <a:off x="1043608" y="1124745"/>
          <a:ext cx="5040560" cy="2818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9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Оценка</a:t>
                      </a:r>
                      <a:endParaRPr lang="ru-RU" sz="3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2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  - 14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2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15 - 19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2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20 - 25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45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26  и более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70700" cy="900113"/>
          </a:xfrm>
        </p:spPr>
        <p:txBody>
          <a:bodyPr/>
          <a:lstStyle/>
          <a:p>
            <a:r>
              <a:rPr lang="ru-RU" b="1" dirty="0" smtClean="0"/>
              <a:t>Итог урока. 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288" y="1844675"/>
            <a:ext cx="76962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Урок полезен, все понятно.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Лишь кое-что чуть-чуть неясно.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Еще придется потрудиться.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Да, трудно все-таки учиться. 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8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26790"/>
            <a:ext cx="15375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797" y="155270"/>
            <a:ext cx="1597350" cy="23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6334729" y="1449527"/>
            <a:ext cx="2845644" cy="3006501"/>
            <a:chOff x="3360" y="96"/>
            <a:chExt cx="2208" cy="2304"/>
          </a:xfrm>
        </p:grpSpPr>
        <p:grpSp>
          <p:nvGrpSpPr>
            <p:cNvPr id="69638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69640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>
                  <a:gd name="T0" fmla="*/ 2 w 3800"/>
                  <a:gd name="T1" fmla="*/ 2 h 3840"/>
                  <a:gd name="T2" fmla="*/ 1 w 3800"/>
                  <a:gd name="T3" fmla="*/ 2 h 3840"/>
                  <a:gd name="T4" fmla="*/ 1 w 3800"/>
                  <a:gd name="T5" fmla="*/ 2 h 3840"/>
                  <a:gd name="T6" fmla="*/ 1 w 3800"/>
                  <a:gd name="T7" fmla="*/ 2 h 3840"/>
                  <a:gd name="T8" fmla="*/ 1 w 3800"/>
                  <a:gd name="T9" fmla="*/ 2 h 3840"/>
                  <a:gd name="T10" fmla="*/ 1 w 3800"/>
                  <a:gd name="T11" fmla="*/ 2 h 3840"/>
                  <a:gd name="T12" fmla="*/ 1 w 3800"/>
                  <a:gd name="T13" fmla="*/ 2 h 3840"/>
                  <a:gd name="T14" fmla="*/ 0 w 3800"/>
                  <a:gd name="T15" fmla="*/ 1 h 3840"/>
                  <a:gd name="T16" fmla="*/ 1 w 3800"/>
                  <a:gd name="T17" fmla="*/ 1 h 3840"/>
                  <a:gd name="T18" fmla="*/ 2 w 3800"/>
                  <a:gd name="T19" fmla="*/ 0 h 3840"/>
                  <a:gd name="T20" fmla="*/ 2 w 3800"/>
                  <a:gd name="T21" fmla="*/ 2 h 3840"/>
                  <a:gd name="T22" fmla="*/ 2 w 3800"/>
                  <a:gd name="T23" fmla="*/ 2 h 3840"/>
                  <a:gd name="T24" fmla="*/ 2 w 3800"/>
                  <a:gd name="T25" fmla="*/ 2 h 3840"/>
                  <a:gd name="T26" fmla="*/ 2 w 3800"/>
                  <a:gd name="T27" fmla="*/ 2 h 3840"/>
                  <a:gd name="T28" fmla="*/ 2 w 3800"/>
                  <a:gd name="T29" fmla="*/ 2 h 3840"/>
                  <a:gd name="T30" fmla="*/ 2 w 3800"/>
                  <a:gd name="T31" fmla="*/ 2 h 3840"/>
                  <a:gd name="T32" fmla="*/ 2 w 3800"/>
                  <a:gd name="T33" fmla="*/ 2 h 3840"/>
                  <a:gd name="T34" fmla="*/ 2 w 3800"/>
                  <a:gd name="T35" fmla="*/ 2 h 3840"/>
                  <a:gd name="T36" fmla="*/ 2 w 3800"/>
                  <a:gd name="T37" fmla="*/ 2 h 3840"/>
                  <a:gd name="T38" fmla="*/ 2 w 3800"/>
                  <a:gd name="T39" fmla="*/ 2 h 3840"/>
                  <a:gd name="T40" fmla="*/ 2 w 3800"/>
                  <a:gd name="T41" fmla="*/ 2 h 38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1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0" cy="1467"/>
              </a:xfrm>
              <a:custGeom>
                <a:avLst/>
                <a:gdLst>
                  <a:gd name="T0" fmla="*/ 0 w 922"/>
                  <a:gd name="T1" fmla="*/ 0 h 2931"/>
                  <a:gd name="T2" fmla="*/ 0 w 922"/>
                  <a:gd name="T3" fmla="*/ 1 h 2931"/>
                  <a:gd name="T4" fmla="*/ 0 w 922"/>
                  <a:gd name="T5" fmla="*/ 2 h 2931"/>
                  <a:gd name="T6" fmla="*/ 0 w 922"/>
                  <a:gd name="T7" fmla="*/ 2 h 2931"/>
                  <a:gd name="T8" fmla="*/ 0 w 922"/>
                  <a:gd name="T9" fmla="*/ 0 h 29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2" name="Freeform 6"/>
              <p:cNvSpPr>
                <a:spLocks/>
              </p:cNvSpPr>
              <p:nvPr/>
            </p:nvSpPr>
            <p:spPr bwMode="auto">
              <a:xfrm>
                <a:off x="2197" y="1711"/>
                <a:ext cx="117" cy="296"/>
              </a:xfrm>
              <a:custGeom>
                <a:avLst/>
                <a:gdLst>
                  <a:gd name="T0" fmla="*/ 0 w 235"/>
                  <a:gd name="T1" fmla="*/ 0 h 593"/>
                  <a:gd name="T2" fmla="*/ 0 w 235"/>
                  <a:gd name="T3" fmla="*/ 0 h 593"/>
                  <a:gd name="T4" fmla="*/ 0 w 235"/>
                  <a:gd name="T5" fmla="*/ 0 h 593"/>
                  <a:gd name="T6" fmla="*/ 0 w 235"/>
                  <a:gd name="T7" fmla="*/ 0 h 5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3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3" cy="1551"/>
              </a:xfrm>
              <a:custGeom>
                <a:avLst/>
                <a:gdLst>
                  <a:gd name="T0" fmla="*/ 0 w 3007"/>
                  <a:gd name="T1" fmla="*/ 0 h 3103"/>
                  <a:gd name="T2" fmla="*/ 1 w 3007"/>
                  <a:gd name="T3" fmla="*/ 0 h 3103"/>
                  <a:gd name="T4" fmla="*/ 1 w 3007"/>
                  <a:gd name="T5" fmla="*/ 1 h 3103"/>
                  <a:gd name="T6" fmla="*/ 0 w 3007"/>
                  <a:gd name="T7" fmla="*/ 1 h 3103"/>
                  <a:gd name="T8" fmla="*/ 0 w 3007"/>
                  <a:gd name="T9" fmla="*/ 0 h 3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4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5" cy="1300"/>
              </a:xfrm>
              <a:custGeom>
                <a:avLst/>
                <a:gdLst>
                  <a:gd name="T0" fmla="*/ 1 w 768"/>
                  <a:gd name="T1" fmla="*/ 0 h 2600"/>
                  <a:gd name="T2" fmla="*/ 1 w 768"/>
                  <a:gd name="T3" fmla="*/ 2 h 2600"/>
                  <a:gd name="T4" fmla="*/ 0 w 768"/>
                  <a:gd name="T5" fmla="*/ 1 h 2600"/>
                  <a:gd name="T6" fmla="*/ 1 w 768"/>
                  <a:gd name="T7" fmla="*/ 0 h 2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5" name="Freeform 9"/>
              <p:cNvSpPr>
                <a:spLocks/>
              </p:cNvSpPr>
              <p:nvPr/>
            </p:nvSpPr>
            <p:spPr bwMode="auto">
              <a:xfrm>
                <a:off x="2378" y="635"/>
                <a:ext cx="1167" cy="975"/>
              </a:xfrm>
              <a:custGeom>
                <a:avLst/>
                <a:gdLst>
                  <a:gd name="T0" fmla="*/ 0 w 2335"/>
                  <a:gd name="T1" fmla="*/ 0 h 1951"/>
                  <a:gd name="T2" fmla="*/ 0 w 2335"/>
                  <a:gd name="T3" fmla="*/ 0 h 1951"/>
                  <a:gd name="T4" fmla="*/ 1 w 2335"/>
                  <a:gd name="T5" fmla="*/ 0 h 1951"/>
                  <a:gd name="T6" fmla="*/ 1 w 2335"/>
                  <a:gd name="T7" fmla="*/ 0 h 1951"/>
                  <a:gd name="T8" fmla="*/ 1 w 2335"/>
                  <a:gd name="T9" fmla="*/ 0 h 1951"/>
                  <a:gd name="T10" fmla="*/ 1 w 2335"/>
                  <a:gd name="T11" fmla="*/ 0 h 1951"/>
                  <a:gd name="T12" fmla="*/ 1 w 2335"/>
                  <a:gd name="T13" fmla="*/ 0 h 1951"/>
                  <a:gd name="T14" fmla="*/ 1 w 2335"/>
                  <a:gd name="T15" fmla="*/ 0 h 1951"/>
                  <a:gd name="T16" fmla="*/ 1 w 2335"/>
                  <a:gd name="T17" fmla="*/ 0 h 1951"/>
                  <a:gd name="T18" fmla="*/ 1 w 2335"/>
                  <a:gd name="T19" fmla="*/ 0 h 1951"/>
                  <a:gd name="T20" fmla="*/ 0 w 2335"/>
                  <a:gd name="T21" fmla="*/ 0 h 1951"/>
                  <a:gd name="T22" fmla="*/ 0 w 2335"/>
                  <a:gd name="T23" fmla="*/ 0 h 1951"/>
                  <a:gd name="T24" fmla="*/ 0 w 2335"/>
                  <a:gd name="T25" fmla="*/ 0 h 1951"/>
                  <a:gd name="T26" fmla="*/ 0 w 2335"/>
                  <a:gd name="T27" fmla="*/ 0 h 1951"/>
                  <a:gd name="T28" fmla="*/ 0 w 2335"/>
                  <a:gd name="T29" fmla="*/ 0 h 1951"/>
                  <a:gd name="T30" fmla="*/ 0 w 2335"/>
                  <a:gd name="T31" fmla="*/ 0 h 1951"/>
                  <a:gd name="T32" fmla="*/ 0 w 2335"/>
                  <a:gd name="T33" fmla="*/ 0 h 1951"/>
                  <a:gd name="T34" fmla="*/ 0 w 2335"/>
                  <a:gd name="T35" fmla="*/ 0 h 1951"/>
                  <a:gd name="T36" fmla="*/ 0 w 2335"/>
                  <a:gd name="T37" fmla="*/ 0 h 1951"/>
                  <a:gd name="T38" fmla="*/ 0 w 2335"/>
                  <a:gd name="T39" fmla="*/ 0 h 1951"/>
                  <a:gd name="T40" fmla="*/ 0 w 2335"/>
                  <a:gd name="T41" fmla="*/ 0 h 1951"/>
                  <a:gd name="T42" fmla="*/ 0 w 2335"/>
                  <a:gd name="T43" fmla="*/ 0 h 1951"/>
                  <a:gd name="T44" fmla="*/ 0 w 2335"/>
                  <a:gd name="T45" fmla="*/ 0 h 1951"/>
                  <a:gd name="T46" fmla="*/ 0 w 2335"/>
                  <a:gd name="T47" fmla="*/ 0 h 1951"/>
                  <a:gd name="T48" fmla="*/ 0 w 2335"/>
                  <a:gd name="T49" fmla="*/ 0 h 1951"/>
                  <a:gd name="T50" fmla="*/ 0 w 2335"/>
                  <a:gd name="T51" fmla="*/ 0 h 1951"/>
                  <a:gd name="T52" fmla="*/ 0 w 2335"/>
                  <a:gd name="T53" fmla="*/ 0 h 1951"/>
                  <a:gd name="T54" fmla="*/ 0 w 2335"/>
                  <a:gd name="T55" fmla="*/ 0 h 1951"/>
                  <a:gd name="T56" fmla="*/ 0 w 2335"/>
                  <a:gd name="T57" fmla="*/ 0 h 1951"/>
                  <a:gd name="T58" fmla="*/ 0 w 2335"/>
                  <a:gd name="T59" fmla="*/ 0 h 1951"/>
                  <a:gd name="T60" fmla="*/ 0 w 2335"/>
                  <a:gd name="T61" fmla="*/ 0 h 1951"/>
                  <a:gd name="T62" fmla="*/ 0 w 2335"/>
                  <a:gd name="T63" fmla="*/ 0 h 1951"/>
                  <a:gd name="T64" fmla="*/ 0 w 2335"/>
                  <a:gd name="T65" fmla="*/ 0 h 1951"/>
                  <a:gd name="T66" fmla="*/ 0 w 2335"/>
                  <a:gd name="T67" fmla="*/ 0 h 1951"/>
                  <a:gd name="T68" fmla="*/ 0 w 2335"/>
                  <a:gd name="T69" fmla="*/ 0 h 19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6" name="Freeform 10"/>
              <p:cNvSpPr>
                <a:spLocks/>
              </p:cNvSpPr>
              <p:nvPr/>
            </p:nvSpPr>
            <p:spPr bwMode="auto">
              <a:xfrm>
                <a:off x="2684" y="2139"/>
                <a:ext cx="347" cy="103"/>
              </a:xfrm>
              <a:custGeom>
                <a:avLst/>
                <a:gdLst>
                  <a:gd name="T0" fmla="*/ 0 w 695"/>
                  <a:gd name="T1" fmla="*/ 1 h 206"/>
                  <a:gd name="T2" fmla="*/ 0 w 695"/>
                  <a:gd name="T3" fmla="*/ 0 h 206"/>
                  <a:gd name="T4" fmla="*/ 0 w 695"/>
                  <a:gd name="T5" fmla="*/ 1 h 206"/>
                  <a:gd name="T6" fmla="*/ 0 w 695"/>
                  <a:gd name="T7" fmla="*/ 1 h 206"/>
                  <a:gd name="T8" fmla="*/ 0 w 695"/>
                  <a:gd name="T9" fmla="*/ 1 h 206"/>
                  <a:gd name="T10" fmla="*/ 0 w 695"/>
                  <a:gd name="T11" fmla="*/ 1 h 206"/>
                  <a:gd name="T12" fmla="*/ 0 w 695"/>
                  <a:gd name="T13" fmla="*/ 1 h 206"/>
                  <a:gd name="T14" fmla="*/ 0 w 695"/>
                  <a:gd name="T15" fmla="*/ 1 h 206"/>
                  <a:gd name="T16" fmla="*/ 0 w 695"/>
                  <a:gd name="T17" fmla="*/ 1 h 206"/>
                  <a:gd name="T18" fmla="*/ 0 w 695"/>
                  <a:gd name="T19" fmla="*/ 1 h 206"/>
                  <a:gd name="T20" fmla="*/ 0 w 695"/>
                  <a:gd name="T21" fmla="*/ 1 h 206"/>
                  <a:gd name="T22" fmla="*/ 0 w 695"/>
                  <a:gd name="T23" fmla="*/ 1 h 206"/>
                  <a:gd name="T24" fmla="*/ 0 w 695"/>
                  <a:gd name="T25" fmla="*/ 1 h 206"/>
                  <a:gd name="T26" fmla="*/ 0 w 695"/>
                  <a:gd name="T27" fmla="*/ 1 h 206"/>
                  <a:gd name="T28" fmla="*/ 0 w 695"/>
                  <a:gd name="T29" fmla="*/ 1 h 206"/>
                  <a:gd name="T30" fmla="*/ 0 w 695"/>
                  <a:gd name="T31" fmla="*/ 1 h 206"/>
                  <a:gd name="T32" fmla="*/ 0 w 695"/>
                  <a:gd name="T33" fmla="*/ 1 h 206"/>
                  <a:gd name="T34" fmla="*/ 0 w 695"/>
                  <a:gd name="T35" fmla="*/ 1 h 206"/>
                  <a:gd name="T36" fmla="*/ 0 w 695"/>
                  <a:gd name="T37" fmla="*/ 1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7" name="Freeform 11"/>
              <p:cNvSpPr>
                <a:spLocks/>
              </p:cNvSpPr>
              <p:nvPr/>
            </p:nvSpPr>
            <p:spPr bwMode="auto">
              <a:xfrm>
                <a:off x="3579" y="1878"/>
                <a:ext cx="338" cy="104"/>
              </a:xfrm>
              <a:custGeom>
                <a:avLst/>
                <a:gdLst>
                  <a:gd name="T0" fmla="*/ 0 w 676"/>
                  <a:gd name="T1" fmla="*/ 1 h 208"/>
                  <a:gd name="T2" fmla="*/ 1 w 676"/>
                  <a:gd name="T3" fmla="*/ 0 h 208"/>
                  <a:gd name="T4" fmla="*/ 1 w 676"/>
                  <a:gd name="T5" fmla="*/ 1 h 208"/>
                  <a:gd name="T6" fmla="*/ 1 w 676"/>
                  <a:gd name="T7" fmla="*/ 1 h 208"/>
                  <a:gd name="T8" fmla="*/ 1 w 676"/>
                  <a:gd name="T9" fmla="*/ 1 h 208"/>
                  <a:gd name="T10" fmla="*/ 1 w 676"/>
                  <a:gd name="T11" fmla="*/ 1 h 208"/>
                  <a:gd name="T12" fmla="*/ 1 w 676"/>
                  <a:gd name="T13" fmla="*/ 1 h 208"/>
                  <a:gd name="T14" fmla="*/ 1 w 676"/>
                  <a:gd name="T15" fmla="*/ 1 h 208"/>
                  <a:gd name="T16" fmla="*/ 1 w 676"/>
                  <a:gd name="T17" fmla="*/ 1 h 208"/>
                  <a:gd name="T18" fmla="*/ 1 w 676"/>
                  <a:gd name="T19" fmla="*/ 1 h 208"/>
                  <a:gd name="T20" fmla="*/ 1 w 676"/>
                  <a:gd name="T21" fmla="*/ 1 h 208"/>
                  <a:gd name="T22" fmla="*/ 1 w 676"/>
                  <a:gd name="T23" fmla="*/ 1 h 208"/>
                  <a:gd name="T24" fmla="*/ 1 w 676"/>
                  <a:gd name="T25" fmla="*/ 1 h 208"/>
                  <a:gd name="T26" fmla="*/ 1 w 676"/>
                  <a:gd name="T27" fmla="*/ 1 h 208"/>
                  <a:gd name="T28" fmla="*/ 1 w 676"/>
                  <a:gd name="T29" fmla="*/ 1 h 208"/>
                  <a:gd name="T30" fmla="*/ 1 w 676"/>
                  <a:gd name="T31" fmla="*/ 1 h 208"/>
                  <a:gd name="T32" fmla="*/ 1 w 676"/>
                  <a:gd name="T33" fmla="*/ 1 h 208"/>
                  <a:gd name="T34" fmla="*/ 1 w 676"/>
                  <a:gd name="T35" fmla="*/ 1 h 208"/>
                  <a:gd name="T36" fmla="*/ 0 w 676"/>
                  <a:gd name="T37" fmla="*/ 1 h 2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>
                <a:outerShdw dist="107763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39" name="Text Box 12"/>
            <p:cNvSpPr txBox="1">
              <a:spLocks noChangeArrowheads="1"/>
            </p:cNvSpPr>
            <p:nvPr/>
          </p:nvSpPr>
          <p:spPr bwMode="auto">
            <a:xfrm rot="940369">
              <a:off x="3511" y="734"/>
              <a:ext cx="16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0" b="1" dirty="0">
                  <a:latin typeface="Arial Narrow" pitchFamily="34" charset="0"/>
                </a:rPr>
                <a:t>Д/З</a:t>
              </a:r>
              <a:r>
                <a:rPr lang="ru-RU" altLang="ru-RU" sz="8000" b="1" dirty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1079610" y="2507412"/>
            <a:ext cx="5148573" cy="1569660"/>
          </a:xfrm>
          <a:prstGeom prst="wedgeRectCallout">
            <a:avLst>
              <a:gd name="adj1" fmla="val 83262"/>
              <a:gd name="adj2" fmla="val 13249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РТ или в карточках: </a:t>
            </a:r>
            <a:r>
              <a:rPr lang="ru-RU" sz="2400" dirty="0" smtClean="0"/>
              <a:t>№ </a:t>
            </a:r>
            <a:r>
              <a:rPr lang="ru-RU" sz="2400" dirty="0"/>
              <a:t>12 -14, </a:t>
            </a:r>
            <a:r>
              <a:rPr lang="ru-RU" sz="2400" dirty="0" smtClean="0"/>
              <a:t>№ </a:t>
            </a:r>
            <a:r>
              <a:rPr lang="ru-RU" sz="2400" dirty="0"/>
              <a:t>23 </a:t>
            </a:r>
            <a:endParaRPr lang="ru-RU" sz="2400" dirty="0" smtClean="0"/>
          </a:p>
          <a:p>
            <a:r>
              <a:rPr lang="ru-RU" sz="2400" dirty="0" smtClean="0"/>
              <a:t>                                или </a:t>
            </a:r>
          </a:p>
          <a:p>
            <a:r>
              <a:rPr lang="ru-RU" sz="2400" dirty="0" smtClean="0"/>
              <a:t>на фабрике кроссвордов по ссылке 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://puzzlecup.com/crossword-ru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1115616" y="1412776"/>
            <a:ext cx="5112568" cy="523220"/>
          </a:xfrm>
          <a:prstGeom prst="wedgeRectCallout">
            <a:avLst>
              <a:gd name="adj1" fmla="val 75742"/>
              <a:gd name="adj2" fmla="val 118772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     § 2</a:t>
            </a:r>
            <a:endParaRPr lang="ru-RU" sz="28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84972" y="0"/>
            <a:ext cx="6359027" cy="78579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Домашнее задание:</a:t>
            </a:r>
            <a:endParaRPr lang="ru-RU" sz="4000" b="1" dirty="0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079611" y="4257161"/>
            <a:ext cx="5255118" cy="1692771"/>
          </a:xfrm>
          <a:prstGeom prst="wedgeRectCallout">
            <a:avLst>
              <a:gd name="adj1" fmla="val 77461"/>
              <a:gd name="adj2" fmla="val -68069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dirty="0"/>
              <a:t>Дополнительные задания: </a:t>
            </a:r>
            <a:r>
              <a:rPr lang="ru-RU" sz="2600" dirty="0"/>
              <a:t>в РТ № 24, 32; № 9 к § 2 в учебнике («Домашний проект или исследование»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05114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 autoUpdateAnimBg="0"/>
      <p:bldP spid="24590" grpId="0" animBg="1" autoUpdateAnimBg="0"/>
      <p:bldP spid="1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 rot="-792701">
            <a:off x="7017635" y="1916113"/>
            <a:ext cx="1295400" cy="1439862"/>
          </a:xfrm>
          <a:prstGeom prst="cube">
            <a:avLst>
              <a:gd name="adj" fmla="val 2504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 dirty="0"/>
              <a:t>ц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1469680">
            <a:off x="2877676" y="1700213"/>
            <a:ext cx="1222375" cy="1152525"/>
          </a:xfrm>
          <a:prstGeom prst="cube">
            <a:avLst>
              <a:gd name="adj" fmla="val 25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/>
              <a:t>л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102172">
            <a:off x="1212314" y="4797425"/>
            <a:ext cx="1260475" cy="1187450"/>
          </a:xfrm>
          <a:prstGeom prst="cube">
            <a:avLst>
              <a:gd name="adj" fmla="val 29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000" b="1" dirty="0"/>
              <a:t>М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-1406618">
            <a:off x="7505299" y="3644900"/>
            <a:ext cx="1260475" cy="1260475"/>
          </a:xfrm>
          <a:prstGeom prst="cube">
            <a:avLst>
              <a:gd name="adj" fmla="val 29185"/>
            </a:avLst>
          </a:prstGeom>
          <a:solidFill>
            <a:srgbClr val="A75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 dirty="0"/>
              <a:t>ы</a:t>
            </a:r>
            <a:endParaRPr lang="ru-RU" altLang="ru-RU" sz="2800" b="1" dirty="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-657009">
            <a:off x="1522392" y="3141663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 dirty="0"/>
              <a:t>о</a:t>
            </a:r>
            <a:endParaRPr lang="ru-RU" altLang="ru-RU" sz="2800" b="1" dirty="0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1149054">
            <a:off x="4204521" y="620713"/>
            <a:ext cx="1368425" cy="1152525"/>
          </a:xfrm>
          <a:prstGeom prst="cube">
            <a:avLst>
              <a:gd name="adj" fmla="val 2504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 dirty="0"/>
              <a:t>о</a:t>
            </a:r>
            <a:endParaRPr lang="ru-RU" altLang="ru-RU" sz="2800" b="1" dirty="0"/>
          </a:p>
        </p:txBody>
      </p:sp>
      <p:sp>
        <p:nvSpPr>
          <p:cNvPr id="72712" name="Text Box 12"/>
          <p:cNvSpPr txBox="1">
            <a:spLocks noChangeArrowheads="1"/>
          </p:cNvSpPr>
          <p:nvPr/>
        </p:nvSpPr>
        <p:spPr bwMode="auto">
          <a:xfrm>
            <a:off x="900113" y="333375"/>
            <a:ext cx="6551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-657009">
            <a:off x="5750359" y="762000"/>
            <a:ext cx="1368425" cy="1368425"/>
          </a:xfrm>
          <a:prstGeom prst="cube">
            <a:avLst>
              <a:gd name="adj" fmla="val 2504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600" b="1" dirty="0"/>
              <a:t>д</a:t>
            </a:r>
            <a:endParaRPr lang="ru-RU" altLang="ru-RU" sz="2800" b="1" dirty="0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768453">
            <a:off x="7667625" y="5084763"/>
            <a:ext cx="1222375" cy="1152525"/>
          </a:xfrm>
          <a:prstGeom prst="cube">
            <a:avLst>
              <a:gd name="adj" fmla="val 2504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6000" b="1"/>
              <a:t>!</a:t>
            </a:r>
            <a:endParaRPr lang="ru-RU" altLang="ru-RU" sz="2400" b="1"/>
          </a:p>
        </p:txBody>
      </p:sp>
      <p:pic>
        <p:nvPicPr>
          <p:cNvPr id="72715" name="Picture 16" descr="3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6" y="3068638"/>
            <a:ext cx="3670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7" descr="37r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2" y="57745"/>
            <a:ext cx="1727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016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6" grpId="0" animBg="1"/>
      <p:bldP spid="22537" grpId="0" animBg="1"/>
      <p:bldP spid="22538" grpId="0" animBg="1"/>
      <p:bldP spid="22539" grpId="0" animBg="1"/>
      <p:bldP spid="22541" grpId="0" animBg="1"/>
      <p:bldP spid="225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37028" y="2547114"/>
            <a:ext cx="59910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200" b="1" dirty="0">
              <a:solidFill>
                <a:srgbClr val="660066"/>
              </a:solidFill>
              <a:latin typeface="Castellar" pitchFamily="18" charset="0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latin typeface="Castellar" pitchFamily="18" charset="0"/>
              </a:rPr>
              <a:t>Подпишите бланки ответов.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latin typeface="Castellar" pitchFamily="18" charset="0"/>
              </a:rPr>
              <a:t>Проставьте номер варианта.</a:t>
            </a:r>
            <a:endParaRPr lang="ru-RU" altLang="ru-RU" sz="3200" b="1" dirty="0">
              <a:solidFill>
                <a:srgbClr val="660066"/>
              </a:solidFill>
              <a:latin typeface="Castellar" pitchFamily="18" charset="0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latin typeface="Castellar" pitchFamily="18" charset="0"/>
              </a:rPr>
              <a:t>Дайте правильный ответ </a:t>
            </a:r>
            <a:endParaRPr lang="ru-RU" altLang="ru-RU" sz="2400" dirty="0">
              <a:latin typeface="Castellar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2711" y="1095179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718754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581128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14298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3868" y="4502730"/>
            <a:ext cx="12858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268760"/>
            <a:ext cx="9286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-3335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Выполним тест 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242474" cy="519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25269" y="606761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5 – 7 минут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50270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6421"/>
            <a:ext cx="6149975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latin typeface="Comic Sans MS" pitchFamily="66" charset="0"/>
              </a:rPr>
              <a:t>Взаимопроверка.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14500"/>
            <a:ext cx="7992888" cy="3455988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Обменяйтесь работами с товарищами</a:t>
            </a:r>
          </a:p>
          <a:p>
            <a:pPr eaLnBrk="1" hangingPunct="1"/>
            <a:r>
              <a:rPr lang="ru-RU" altLang="ru-RU" b="1" dirty="0" smtClean="0"/>
              <a:t>Сверьте работу своего товарища с ответами</a:t>
            </a:r>
          </a:p>
          <a:p>
            <a:pPr eaLnBrk="1" hangingPunct="1"/>
            <a:r>
              <a:rPr lang="ru-RU" altLang="ru-RU" b="1" dirty="0" smtClean="0"/>
              <a:t>За правильный ответ поставьте  «+»</a:t>
            </a:r>
          </a:p>
          <a:p>
            <a:pPr eaLnBrk="1" hangingPunct="1"/>
            <a:r>
              <a:rPr lang="ru-RU" altLang="ru-RU" b="1" dirty="0" smtClean="0"/>
              <a:t>За неправильный ответ  - «-»</a:t>
            </a:r>
          </a:p>
        </p:txBody>
      </p:sp>
    </p:spTree>
    <p:extLst>
      <p:ext uri="{BB962C8B-B14F-4D97-AF65-F5344CB8AC3E}">
        <p14:creationId xmlns:p14="http://schemas.microsoft.com/office/powerpoint/2010/main" val="1991646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Ответы к проверочной работе: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196752"/>
            <a:ext cx="3312368" cy="49291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ru-RU" b="1" dirty="0" smtClean="0"/>
              <a:t> </a:t>
            </a:r>
            <a:r>
              <a:rPr lang="ru-RU" altLang="ru-RU" b="1" dirty="0"/>
              <a:t>вариант </a:t>
            </a:r>
            <a:r>
              <a:rPr lang="ru-RU" altLang="ru-RU" b="1" dirty="0" smtClean="0"/>
              <a:t>1 	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1)   4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2)   2  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3)   3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4)   1  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5)   3                     </a:t>
            </a:r>
          </a:p>
          <a:p>
            <a:pPr eaLnBrk="1" hangingPunct="1">
              <a:buFontTx/>
              <a:buNone/>
            </a:pPr>
            <a:r>
              <a:rPr lang="ru-RU" altLang="ru-RU" sz="4400" b="1" dirty="0" smtClean="0"/>
              <a:t>6)   1, 4                   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08104" y="1196752"/>
            <a:ext cx="3312368" cy="4929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b="1" dirty="0" smtClean="0"/>
              <a:t> вариант 2 	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1)   3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2)   2  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3)   1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4)   3  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5)   3                     </a:t>
            </a:r>
          </a:p>
          <a:p>
            <a:pPr>
              <a:buFontTx/>
              <a:buNone/>
            </a:pPr>
            <a:r>
              <a:rPr lang="ru-RU" altLang="ru-RU" sz="4400" b="1" dirty="0" smtClean="0"/>
              <a:t>6</a:t>
            </a:r>
            <a:r>
              <a:rPr lang="ru-RU" altLang="ru-RU" sz="4400" b="1" smtClean="0"/>
              <a:t>)   2, 4                    </a:t>
            </a:r>
            <a:endParaRPr lang="ru-RU" altLang="ru-RU" sz="4400" b="1" dirty="0" smtClean="0"/>
          </a:p>
          <a:p>
            <a:pPr>
              <a:buFontTx/>
              <a:buNone/>
            </a:pPr>
            <a:endParaRPr lang="ru-RU" alt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1220" y="1658419"/>
            <a:ext cx="36004" cy="4176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9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177" y="1484784"/>
            <a:ext cx="7056263" cy="355711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/>
              <a:t>0 ошибок</a:t>
            </a:r>
            <a:r>
              <a:rPr lang="ru-RU" altLang="ru-RU" sz="3600" dirty="0" smtClean="0"/>
              <a:t>        – оценка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«5»</a:t>
            </a:r>
          </a:p>
          <a:p>
            <a:pPr eaLnBrk="1" hangingPunct="1"/>
            <a:r>
              <a:rPr lang="ru-RU" altLang="ru-RU" sz="3600" b="1" dirty="0" smtClean="0"/>
              <a:t>1 – 2 ошибки</a:t>
            </a:r>
            <a:r>
              <a:rPr lang="ru-RU" altLang="ru-RU" sz="3600" dirty="0" smtClean="0"/>
              <a:t> – оценка </a:t>
            </a:r>
            <a:r>
              <a:rPr lang="ru-RU" altLang="ru-RU" sz="3600" b="1" dirty="0" smtClean="0">
                <a:solidFill>
                  <a:schemeClr val="folHlink"/>
                </a:solidFill>
              </a:rPr>
              <a:t>«4»</a:t>
            </a:r>
          </a:p>
          <a:p>
            <a:pPr eaLnBrk="1" hangingPunct="1"/>
            <a:r>
              <a:rPr lang="ru-RU" altLang="ru-RU" sz="3600" b="1" dirty="0" smtClean="0"/>
              <a:t>3 ошибки</a:t>
            </a:r>
            <a:r>
              <a:rPr lang="ru-RU" altLang="ru-RU" sz="3600" dirty="0" smtClean="0"/>
              <a:t>        – оценка </a:t>
            </a:r>
            <a:r>
              <a:rPr lang="ru-RU" altLang="ru-RU" sz="3600" b="1" dirty="0" smtClean="0">
                <a:solidFill>
                  <a:schemeClr val="hlink"/>
                </a:solidFill>
              </a:rPr>
              <a:t>«3»</a:t>
            </a:r>
          </a:p>
          <a:p>
            <a:pPr eaLnBrk="1" hangingPunct="1"/>
            <a:r>
              <a:rPr lang="ru-RU" altLang="ru-RU" sz="3600" b="1" dirty="0" smtClean="0"/>
              <a:t>4 – 6 ошибок</a:t>
            </a:r>
            <a:r>
              <a:rPr lang="ru-RU" altLang="ru-RU" sz="3600" dirty="0" smtClean="0"/>
              <a:t>  – оценка 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«2»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6" y="18864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Критерии оценки</a:t>
            </a:r>
            <a:endParaRPr lang="ru-RU" sz="40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86985"/>
            <a:ext cx="874846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Внесите оценку в лист самоконтроля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43803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Отгадай загадку. Узнай тему урока.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08720"/>
            <a:ext cx="7286676" cy="4929222"/>
          </a:xfrm>
        </p:spPr>
        <p:txBody>
          <a:bodyPr>
            <a:noAutofit/>
          </a:bodyPr>
          <a:lstStyle/>
          <a:p>
            <a:pPr indent="22225">
              <a:buNone/>
            </a:pPr>
            <a:r>
              <a:rPr lang="ru-RU" sz="3500" b="1" dirty="0" smtClean="0"/>
              <a:t>С ним мы в игры поиграем,</a:t>
            </a:r>
            <a:br>
              <a:rPr lang="ru-RU" sz="3500" b="1" dirty="0" smtClean="0"/>
            </a:br>
            <a:r>
              <a:rPr lang="ru-RU" sz="3500" b="1" dirty="0" smtClean="0"/>
              <a:t>С ним мы тексты набираем,</a:t>
            </a:r>
            <a:br>
              <a:rPr lang="ru-RU" sz="3500" b="1" dirty="0" smtClean="0"/>
            </a:br>
            <a:r>
              <a:rPr lang="ru-RU" sz="3500" b="1" dirty="0" smtClean="0"/>
              <a:t>Он оформит их красиво</a:t>
            </a:r>
            <a:br>
              <a:rPr lang="ru-RU" sz="3500" b="1" dirty="0" smtClean="0"/>
            </a:br>
            <a:r>
              <a:rPr lang="ru-RU" sz="3500" b="1" dirty="0" smtClean="0"/>
              <a:t>И разложит по архивам.</a:t>
            </a:r>
            <a:br>
              <a:rPr lang="ru-RU" sz="3500" b="1" dirty="0" smtClean="0"/>
            </a:br>
            <a:r>
              <a:rPr lang="ru-RU" sz="3500" b="1" dirty="0" smtClean="0"/>
              <a:t>Он работу нам облегчит,</a:t>
            </a:r>
            <a:br>
              <a:rPr lang="ru-RU" sz="3500" b="1" dirty="0" smtClean="0"/>
            </a:br>
            <a:r>
              <a:rPr lang="ru-RU" sz="3500" b="1" dirty="0" smtClean="0"/>
              <a:t>Связь мгновенно обеспечит.</a:t>
            </a:r>
            <a:br>
              <a:rPr lang="ru-RU" sz="3500" b="1" dirty="0" smtClean="0"/>
            </a:br>
            <a:r>
              <a:rPr lang="ru-RU" sz="3500" b="1" dirty="0" smtClean="0"/>
              <a:t>Он рисует и поет,</a:t>
            </a:r>
            <a:br>
              <a:rPr lang="ru-RU" sz="3500" b="1" dirty="0" smtClean="0"/>
            </a:br>
            <a:r>
              <a:rPr lang="ru-RU" sz="3500" b="1" dirty="0" smtClean="0"/>
              <a:t>В Интернет с собой ведет.</a:t>
            </a:r>
            <a:br>
              <a:rPr lang="ru-RU" sz="3500" b="1" dirty="0" smtClean="0"/>
            </a:br>
            <a:r>
              <a:rPr lang="ru-RU" sz="3500" b="1" dirty="0" smtClean="0"/>
              <a:t>Друг что надо! Просто </a:t>
            </a:r>
            <a:r>
              <a:rPr lang="ru-RU" sz="3500" b="1" dirty="0" err="1" smtClean="0"/>
              <a:t>супер</a:t>
            </a:r>
            <a:r>
              <a:rPr lang="ru-RU" sz="3500" b="1" dirty="0" smtClean="0"/>
              <a:t>!</a:t>
            </a:r>
            <a:br>
              <a:rPr lang="ru-RU" sz="3500" b="1" dirty="0" smtClean="0"/>
            </a:br>
            <a:r>
              <a:rPr lang="ru-RU" sz="3500" b="1" dirty="0" smtClean="0"/>
              <a:t>Персональный наш…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33511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Для чего нужен компьютер_0.asf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1857356" y="1785926"/>
            <a:ext cx="6238892" cy="4695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286776" cy="1643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 видео  фрагмент. Скажи почему компьютер называют универсальной  машиной для работы с информацией?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4" descr="http://ac-93.com/images/hand.jpe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6143644"/>
            <a:ext cx="4048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8501090" y="6286520"/>
            <a:ext cx="428628" cy="28575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salavatcity.ru/uploads/news/news-k455xi2gAv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2500" y="1988840"/>
            <a:ext cx="5487852" cy="4115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Тема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урока: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«Компьютер  - универсальная машина для работы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информацией»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salavatcity.ru/uploads/news/news-k455xi2g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500570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мпьютер - универсальная маш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Компьютер - универсальная машина</Template>
  <TotalTime>531</TotalTime>
  <Words>586</Words>
  <Application>Microsoft Office PowerPoint</Application>
  <PresentationFormat>Экран (4:3)</PresentationFormat>
  <Paragraphs>165</Paragraphs>
  <Slides>23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Компьютер - универсальная машина</vt:lpstr>
      <vt:lpstr>Презентация PowerPoint</vt:lpstr>
      <vt:lpstr>Проверяем домашнюю работу:</vt:lpstr>
      <vt:lpstr>Презентация PowerPoint</vt:lpstr>
      <vt:lpstr>Взаимопроверка.</vt:lpstr>
      <vt:lpstr>Ответы к проверочной работе:</vt:lpstr>
      <vt:lpstr>Презентация PowerPoint</vt:lpstr>
      <vt:lpstr>Отгадай загадку. Узнай тему урока.</vt:lpstr>
      <vt:lpstr>Посмотри  видео  фрагмент. Скажи почему компьютер называют универсальной  машиной для работы с информацией?</vt:lpstr>
      <vt:lpstr>Тема урока:</vt:lpstr>
      <vt:lpstr>Цели урока:</vt:lpstr>
      <vt:lpstr>Из чего состоит компьютер?</vt:lpstr>
      <vt:lpstr>Подумай, как называются устройства, которые находятся у компьютера внутри? </vt:lpstr>
      <vt:lpstr>Раздели  устройства  компьютера по  видам </vt:lpstr>
      <vt:lpstr>Выполни задания в рабочей тетради:</vt:lpstr>
      <vt:lpstr>Выполните задания индивидуально</vt:lpstr>
      <vt:lpstr>Презентация PowerPoint</vt:lpstr>
      <vt:lpstr>Выполни задания на компьютере:</vt:lpstr>
      <vt:lpstr>Правила работы за компьютером </vt:lpstr>
      <vt:lpstr>Презентация PowerPoint</vt:lpstr>
      <vt:lpstr>Оценка за урок:</vt:lpstr>
      <vt:lpstr>Итог урока. Рефлексия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MinAdRatorist</dc:creator>
  <cp:lastModifiedBy>Galina</cp:lastModifiedBy>
  <cp:revision>48</cp:revision>
  <dcterms:created xsi:type="dcterms:W3CDTF">2019-09-09T11:59:46Z</dcterms:created>
  <dcterms:modified xsi:type="dcterms:W3CDTF">2023-01-08T15:51:42Z</dcterms:modified>
</cp:coreProperties>
</file>