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59" r:id="rId4"/>
    <p:sldId id="261" r:id="rId5"/>
    <p:sldId id="262" r:id="rId6"/>
    <p:sldId id="263" r:id="rId7"/>
    <p:sldId id="264" r:id="rId8"/>
    <p:sldId id="266" r:id="rId9"/>
    <p:sldId id="267" r:id="rId10"/>
    <p:sldId id="272" r:id="rId11"/>
    <p:sldId id="265" r:id="rId12"/>
    <p:sldId id="268" r:id="rId13"/>
    <p:sldId id="269" r:id="rId14"/>
    <p:sldId id="270" r:id="rId15"/>
    <p:sldId id="271" r:id="rId16"/>
    <p:sldId id="273" r:id="rId17"/>
    <p:sldId id="274" r:id="rId18"/>
    <p:sldId id="276" r:id="rId19"/>
    <p:sldId id="275" r:id="rId20"/>
    <p:sldId id="284" r:id="rId21"/>
    <p:sldId id="277" r:id="rId22"/>
    <p:sldId id="278" r:id="rId23"/>
    <p:sldId id="279" r:id="rId24"/>
    <p:sldId id="280" r:id="rId25"/>
    <p:sldId id="281" r:id="rId26"/>
    <p:sldId id="282" r:id="rId27"/>
    <p:sldId id="283" r:id="rId28"/>
    <p:sldId id="285" r:id="rId29"/>
    <p:sldId id="286" r:id="rId30"/>
    <p:sldId id="302" r:id="rId31"/>
    <p:sldId id="303" r:id="rId32"/>
    <p:sldId id="287" r:id="rId33"/>
    <p:sldId id="288" r:id="rId34"/>
    <p:sldId id="290" r:id="rId35"/>
    <p:sldId id="289" r:id="rId36"/>
    <p:sldId id="291" r:id="rId37"/>
    <p:sldId id="292" r:id="rId38"/>
    <p:sldId id="293" r:id="rId39"/>
    <p:sldId id="301" r:id="rId40"/>
    <p:sldId id="294" r:id="rId41"/>
    <p:sldId id="295" r:id="rId42"/>
    <p:sldId id="296" r:id="rId43"/>
    <p:sldId id="297" r:id="rId44"/>
    <p:sldId id="298" r:id="rId45"/>
    <p:sldId id="300" r:id="rId46"/>
    <p:sldId id="299" r:id="rId47"/>
    <p:sldId id="308" r:id="rId48"/>
    <p:sldId id="304" r:id="rId49"/>
    <p:sldId id="305" r:id="rId50"/>
    <p:sldId id="306" r:id="rId51"/>
    <p:sldId id="307" r:id="rId52"/>
    <p:sldId id="311" r:id="rId53"/>
    <p:sldId id="309" r:id="rId54"/>
    <p:sldId id="310" r:id="rId55"/>
    <p:sldId id="312" r:id="rId5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Марина Куинджи" initials="МК" lastIdx="1" clrIdx="0">
    <p:extLst>
      <p:ext uri="{19B8F6BF-5375-455C-9EA6-DF929625EA0E}">
        <p15:presenceInfo xmlns:p15="http://schemas.microsoft.com/office/powerpoint/2012/main" userId="7f76f083eebdaf5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2E7"/>
    <a:srgbClr val="C0C0C0"/>
    <a:srgbClr val="F0AAAA"/>
    <a:srgbClr val="E46C6C"/>
    <a:srgbClr val="F89292"/>
    <a:srgbClr val="EEBAC9"/>
    <a:srgbClr val="FF505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660"/>
  </p:normalViewPr>
  <p:slideViewPr>
    <p:cSldViewPr snapToGrid="0">
      <p:cViewPr varScale="1">
        <p:scale>
          <a:sx n="87" d="100"/>
          <a:sy n="87" d="100"/>
        </p:scale>
        <p:origin x="3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F34E90-CFB2-4D64-A741-1B42DA9E7B3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346897C-9B5C-4FBD-9062-54AB32139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569340E-8F5C-465B-8749-26CB3BAD3EC1}"/>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5" name="Нижний колонтитул 4">
            <a:extLst>
              <a:ext uri="{FF2B5EF4-FFF2-40B4-BE49-F238E27FC236}">
                <a16:creationId xmlns:a16="http://schemas.microsoft.com/office/drawing/2014/main" id="{03A1D665-3D96-4382-B4A8-426479EFB0F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41211D-3215-45AE-8B71-98C3A62CB3D5}"/>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4180405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6594C-895F-438E-9914-E22066FF709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9DB71CB-2BD5-4764-AE35-3E5E7EF00D5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01A11AF-C1D3-49EE-AB06-52D019BE23F3}"/>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5" name="Нижний колонтитул 4">
            <a:extLst>
              <a:ext uri="{FF2B5EF4-FFF2-40B4-BE49-F238E27FC236}">
                <a16:creationId xmlns:a16="http://schemas.microsoft.com/office/drawing/2014/main" id="{73C93BB5-F763-45CA-9E91-AD2ACBFCE9E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A86A1FA-A9CA-4956-82E5-453A38E61694}"/>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3465509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FC7EDF0-3AA7-4CBC-8DE4-EDD4F2C3961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E776193-B582-44F7-8990-9D8805B6038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6A4F110-E5E1-4BD6-AD29-87E41DCDCF68}"/>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5" name="Нижний колонтитул 4">
            <a:extLst>
              <a:ext uri="{FF2B5EF4-FFF2-40B4-BE49-F238E27FC236}">
                <a16:creationId xmlns:a16="http://schemas.microsoft.com/office/drawing/2014/main" id="{F6C901D8-9744-4AE6-B08F-C5CC0DE41E8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B1BB9FA-0A04-485A-A4CC-6C9ADE02E334}"/>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14806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12B466-881C-4A74-9CE8-A077F0865E2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55EBFD-85AE-48DB-9D6B-DDBA566418B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1E676C-4247-4326-9084-C7EA5A975683}"/>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5" name="Нижний колонтитул 4">
            <a:extLst>
              <a:ext uri="{FF2B5EF4-FFF2-40B4-BE49-F238E27FC236}">
                <a16:creationId xmlns:a16="http://schemas.microsoft.com/office/drawing/2014/main" id="{048B37AA-A568-4BC1-A041-8EDDDE6796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46FC1EE-2C2F-4240-8074-C75502E06C66}"/>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49157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CB66B0-2FD8-48FC-ABDC-7FA3AA26178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D560427-F97A-4E2B-A910-9AE144DEA1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A35A0D3-33A7-4E31-9BC6-E8D0B2ECFEA4}"/>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5" name="Нижний колонтитул 4">
            <a:extLst>
              <a:ext uri="{FF2B5EF4-FFF2-40B4-BE49-F238E27FC236}">
                <a16:creationId xmlns:a16="http://schemas.microsoft.com/office/drawing/2014/main" id="{E5ED5432-1479-47F2-B275-9ADC0B75C76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8D005A6-358C-4164-9E5B-88177A183088}"/>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339569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228E82-D0FC-4CC1-8D4E-EE8176DB177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328D48C-B62F-490E-A8DB-DBD6321600E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549CFC4-110D-42DA-960C-FB54BA70167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3F12F42-AFCA-484A-934D-8805135AB8EB}"/>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6" name="Нижний колонтитул 5">
            <a:extLst>
              <a:ext uri="{FF2B5EF4-FFF2-40B4-BE49-F238E27FC236}">
                <a16:creationId xmlns:a16="http://schemas.microsoft.com/office/drawing/2014/main" id="{D6860796-F370-4615-9C6E-8C1F30B82F8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C97E5EE-1566-4E97-B1B9-9EB2D10651A8}"/>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215774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EAE7E9-F367-4551-AA96-170B6CA93ED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EC603EA-7818-4E92-88CF-606DA9664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0D9CA76-0CEC-40F8-B8F2-6A72D6D9854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B06D44F-74C6-43CA-96BE-92B83B1D5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AC9509B-5C55-417D-A180-61C4EC32A06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919C27A-9DCE-4AFB-956A-A4FA17F695F7}"/>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8" name="Нижний колонтитул 7">
            <a:extLst>
              <a:ext uri="{FF2B5EF4-FFF2-40B4-BE49-F238E27FC236}">
                <a16:creationId xmlns:a16="http://schemas.microsoft.com/office/drawing/2014/main" id="{7A72C7B7-8773-4C49-AAA9-DBFD1B41926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8235B8F-1B22-4B3B-80FE-46D7723B5C3A}"/>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389228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312DF7-EA9B-46F1-810D-3FCDA2E53FA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FBCD08A-9C85-4D91-BB7C-465B0264864B}"/>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4" name="Нижний колонтитул 3">
            <a:extLst>
              <a:ext uri="{FF2B5EF4-FFF2-40B4-BE49-F238E27FC236}">
                <a16:creationId xmlns:a16="http://schemas.microsoft.com/office/drawing/2014/main" id="{A26EA2D3-F6AA-425E-B465-A31EA158562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794E73E-5EF5-47C5-AF29-A2690A896F02}"/>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1788241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C34A341-0973-406E-BEB2-1D8850C6A41A}"/>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3" name="Нижний колонтитул 2">
            <a:extLst>
              <a:ext uri="{FF2B5EF4-FFF2-40B4-BE49-F238E27FC236}">
                <a16:creationId xmlns:a16="http://schemas.microsoft.com/office/drawing/2014/main" id="{CC750D0D-D52E-44D6-890E-37A2F9F6E68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C1FADD5-21D9-42F7-8715-45A1FFDAF575}"/>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409668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D77450-A8D8-4AB8-A7FF-55EA5978D24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9F225BE-25DD-48E9-95EF-E36D4F1601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B1FE606-B615-4C78-8CBD-2583B5867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F64F93D-A537-447B-ACB4-587D9E84D2DB}"/>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6" name="Нижний колонтитул 5">
            <a:extLst>
              <a:ext uri="{FF2B5EF4-FFF2-40B4-BE49-F238E27FC236}">
                <a16:creationId xmlns:a16="http://schemas.microsoft.com/office/drawing/2014/main" id="{6915BAD8-E2A4-4F08-B29F-358F91E5FBE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81D6A90-5267-4506-B02D-208AAC32B3E8}"/>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96725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47E80-691D-40D4-9407-863D7DB8669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6399D6F-2033-4D7C-AE63-2F79733593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C972315-512E-4B0D-B257-FA122A4CE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8426EA0-053B-4663-907A-7DDB7FF64C35}"/>
              </a:ext>
            </a:extLst>
          </p:cNvPr>
          <p:cNvSpPr>
            <a:spLocks noGrp="1"/>
          </p:cNvSpPr>
          <p:nvPr>
            <p:ph type="dt" sz="half" idx="10"/>
          </p:nvPr>
        </p:nvSpPr>
        <p:spPr/>
        <p:txBody>
          <a:bodyPr/>
          <a:lstStyle/>
          <a:p>
            <a:fld id="{22BE945A-6A16-442F-978B-44BA743902FB}" type="datetimeFigureOut">
              <a:rPr lang="ru-RU" smtClean="0"/>
              <a:t>27.11.2020</a:t>
            </a:fld>
            <a:endParaRPr lang="ru-RU"/>
          </a:p>
        </p:txBody>
      </p:sp>
      <p:sp>
        <p:nvSpPr>
          <p:cNvPr id="6" name="Нижний колонтитул 5">
            <a:extLst>
              <a:ext uri="{FF2B5EF4-FFF2-40B4-BE49-F238E27FC236}">
                <a16:creationId xmlns:a16="http://schemas.microsoft.com/office/drawing/2014/main" id="{AF66CA89-C906-46EC-8B9E-08285CFCC80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ABAA589-437C-498D-A084-A5868989E813}"/>
              </a:ext>
            </a:extLst>
          </p:cNvPr>
          <p:cNvSpPr>
            <a:spLocks noGrp="1"/>
          </p:cNvSpPr>
          <p:nvPr>
            <p:ph type="sldNum" sz="quarter" idx="12"/>
          </p:nvPr>
        </p:nvSpPr>
        <p:spPr/>
        <p:txBody>
          <a:bodyPr/>
          <a:lstStyle/>
          <a:p>
            <a:fld id="{ABF02F0B-5AAF-4EB1-9095-28F97DBF31B2}" type="slidenum">
              <a:rPr lang="ru-RU" smtClean="0"/>
              <a:t>‹#›</a:t>
            </a:fld>
            <a:endParaRPr lang="ru-RU"/>
          </a:p>
        </p:txBody>
      </p:sp>
    </p:spTree>
    <p:extLst>
      <p:ext uri="{BB962C8B-B14F-4D97-AF65-F5344CB8AC3E}">
        <p14:creationId xmlns:p14="http://schemas.microsoft.com/office/powerpoint/2010/main" val="1520325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4378DE-1AEF-4861-B5FB-C48B20A70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260C0E4-BC24-4C82-898E-DB2F15D812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95C308-6F92-473D-9F8B-8C86DD9088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E945A-6A16-442F-978B-44BA743902FB}" type="datetimeFigureOut">
              <a:rPr lang="ru-RU" smtClean="0"/>
              <a:t>27.11.2020</a:t>
            </a:fld>
            <a:endParaRPr lang="ru-RU"/>
          </a:p>
        </p:txBody>
      </p:sp>
      <p:sp>
        <p:nvSpPr>
          <p:cNvPr id="5" name="Нижний колонтитул 4">
            <a:extLst>
              <a:ext uri="{FF2B5EF4-FFF2-40B4-BE49-F238E27FC236}">
                <a16:creationId xmlns:a16="http://schemas.microsoft.com/office/drawing/2014/main" id="{9CC794C8-16B3-4952-B9C5-E4D093B18A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813ACF1-4027-4DB2-8EBA-5CED49CDF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02F0B-5AAF-4EB1-9095-28F97DBF31B2}" type="slidenum">
              <a:rPr lang="ru-RU" smtClean="0"/>
              <a:t>‹#›</a:t>
            </a:fld>
            <a:endParaRPr lang="ru-RU"/>
          </a:p>
        </p:txBody>
      </p:sp>
    </p:spTree>
    <p:extLst>
      <p:ext uri="{BB962C8B-B14F-4D97-AF65-F5344CB8AC3E}">
        <p14:creationId xmlns:p14="http://schemas.microsoft.com/office/powerpoint/2010/main" val="292160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jpg"/></Relationships>
</file>

<file path=ppt/slides/_rels/slide5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4E32347-3569-4534-91C0-A180BE4CAC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7000" contrast="-61000"/>
                    </a14:imgEffect>
                  </a14:imgLayer>
                </a14:imgProps>
              </a:ext>
            </a:extLst>
          </a:blip>
          <a:stretch>
            <a:fillRect/>
          </a:stretch>
        </p:blipFill>
        <p:spPr>
          <a:xfrm>
            <a:off x="6000" y="-3378"/>
            <a:ext cx="12186000" cy="6861378"/>
          </a:xfrm>
          <a:prstGeom prst="rect">
            <a:avLst/>
          </a:prstGeom>
          <a:effectLst>
            <a:softEdge rad="0"/>
          </a:effectLst>
        </p:spPr>
      </p:pic>
      <p:sp>
        <p:nvSpPr>
          <p:cNvPr id="5" name="TextBox 4">
            <a:extLst>
              <a:ext uri="{FF2B5EF4-FFF2-40B4-BE49-F238E27FC236}">
                <a16:creationId xmlns:a16="http://schemas.microsoft.com/office/drawing/2014/main" id="{0EAEC589-6C9B-4684-900A-E3B5EC9AF218}"/>
              </a:ext>
            </a:extLst>
          </p:cNvPr>
          <p:cNvSpPr txBox="1"/>
          <p:nvPr/>
        </p:nvSpPr>
        <p:spPr>
          <a:xfrm>
            <a:off x="148166" y="371892"/>
            <a:ext cx="11743267" cy="2123658"/>
          </a:xfrm>
          <a:prstGeom prst="rect">
            <a:avLst/>
          </a:prstGeom>
          <a:noFill/>
        </p:spPr>
        <p:txBody>
          <a:bodyPr wrap="square">
            <a:spAutoFit/>
          </a:bodyPr>
          <a:lstStyle/>
          <a:p>
            <a:pPr algn="l"/>
            <a:r>
              <a:rPr lang="ru-RU" sz="4400" b="1" i="0" dirty="0">
                <a:solidFill>
                  <a:srgbClr val="000000"/>
                </a:solidFill>
                <a:effectLst/>
                <a:latin typeface="Verdana" panose="020B0604030504040204" pitchFamily="34" charset="0"/>
                <a:ea typeface="Verdana" panose="020B0604030504040204" pitchFamily="34" charset="0"/>
              </a:rPr>
              <a:t>Конструктивизм </a:t>
            </a:r>
          </a:p>
          <a:p>
            <a:r>
              <a:rPr lang="ru-RU" sz="4400" b="1" i="0" dirty="0">
                <a:solidFill>
                  <a:srgbClr val="000000"/>
                </a:solidFill>
                <a:effectLst/>
                <a:latin typeface="Verdana" panose="020B0604030504040204" pitchFamily="34" charset="0"/>
                <a:ea typeface="Verdana" panose="020B0604030504040204" pitchFamily="34" charset="0"/>
              </a:rPr>
              <a:t>в советской архитектуре </a:t>
            </a:r>
          </a:p>
          <a:p>
            <a:pPr algn="l"/>
            <a:r>
              <a:rPr lang="ru-RU" sz="4400" b="1" i="0" dirty="0">
                <a:solidFill>
                  <a:srgbClr val="000000"/>
                </a:solidFill>
                <a:effectLst/>
                <a:latin typeface="Verdana" panose="020B0604030504040204" pitchFamily="34" charset="0"/>
                <a:ea typeface="Verdana" panose="020B0604030504040204" pitchFamily="34" charset="0"/>
              </a:rPr>
              <a:t>20-х годов </a:t>
            </a:r>
            <a:r>
              <a:rPr lang="en-US" sz="4400" b="1" i="0" dirty="0">
                <a:solidFill>
                  <a:srgbClr val="000000"/>
                </a:solidFill>
                <a:effectLst/>
                <a:latin typeface="Verdana" panose="020B0604030504040204" pitchFamily="34" charset="0"/>
                <a:ea typeface="Verdana" panose="020B0604030504040204" pitchFamily="34" charset="0"/>
              </a:rPr>
              <a:t>XX</a:t>
            </a:r>
            <a:r>
              <a:rPr lang="ru-RU" sz="4400" b="1" i="0" dirty="0">
                <a:solidFill>
                  <a:srgbClr val="000000"/>
                </a:solidFill>
                <a:effectLst/>
                <a:latin typeface="Verdana" panose="020B0604030504040204" pitchFamily="34" charset="0"/>
                <a:ea typeface="Verdana" panose="020B0604030504040204" pitchFamily="34" charset="0"/>
              </a:rPr>
              <a:t> в.</a:t>
            </a:r>
          </a:p>
        </p:txBody>
      </p:sp>
    </p:spTree>
    <p:extLst>
      <p:ext uri="{BB962C8B-B14F-4D97-AF65-F5344CB8AC3E}">
        <p14:creationId xmlns:p14="http://schemas.microsoft.com/office/powerpoint/2010/main" val="269002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BE4802-F645-4678-A680-2356696A42B1}"/>
              </a:ext>
            </a:extLst>
          </p:cNvPr>
          <p:cNvSpPr txBox="1"/>
          <p:nvPr/>
        </p:nvSpPr>
        <p:spPr>
          <a:xfrm>
            <a:off x="412954" y="282196"/>
            <a:ext cx="10953135" cy="6247864"/>
          </a:xfrm>
          <a:prstGeom prst="rect">
            <a:avLst/>
          </a:prstGeom>
          <a:noFill/>
        </p:spPr>
        <p:txBody>
          <a:bodyPr wrap="square">
            <a:spAutoFit/>
          </a:bodyPr>
          <a:lstStyle/>
          <a:p>
            <a:r>
              <a:rPr lang="ru-RU" sz="2000" b="1" dirty="0"/>
              <a:t>Возведение домов-коммун регулировалось «Типовым положением о доме-коммуне» </a:t>
            </a:r>
            <a:r>
              <a:rPr lang="ru-RU" sz="2000" b="1" dirty="0" err="1"/>
              <a:t>Центржилсоюза</a:t>
            </a:r>
            <a:r>
              <a:rPr lang="ru-RU" sz="2000" b="1" dirty="0"/>
              <a:t> (1928), который предписывал коммунарам при вселении отказаться от накопленных предыдущими поколениями мебели и предметов быта и предполагал коллективное воспитание детей, стирку, уборку, приготовление еды и удовлетворение культурных потребностей.</a:t>
            </a:r>
          </a:p>
          <a:p>
            <a:r>
              <a:rPr lang="ru-RU" sz="2000" b="1" dirty="0"/>
              <a:t>Жизнь в доме-коммуне была упорядочена согласно принципам жизни «нового человека» эпохи строительства коммунистического будущего. Просыпались по сигналу (иногда даже в общей спальне), дружно делали зарядку, принимали пищу в общей столовой, радостно шли на учебу или работу. После трудовых будней общий ужин и совместный отдых в общественных помещениях. В некоторых домах даже вещи были общими и висели по размерам в большом гардеробе.</a:t>
            </a:r>
          </a:p>
          <a:p>
            <a:r>
              <a:rPr lang="ru-RU" sz="2000" b="1" dirty="0"/>
              <a:t>Дома-коммуны не только решали пресловутый квартирный вопрос, но также формировали новые принципы социалистического общежития.</a:t>
            </a:r>
          </a:p>
          <a:p>
            <a:r>
              <a:rPr lang="ru-RU" sz="2000" b="1" dirty="0"/>
              <a:t>Однако это была слишком радикальная утопия. Полное отсутствие приватности противоречит человеческой психологии. Отдельные экспериментальные дома постепенно переделываются под индивидуальные квартиры силами самих жителей.</a:t>
            </a:r>
          </a:p>
          <a:p>
            <a:r>
              <a:rPr lang="ru-RU" sz="2000" b="1" dirty="0"/>
              <a:t>Видя неготовность людей к жизни в домах-коммунах, архитектор Моисей Гинзбург приходит к идее дома переходного типа. Квартиры в таком доме имели свои кухни и санузлы, но их скромный размер и развитая система общественных помещений должны были постепенно приучать человека к коммунальному укладу.</a:t>
            </a:r>
          </a:p>
        </p:txBody>
      </p:sp>
    </p:spTree>
    <p:extLst>
      <p:ext uri="{BB962C8B-B14F-4D97-AF65-F5344CB8AC3E}">
        <p14:creationId xmlns:p14="http://schemas.microsoft.com/office/powerpoint/2010/main" val="176041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3D42662-116B-465A-929E-B817EB202218}"/>
              </a:ext>
            </a:extLst>
          </p:cNvPr>
          <p:cNvPicPr>
            <a:picLocks noChangeAspect="1"/>
          </p:cNvPicPr>
          <p:nvPr/>
        </p:nvPicPr>
        <p:blipFill rotWithShape="1">
          <a:blip r:embed="rId2">
            <a:extLst>
              <a:ext uri="{28A0092B-C50C-407E-A947-70E740481C1C}">
                <a14:useLocalDpi xmlns:a14="http://schemas.microsoft.com/office/drawing/2010/main" val="0"/>
              </a:ext>
            </a:extLst>
          </a:blip>
          <a:srcRect l="1" t="2500" r="1249" b="3750"/>
          <a:stretch/>
        </p:blipFill>
        <p:spPr>
          <a:xfrm>
            <a:off x="6789683" y="975314"/>
            <a:ext cx="5183242" cy="3690600"/>
          </a:xfrm>
          <a:prstGeom prst="rect">
            <a:avLst/>
          </a:prstGeom>
        </p:spPr>
      </p:pic>
      <p:pic>
        <p:nvPicPr>
          <p:cNvPr id="5" name="Рисунок 4">
            <a:extLst>
              <a:ext uri="{FF2B5EF4-FFF2-40B4-BE49-F238E27FC236}">
                <a16:creationId xmlns:a16="http://schemas.microsoft.com/office/drawing/2014/main" id="{C1AAD1A5-4DEC-49DB-9C3D-C5CBA57318C1}"/>
              </a:ext>
            </a:extLst>
          </p:cNvPr>
          <p:cNvPicPr>
            <a:picLocks noChangeAspect="1"/>
          </p:cNvPicPr>
          <p:nvPr/>
        </p:nvPicPr>
        <p:blipFill rotWithShape="1">
          <a:blip r:embed="rId3">
            <a:extLst>
              <a:ext uri="{28A0092B-C50C-407E-A947-70E740481C1C}">
                <a14:useLocalDpi xmlns:a14="http://schemas.microsoft.com/office/drawing/2010/main" val="0"/>
              </a:ext>
            </a:extLst>
          </a:blip>
          <a:srcRect t="23263" r="5907" b="5904"/>
          <a:stretch/>
        </p:blipFill>
        <p:spPr>
          <a:xfrm>
            <a:off x="6789683" y="4833842"/>
            <a:ext cx="5183242" cy="1747159"/>
          </a:xfrm>
          <a:prstGeom prst="rect">
            <a:avLst/>
          </a:prstGeom>
        </p:spPr>
      </p:pic>
      <p:sp>
        <p:nvSpPr>
          <p:cNvPr id="7" name="TextBox 6">
            <a:extLst>
              <a:ext uri="{FF2B5EF4-FFF2-40B4-BE49-F238E27FC236}">
                <a16:creationId xmlns:a16="http://schemas.microsoft.com/office/drawing/2014/main" id="{577B1101-59A2-43AD-97CF-30EFD8A49F91}"/>
              </a:ext>
            </a:extLst>
          </p:cNvPr>
          <p:cNvSpPr txBox="1"/>
          <p:nvPr/>
        </p:nvSpPr>
        <p:spPr>
          <a:xfrm>
            <a:off x="261319" y="2957754"/>
            <a:ext cx="6250701" cy="3416320"/>
          </a:xfrm>
          <a:prstGeom prst="rect">
            <a:avLst/>
          </a:prstGeom>
          <a:noFill/>
        </p:spPr>
        <p:txBody>
          <a:bodyPr wrap="square">
            <a:spAutoFit/>
          </a:bodyPr>
          <a:lstStyle/>
          <a:p>
            <a:r>
              <a:rPr lang="ru-RU" b="1" dirty="0"/>
              <a:t>В 20-е годы надо было вести массовое жилое строительство для рабочих.</a:t>
            </a:r>
          </a:p>
          <a:p>
            <a:r>
              <a:rPr lang="ru-RU" b="1" dirty="0"/>
              <a:t>    Характерным примером воплощения функционального метода стали дома-коммуны, архитектура которых соответствовала принципу, высказанному Ле Корбюзье: «дом — машина для жилья».</a:t>
            </a:r>
          </a:p>
          <a:p>
            <a:r>
              <a:rPr lang="ru-RU" dirty="0"/>
              <a:t>Ле Корбюзье – французский архитектор швейцарского происхождения, пионер европейского архитектурного модернизма и функционализма.</a:t>
            </a:r>
          </a:p>
          <a:p>
            <a:r>
              <a:rPr lang="ru-RU" dirty="0"/>
              <a:t>Приезжал в Россию, где плодотворно общался и сотрудничал с лидерами ОСА, которые чрезвычайно увлеклись его идеями.</a:t>
            </a:r>
          </a:p>
        </p:txBody>
      </p:sp>
      <p:sp>
        <p:nvSpPr>
          <p:cNvPr id="9" name="TextBox 8">
            <a:extLst>
              <a:ext uri="{FF2B5EF4-FFF2-40B4-BE49-F238E27FC236}">
                <a16:creationId xmlns:a16="http://schemas.microsoft.com/office/drawing/2014/main" id="{C1053EE3-1CBB-41F5-95F0-D3480DFE279B}"/>
              </a:ext>
            </a:extLst>
          </p:cNvPr>
          <p:cNvSpPr txBox="1"/>
          <p:nvPr/>
        </p:nvSpPr>
        <p:spPr>
          <a:xfrm>
            <a:off x="219074" y="948690"/>
            <a:ext cx="6307850" cy="1938992"/>
          </a:xfrm>
          <a:prstGeom prst="rect">
            <a:avLst/>
          </a:prstGeom>
          <a:noFill/>
        </p:spPr>
        <p:txBody>
          <a:bodyPr wrap="square">
            <a:spAutoFit/>
          </a:bodyPr>
          <a:lstStyle/>
          <a:p>
            <a:r>
              <a:rPr lang="ru-RU" sz="2000" b="1" dirty="0"/>
              <a:t>Построен в 1928—1930 годах по проекту архитекторов Моисея Гинзбурга, Игнатия </a:t>
            </a:r>
            <a:r>
              <a:rPr lang="ru-RU" sz="2000" b="1" dirty="0" err="1"/>
              <a:t>Милиниса</a:t>
            </a:r>
            <a:r>
              <a:rPr lang="ru-RU" sz="2000" b="1" dirty="0"/>
              <a:t> и инженера Сергея Прохорова для работников Народного комиссариата финансов СССР (</a:t>
            </a:r>
            <a:r>
              <a:rPr lang="ru-RU" sz="2000" b="1" dirty="0" err="1"/>
              <a:t>Наркомфина</a:t>
            </a:r>
            <a:r>
              <a:rPr lang="ru-RU" sz="2000" b="1" dirty="0"/>
              <a:t>). Находится в Москве на Новинском бульваре по адресу дом № 25, корпус 1.</a:t>
            </a:r>
          </a:p>
        </p:txBody>
      </p:sp>
      <p:sp>
        <p:nvSpPr>
          <p:cNvPr id="11" name="TextBox 10">
            <a:extLst>
              <a:ext uri="{FF2B5EF4-FFF2-40B4-BE49-F238E27FC236}">
                <a16:creationId xmlns:a16="http://schemas.microsoft.com/office/drawing/2014/main" id="{BA2079F1-4508-43D5-A02C-D542CE1BD942}"/>
              </a:ext>
            </a:extLst>
          </p:cNvPr>
          <p:cNvSpPr txBox="1"/>
          <p:nvPr/>
        </p:nvSpPr>
        <p:spPr>
          <a:xfrm>
            <a:off x="292892" y="144317"/>
            <a:ext cx="11606215" cy="830997"/>
          </a:xfrm>
          <a:prstGeom prst="rect">
            <a:avLst/>
          </a:prstGeom>
          <a:noFill/>
        </p:spPr>
        <p:txBody>
          <a:bodyPr wrap="square">
            <a:spAutoFit/>
          </a:bodyPr>
          <a:lstStyle/>
          <a:p>
            <a:r>
              <a:rPr lang="ru-RU" sz="2400" b="1" dirty="0"/>
              <a:t>Дом </a:t>
            </a:r>
            <a:r>
              <a:rPr lang="ru-RU" sz="2400" b="1" dirty="0" err="1"/>
              <a:t>Наркомфина</a:t>
            </a:r>
            <a:r>
              <a:rPr lang="ru-RU" sz="2400" b="1" dirty="0"/>
              <a:t> </a:t>
            </a:r>
            <a:r>
              <a:rPr lang="ru-RU" sz="2000" b="1" dirty="0"/>
              <a:t>— </a:t>
            </a:r>
            <a:r>
              <a:rPr lang="ru-RU" sz="2400" b="1" dirty="0"/>
              <a:t>один из ключевых памятников жилой архитектуры конструктивизма, «опытный дом переходного типа». </a:t>
            </a:r>
          </a:p>
        </p:txBody>
      </p:sp>
    </p:spTree>
    <p:extLst>
      <p:ext uri="{BB962C8B-B14F-4D97-AF65-F5344CB8AC3E}">
        <p14:creationId xmlns:p14="http://schemas.microsoft.com/office/powerpoint/2010/main" val="990041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EC5415-2025-4305-A6F7-D6B493EAC783}"/>
              </a:ext>
            </a:extLst>
          </p:cNvPr>
          <p:cNvSpPr txBox="1"/>
          <p:nvPr/>
        </p:nvSpPr>
        <p:spPr>
          <a:xfrm>
            <a:off x="6428605" y="820662"/>
            <a:ext cx="5520794" cy="5632311"/>
          </a:xfrm>
          <a:prstGeom prst="rect">
            <a:avLst/>
          </a:prstGeom>
          <a:noFill/>
        </p:spPr>
        <p:txBody>
          <a:bodyPr wrap="square">
            <a:spAutoFit/>
          </a:bodyPr>
          <a:lstStyle/>
          <a:p>
            <a:r>
              <a:rPr lang="ru-RU" b="1" dirty="0"/>
              <a:t>Подобных домов было построено шесть — четыре в Москве, по одному Екатеринбурге и Саратове; до настоящего времени сохранились не все.</a:t>
            </a:r>
          </a:p>
          <a:p>
            <a:r>
              <a:rPr lang="ru-RU" b="1" dirty="0"/>
              <a:t>Три основных объема: жилого дома, коммунального корпуса и непостроенного детского сада, планировались как ритмически сбалансированный ансамбль разновеликих построек. Их уравновешивал корпус прачечной, перед которым со стороны Новинского бульвара планировалась организация квадратной площадки, композиционно связывающей этот корпус с городом. </a:t>
            </a:r>
          </a:p>
          <a:p>
            <a:r>
              <a:rPr lang="ru-RU" b="1" dirty="0"/>
              <a:t>Жилой дом и корпус прачечной были частично подняты на колоннах, что освобождало пространство первого этажа (высотой 2,5 м)</a:t>
            </a:r>
          </a:p>
          <a:p>
            <a:r>
              <a:rPr lang="ru-RU" b="1" dirty="0"/>
              <a:t>    Жилой корпус — шестиэтажное здание-пластина длиной 85 м и высотой 17 м, вытянуто с юга на север, вдоль восточного фасада сгруппированы спальни и коридоры, вдоль западного гостиные, соответственно спальни получают утреннее солнце, гостиные вечернее. </a:t>
            </a:r>
          </a:p>
        </p:txBody>
      </p:sp>
      <p:pic>
        <p:nvPicPr>
          <p:cNvPr id="5" name="Рисунок 4">
            <a:extLst>
              <a:ext uri="{FF2B5EF4-FFF2-40B4-BE49-F238E27FC236}">
                <a16:creationId xmlns:a16="http://schemas.microsoft.com/office/drawing/2014/main" id="{EF2C4361-7420-4C8A-9110-A85379366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26" y="1013658"/>
            <a:ext cx="6048133" cy="2528119"/>
          </a:xfrm>
          <a:prstGeom prst="rect">
            <a:avLst/>
          </a:prstGeom>
        </p:spPr>
      </p:pic>
      <p:pic>
        <p:nvPicPr>
          <p:cNvPr id="7" name="Рисунок 6">
            <a:extLst>
              <a:ext uri="{FF2B5EF4-FFF2-40B4-BE49-F238E27FC236}">
                <a16:creationId xmlns:a16="http://schemas.microsoft.com/office/drawing/2014/main" id="{7249D5D2-8CA5-4CC3-93E9-D1CE169C2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03" y="3734773"/>
            <a:ext cx="3451358" cy="2524422"/>
          </a:xfrm>
          <a:prstGeom prst="rect">
            <a:avLst/>
          </a:prstGeom>
        </p:spPr>
      </p:pic>
      <p:pic>
        <p:nvPicPr>
          <p:cNvPr id="9" name="Рисунок 8">
            <a:extLst>
              <a:ext uri="{FF2B5EF4-FFF2-40B4-BE49-F238E27FC236}">
                <a16:creationId xmlns:a16="http://schemas.microsoft.com/office/drawing/2014/main" id="{B2921DC9-5D01-4D31-9D76-18A4844FB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830" y="3734773"/>
            <a:ext cx="2491206" cy="2524422"/>
          </a:xfrm>
          <a:prstGeom prst="rect">
            <a:avLst/>
          </a:prstGeom>
        </p:spPr>
      </p:pic>
      <p:sp>
        <p:nvSpPr>
          <p:cNvPr id="11" name="TextBox 10">
            <a:extLst>
              <a:ext uri="{FF2B5EF4-FFF2-40B4-BE49-F238E27FC236}">
                <a16:creationId xmlns:a16="http://schemas.microsoft.com/office/drawing/2014/main" id="{02D9D44C-D780-43F8-BAB6-28247F342247}"/>
              </a:ext>
            </a:extLst>
          </p:cNvPr>
          <p:cNvSpPr txBox="1"/>
          <p:nvPr/>
        </p:nvSpPr>
        <p:spPr>
          <a:xfrm>
            <a:off x="274903" y="112776"/>
            <a:ext cx="11642194" cy="707886"/>
          </a:xfrm>
          <a:prstGeom prst="rect">
            <a:avLst/>
          </a:prstGeom>
          <a:noFill/>
        </p:spPr>
        <p:txBody>
          <a:bodyPr wrap="square">
            <a:spAutoFit/>
          </a:bodyPr>
          <a:lstStyle/>
          <a:p>
            <a:r>
              <a:rPr lang="ru-RU" sz="2000" b="1" dirty="0"/>
              <a:t>Дом </a:t>
            </a:r>
            <a:r>
              <a:rPr lang="ru-RU" sz="2000" b="1" dirty="0" err="1"/>
              <a:t>Наркомфина</a:t>
            </a:r>
            <a:r>
              <a:rPr lang="ru-RU" sz="2000" b="1" dirty="0"/>
              <a:t>. 1928—1930, архитекторы Моисей Гинзбург, Игнатий </a:t>
            </a:r>
            <a:r>
              <a:rPr lang="ru-RU" sz="2000" b="1" dirty="0" err="1"/>
              <a:t>Милинис</a:t>
            </a:r>
            <a:r>
              <a:rPr lang="ru-RU" sz="2000" b="1" dirty="0"/>
              <a:t>, инженер Сергей Прохоров.  План, корпус прачечной и основной корпус.     </a:t>
            </a:r>
          </a:p>
        </p:txBody>
      </p:sp>
    </p:spTree>
    <p:extLst>
      <p:ext uri="{BB962C8B-B14F-4D97-AF65-F5344CB8AC3E}">
        <p14:creationId xmlns:p14="http://schemas.microsoft.com/office/powerpoint/2010/main" val="2615352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9F465F8-AA37-4202-9AC0-4373254C7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714" y="1500188"/>
            <a:ext cx="3135510" cy="4703266"/>
          </a:xfrm>
          <a:prstGeom prst="rect">
            <a:avLst/>
          </a:prstGeom>
        </p:spPr>
      </p:pic>
      <p:sp>
        <p:nvSpPr>
          <p:cNvPr id="7" name="TextBox 6">
            <a:extLst>
              <a:ext uri="{FF2B5EF4-FFF2-40B4-BE49-F238E27FC236}">
                <a16:creationId xmlns:a16="http://schemas.microsoft.com/office/drawing/2014/main" id="{AA7B4DF8-D968-494B-85D8-683D2FBA4A5E}"/>
              </a:ext>
            </a:extLst>
          </p:cNvPr>
          <p:cNvSpPr txBox="1"/>
          <p:nvPr/>
        </p:nvSpPr>
        <p:spPr>
          <a:xfrm>
            <a:off x="208817" y="571143"/>
            <a:ext cx="5113397" cy="5632311"/>
          </a:xfrm>
          <a:prstGeom prst="rect">
            <a:avLst/>
          </a:prstGeom>
          <a:noFill/>
        </p:spPr>
        <p:txBody>
          <a:bodyPr wrap="square">
            <a:spAutoFit/>
          </a:bodyPr>
          <a:lstStyle/>
          <a:p>
            <a:r>
              <a:rPr lang="ru-RU" b="1" dirty="0"/>
              <a:t>Квартиры были спланированы разных типов: для семейных: двух-трёх комнатные</a:t>
            </a:r>
            <a:r>
              <a:rPr lang="en-US" b="1" dirty="0"/>
              <a:t> (</a:t>
            </a:r>
            <a:r>
              <a:rPr lang="ru-RU" b="1" dirty="0"/>
              <a:t>типа К</a:t>
            </a:r>
            <a:r>
              <a:rPr lang="en-US" b="1" dirty="0"/>
              <a:t>)</a:t>
            </a:r>
            <a:r>
              <a:rPr lang="ru-RU" b="1" dirty="0"/>
              <a:t> , малометражные для семей без детей </a:t>
            </a:r>
            <a:r>
              <a:rPr lang="en-US" b="1" dirty="0"/>
              <a:t>(</a:t>
            </a:r>
            <a:r>
              <a:rPr lang="ru-RU" b="1" dirty="0"/>
              <a:t>типа </a:t>
            </a:r>
            <a:r>
              <a:rPr lang="en-US" b="1" dirty="0"/>
              <a:t>F) </a:t>
            </a:r>
            <a:r>
              <a:rPr lang="ru-RU" b="1" dirty="0"/>
              <a:t>и сдвоенный вариант квартир «</a:t>
            </a:r>
            <a:r>
              <a:rPr lang="en-US" b="1" dirty="0"/>
              <a:t>F»</a:t>
            </a:r>
            <a:r>
              <a:rPr lang="ru-RU" b="1" dirty="0"/>
              <a:t> (2</a:t>
            </a:r>
            <a:r>
              <a:rPr lang="en-US" b="1" dirty="0"/>
              <a:t>F</a:t>
            </a:r>
            <a:r>
              <a:rPr lang="ru-RU" b="1" dirty="0"/>
              <a:t>).</a:t>
            </a:r>
          </a:p>
          <a:p>
            <a:r>
              <a:rPr lang="ru-RU" b="1" dirty="0"/>
              <a:t>Все квартиры в доме </a:t>
            </a:r>
            <a:r>
              <a:rPr lang="ru-RU" b="1" dirty="0" err="1"/>
              <a:t>Наркомфина</a:t>
            </a:r>
            <a:r>
              <a:rPr lang="ru-RU" b="1" dirty="0"/>
              <a:t> двухэтажные, а их окна выходят как на запад, так и на восток.</a:t>
            </a:r>
          </a:p>
          <a:p>
            <a:r>
              <a:rPr lang="ru-RU" b="1" dirty="0"/>
              <a:t>Ближе к торцам расположены две лестничные клетки, связанные между собой и с квартирами двумя широкими коридорами (4 м в ширину и 2,3 м в высоту), на втором и пятом этажах. </a:t>
            </a:r>
          </a:p>
          <a:p>
            <a:r>
              <a:rPr lang="ru-RU" b="1" dirty="0"/>
              <a:t>Коридоры М.Я. Гинзбург называет горизонтальными артериями и противопоставляет их вертикальным лестницам: коридоры должны были упростить жителям квартир связь с помещениями коммунальных сервисов. </a:t>
            </a:r>
          </a:p>
          <a:p>
            <a:r>
              <a:rPr lang="ru-RU" b="1" dirty="0"/>
              <a:t>С другой стороны, архитектор трактовал коридоры как общественные пространства («место общественного пребывания» - «магистрали общения»)</a:t>
            </a:r>
          </a:p>
        </p:txBody>
      </p:sp>
      <p:pic>
        <p:nvPicPr>
          <p:cNvPr id="9" name="Рисунок 8">
            <a:extLst>
              <a:ext uri="{FF2B5EF4-FFF2-40B4-BE49-F238E27FC236}">
                <a16:creationId xmlns:a16="http://schemas.microsoft.com/office/drawing/2014/main" id="{DDF6F56E-8AF5-4CB0-BEC2-6E7248EB8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6723" y="2584938"/>
            <a:ext cx="3216459" cy="3618516"/>
          </a:xfrm>
          <a:prstGeom prst="rect">
            <a:avLst/>
          </a:prstGeom>
        </p:spPr>
      </p:pic>
      <p:sp>
        <p:nvSpPr>
          <p:cNvPr id="11" name="TextBox 10">
            <a:extLst>
              <a:ext uri="{FF2B5EF4-FFF2-40B4-BE49-F238E27FC236}">
                <a16:creationId xmlns:a16="http://schemas.microsoft.com/office/drawing/2014/main" id="{709D19CC-81C6-41A7-BDC9-93967EF6D6CB}"/>
              </a:ext>
            </a:extLst>
          </p:cNvPr>
          <p:cNvSpPr txBox="1"/>
          <p:nvPr/>
        </p:nvSpPr>
        <p:spPr>
          <a:xfrm>
            <a:off x="8766723" y="500942"/>
            <a:ext cx="3305115" cy="1323439"/>
          </a:xfrm>
          <a:prstGeom prst="rect">
            <a:avLst/>
          </a:prstGeom>
          <a:noFill/>
        </p:spPr>
        <p:txBody>
          <a:bodyPr wrap="square">
            <a:spAutoFit/>
          </a:bodyPr>
          <a:lstStyle/>
          <a:p>
            <a:r>
              <a:rPr lang="ru-RU" sz="1600" b="1" i="1" dirty="0"/>
              <a:t>Современная отделка верхней ячейки типа F (правда, это не дом </a:t>
            </a:r>
            <a:r>
              <a:rPr lang="ru-RU" sz="1600" b="1" i="1" dirty="0" err="1"/>
              <a:t>Наркомфина</a:t>
            </a:r>
            <a:r>
              <a:rPr lang="ru-RU" sz="1600" b="1" i="1" dirty="0"/>
              <a:t>, а дом на Гоголевском бульваре, но ячейка идентичная)</a:t>
            </a:r>
          </a:p>
        </p:txBody>
      </p:sp>
      <p:sp>
        <p:nvSpPr>
          <p:cNvPr id="8" name="TextBox 7">
            <a:extLst>
              <a:ext uri="{FF2B5EF4-FFF2-40B4-BE49-F238E27FC236}">
                <a16:creationId xmlns:a16="http://schemas.microsoft.com/office/drawing/2014/main" id="{C4021703-1C45-4FBA-A9FE-445F3474E737}"/>
              </a:ext>
            </a:extLst>
          </p:cNvPr>
          <p:cNvSpPr txBox="1"/>
          <p:nvPr/>
        </p:nvSpPr>
        <p:spPr>
          <a:xfrm>
            <a:off x="208817" y="131610"/>
            <a:ext cx="11467368" cy="369332"/>
          </a:xfrm>
          <a:prstGeom prst="rect">
            <a:avLst/>
          </a:prstGeom>
          <a:noFill/>
        </p:spPr>
        <p:txBody>
          <a:bodyPr wrap="square">
            <a:spAutoFit/>
          </a:bodyPr>
          <a:lstStyle/>
          <a:p>
            <a:r>
              <a:rPr lang="ru-RU" b="1" dirty="0"/>
              <a:t>Дом </a:t>
            </a:r>
            <a:r>
              <a:rPr lang="ru-RU" b="1" dirty="0" err="1"/>
              <a:t>Наркомфина</a:t>
            </a:r>
            <a:r>
              <a:rPr lang="ru-RU" b="1" dirty="0"/>
              <a:t>. 1928—1930, архитекторы Моисей Гинзбург, Игнатий </a:t>
            </a:r>
            <a:r>
              <a:rPr lang="ru-RU" b="1" dirty="0" err="1"/>
              <a:t>Милинис</a:t>
            </a:r>
            <a:r>
              <a:rPr lang="ru-RU" b="1" dirty="0"/>
              <a:t>, инженер Сергей Прохоров. </a:t>
            </a:r>
          </a:p>
        </p:txBody>
      </p:sp>
    </p:spTree>
    <p:extLst>
      <p:ext uri="{BB962C8B-B14F-4D97-AF65-F5344CB8AC3E}">
        <p14:creationId xmlns:p14="http://schemas.microsoft.com/office/powerpoint/2010/main" val="1041428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5A80DD8-A985-4336-ADD9-0F1DE2E20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41" y="519275"/>
            <a:ext cx="4077738" cy="5679301"/>
          </a:xfrm>
          <a:prstGeom prst="rect">
            <a:avLst/>
          </a:prstGeom>
        </p:spPr>
      </p:pic>
      <p:sp>
        <p:nvSpPr>
          <p:cNvPr id="5" name="TextBox 4">
            <a:extLst>
              <a:ext uri="{FF2B5EF4-FFF2-40B4-BE49-F238E27FC236}">
                <a16:creationId xmlns:a16="http://schemas.microsoft.com/office/drawing/2014/main" id="{74BC8D84-5E5C-4956-AECD-839264FFE145}"/>
              </a:ext>
            </a:extLst>
          </p:cNvPr>
          <p:cNvSpPr txBox="1"/>
          <p:nvPr/>
        </p:nvSpPr>
        <p:spPr>
          <a:xfrm>
            <a:off x="5123717" y="519275"/>
            <a:ext cx="6097464" cy="2862322"/>
          </a:xfrm>
          <a:prstGeom prst="rect">
            <a:avLst/>
          </a:prstGeom>
          <a:noFill/>
        </p:spPr>
        <p:txBody>
          <a:bodyPr wrap="square">
            <a:spAutoFit/>
          </a:bodyPr>
          <a:lstStyle/>
          <a:p>
            <a:r>
              <a:rPr lang="ru-RU" sz="2000" b="1" dirty="0"/>
              <a:t>Дом </a:t>
            </a:r>
            <a:r>
              <a:rPr lang="ru-RU" sz="2000" b="1" dirty="0" err="1"/>
              <a:t>Наркомфина</a:t>
            </a:r>
            <a:r>
              <a:rPr lang="ru-RU" sz="2000" b="1" dirty="0"/>
              <a:t> — настоящая архитектурная головоломка, здание переходного типа, нечто среднее между обычным многоквартирным домом и домом-коммуной. Во всех местных ячейках был предусмотрен индивидуальный кухонный элемент  (очень маленький, но со встроенной плитой и раковиной). </a:t>
            </a:r>
          </a:p>
          <a:p>
            <a:r>
              <a:rPr lang="ru-RU" sz="2000" b="1" dirty="0"/>
              <a:t>И в то же время в бытовом блоке — общий гараж, прачечная и сушилка для вещей.</a:t>
            </a:r>
          </a:p>
        </p:txBody>
      </p:sp>
      <p:pic>
        <p:nvPicPr>
          <p:cNvPr id="6" name="Рисунок 5">
            <a:extLst>
              <a:ext uri="{FF2B5EF4-FFF2-40B4-BE49-F238E27FC236}">
                <a16:creationId xmlns:a16="http://schemas.microsoft.com/office/drawing/2014/main" id="{81FD34B8-17AD-4FB8-AA39-72547C1729A1}"/>
              </a:ext>
            </a:extLst>
          </p:cNvPr>
          <p:cNvPicPr>
            <a:picLocks noChangeAspect="1"/>
          </p:cNvPicPr>
          <p:nvPr/>
        </p:nvPicPr>
        <p:blipFill>
          <a:blip r:embed="rId3"/>
          <a:stretch>
            <a:fillRect/>
          </a:stretch>
        </p:blipFill>
        <p:spPr>
          <a:xfrm>
            <a:off x="5123717" y="3476404"/>
            <a:ext cx="2704144" cy="2722172"/>
          </a:xfrm>
          <a:prstGeom prst="rect">
            <a:avLst/>
          </a:prstGeom>
        </p:spPr>
      </p:pic>
      <p:sp>
        <p:nvSpPr>
          <p:cNvPr id="8" name="TextBox 7">
            <a:extLst>
              <a:ext uri="{FF2B5EF4-FFF2-40B4-BE49-F238E27FC236}">
                <a16:creationId xmlns:a16="http://schemas.microsoft.com/office/drawing/2014/main" id="{314EE863-63A2-4DED-A8BE-A5688917ECCF}"/>
              </a:ext>
            </a:extLst>
          </p:cNvPr>
          <p:cNvSpPr txBox="1"/>
          <p:nvPr/>
        </p:nvSpPr>
        <p:spPr>
          <a:xfrm>
            <a:off x="8046430" y="3429000"/>
            <a:ext cx="3174752" cy="2862322"/>
          </a:xfrm>
          <a:prstGeom prst="rect">
            <a:avLst/>
          </a:prstGeom>
          <a:noFill/>
        </p:spPr>
        <p:txBody>
          <a:bodyPr wrap="square">
            <a:spAutoFit/>
          </a:bodyPr>
          <a:lstStyle/>
          <a:p>
            <a:r>
              <a:rPr lang="ru-RU" sz="2000" b="1" dirty="0"/>
              <a:t>В торцах здания, с севера и юга, построены более просторные, индивидуально спланированные квартиры с балконами. </a:t>
            </a:r>
          </a:p>
          <a:p>
            <a:r>
              <a:rPr lang="ru-RU" sz="2000" b="1" dirty="0"/>
              <a:t>В одной из таких квартир находилась мастерская Гинзбурга.</a:t>
            </a:r>
          </a:p>
        </p:txBody>
      </p:sp>
    </p:spTree>
    <p:extLst>
      <p:ext uri="{BB962C8B-B14F-4D97-AF65-F5344CB8AC3E}">
        <p14:creationId xmlns:p14="http://schemas.microsoft.com/office/powerpoint/2010/main" val="47190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F870E89-492A-4E43-AAE7-18C1D6F29386}"/>
              </a:ext>
            </a:extLst>
          </p:cNvPr>
          <p:cNvPicPr>
            <a:picLocks noChangeAspect="1"/>
          </p:cNvPicPr>
          <p:nvPr/>
        </p:nvPicPr>
        <p:blipFill>
          <a:blip r:embed="rId2"/>
          <a:stretch>
            <a:fillRect/>
          </a:stretch>
        </p:blipFill>
        <p:spPr>
          <a:xfrm>
            <a:off x="474785" y="1002413"/>
            <a:ext cx="5319346" cy="5402091"/>
          </a:xfrm>
          <a:prstGeom prst="rect">
            <a:avLst/>
          </a:prstGeom>
        </p:spPr>
      </p:pic>
      <p:sp>
        <p:nvSpPr>
          <p:cNvPr id="4" name="TextBox 3">
            <a:extLst>
              <a:ext uri="{FF2B5EF4-FFF2-40B4-BE49-F238E27FC236}">
                <a16:creationId xmlns:a16="http://schemas.microsoft.com/office/drawing/2014/main" id="{F437E936-D75C-424F-8164-4B454BB755D8}"/>
              </a:ext>
            </a:extLst>
          </p:cNvPr>
          <p:cNvSpPr txBox="1"/>
          <p:nvPr/>
        </p:nvSpPr>
        <p:spPr>
          <a:xfrm>
            <a:off x="6095999" y="1002413"/>
            <a:ext cx="5621215" cy="2862322"/>
          </a:xfrm>
          <a:prstGeom prst="rect">
            <a:avLst/>
          </a:prstGeom>
          <a:noFill/>
        </p:spPr>
        <p:txBody>
          <a:bodyPr wrap="square">
            <a:spAutoFit/>
          </a:bodyPr>
          <a:lstStyle/>
          <a:p>
            <a:r>
              <a:rPr lang="ru-RU" dirty="0"/>
              <a:t> </a:t>
            </a:r>
            <a:r>
              <a:rPr lang="ru-RU" b="1" dirty="0"/>
              <a:t>Фасадное решение дома характерно для конструктивизма: ленточные окна, обязательный элемент конструктивистской архитектуры 1920-х годов, подчеркивают горизонталь, гладкие стены украшены лишь элементами, обусловленными функционально: полосами цветочных ящиков, выемкой террасы во втором этаже. </a:t>
            </a:r>
          </a:p>
          <a:p>
            <a:r>
              <a:rPr lang="ru-RU" b="1" dirty="0"/>
              <a:t>  </a:t>
            </a:r>
            <a:r>
              <a:rPr lang="ru-RU" b="1" dirty="0">
                <a:solidFill>
                  <a:srgbClr val="C00000"/>
                </a:solidFill>
              </a:rPr>
              <a:t>Структура фасадов отражает внутреннее устройство квартир, следуя принципу модернистской архитектуры проектирования изнутри-наружу.</a:t>
            </a:r>
          </a:p>
        </p:txBody>
      </p:sp>
      <p:sp>
        <p:nvSpPr>
          <p:cNvPr id="6" name="TextBox 5">
            <a:extLst>
              <a:ext uri="{FF2B5EF4-FFF2-40B4-BE49-F238E27FC236}">
                <a16:creationId xmlns:a16="http://schemas.microsoft.com/office/drawing/2014/main" id="{A56E3383-E90A-44D8-A94B-8AE6208E15E0}"/>
              </a:ext>
            </a:extLst>
          </p:cNvPr>
          <p:cNvSpPr txBox="1"/>
          <p:nvPr/>
        </p:nvSpPr>
        <p:spPr>
          <a:xfrm>
            <a:off x="6095998" y="3864735"/>
            <a:ext cx="5621215" cy="2585323"/>
          </a:xfrm>
          <a:prstGeom prst="rect">
            <a:avLst/>
          </a:prstGeom>
          <a:noFill/>
        </p:spPr>
        <p:txBody>
          <a:bodyPr wrap="square">
            <a:spAutoFit/>
          </a:bodyPr>
          <a:lstStyle/>
          <a:p>
            <a:r>
              <a:rPr lang="ru-RU" b="1" dirty="0"/>
              <a:t>Дом был возведен с применением новинок тогдашней строительной индустрии, несущая конструкция — железобетонный каркас.</a:t>
            </a:r>
          </a:p>
          <a:p>
            <a:r>
              <a:rPr lang="ru-RU" b="1" dirty="0"/>
              <a:t>Каркасная конструкция позволила освободить первый этаж для прохода и снять нагрузку с внешних стен, которые не являются опорой, а лишь служат термоизоляционным ограждением. Это дало возможность выполнить на фасаде сплошное ленточное остекление</a:t>
            </a:r>
          </a:p>
        </p:txBody>
      </p:sp>
      <p:sp>
        <p:nvSpPr>
          <p:cNvPr id="8" name="TextBox 7">
            <a:extLst>
              <a:ext uri="{FF2B5EF4-FFF2-40B4-BE49-F238E27FC236}">
                <a16:creationId xmlns:a16="http://schemas.microsoft.com/office/drawing/2014/main" id="{60A21D40-B9C9-4E34-820C-961C1168C342}"/>
              </a:ext>
            </a:extLst>
          </p:cNvPr>
          <p:cNvSpPr txBox="1"/>
          <p:nvPr/>
        </p:nvSpPr>
        <p:spPr>
          <a:xfrm>
            <a:off x="470389" y="407942"/>
            <a:ext cx="11109080" cy="461665"/>
          </a:xfrm>
          <a:prstGeom prst="rect">
            <a:avLst/>
          </a:prstGeom>
          <a:noFill/>
        </p:spPr>
        <p:txBody>
          <a:bodyPr wrap="square">
            <a:spAutoFit/>
          </a:bodyPr>
          <a:lstStyle/>
          <a:p>
            <a:r>
              <a:rPr lang="ru-RU" sz="2400" b="1" dirty="0"/>
              <a:t>Восточный фасад дома </a:t>
            </a:r>
            <a:r>
              <a:rPr lang="ru-RU" sz="2400" b="1" dirty="0" err="1"/>
              <a:t>Наркомфина</a:t>
            </a:r>
            <a:r>
              <a:rPr lang="ru-RU" sz="2400" b="1" dirty="0"/>
              <a:t>. Снимок начала 1930-х. </a:t>
            </a:r>
          </a:p>
        </p:txBody>
      </p:sp>
    </p:spTree>
    <p:extLst>
      <p:ext uri="{BB962C8B-B14F-4D97-AF65-F5344CB8AC3E}">
        <p14:creationId xmlns:p14="http://schemas.microsoft.com/office/powerpoint/2010/main" val="3202764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5ABFFB1-C49F-45C1-ABC5-82B16A496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56" y="3043757"/>
            <a:ext cx="5234589" cy="3493216"/>
          </a:xfrm>
          <a:prstGeom prst="rect">
            <a:avLst/>
          </a:prstGeom>
        </p:spPr>
      </p:pic>
      <p:sp>
        <p:nvSpPr>
          <p:cNvPr id="5" name="TextBox 4">
            <a:extLst>
              <a:ext uri="{FF2B5EF4-FFF2-40B4-BE49-F238E27FC236}">
                <a16:creationId xmlns:a16="http://schemas.microsoft.com/office/drawing/2014/main" id="{5D86C607-E040-459E-97C6-44EFA68F8129}"/>
              </a:ext>
            </a:extLst>
          </p:cNvPr>
          <p:cNvSpPr txBox="1"/>
          <p:nvPr/>
        </p:nvSpPr>
        <p:spPr>
          <a:xfrm>
            <a:off x="393456" y="1215405"/>
            <a:ext cx="7721845" cy="1477328"/>
          </a:xfrm>
          <a:prstGeom prst="rect">
            <a:avLst/>
          </a:prstGeom>
          <a:noFill/>
        </p:spPr>
        <p:txBody>
          <a:bodyPr wrap="square">
            <a:spAutoFit/>
          </a:bodyPr>
          <a:lstStyle/>
          <a:p>
            <a:r>
              <a:rPr lang="ru-RU" b="1" dirty="0"/>
              <a:t>Недавно закончилась реставрация Дома </a:t>
            </a:r>
            <a:r>
              <a:rPr lang="ru-RU" b="1" dirty="0" err="1"/>
              <a:t>Наркомфина</a:t>
            </a:r>
            <a:r>
              <a:rPr lang="ru-RU" b="1" dirty="0"/>
              <a:t>, которой руководил архитектор Алексей Гинзбург, внук создателя самого проекта. </a:t>
            </a:r>
          </a:p>
          <a:p>
            <a:r>
              <a:rPr lang="ru-RU" b="1" dirty="0"/>
              <a:t>Здание осталось жилым — все квартиры давно распроданы, а на плоской крыше восстановлены солярий и терраса. Вскоре здесь появится и общественное пространство, задуманное ещё в изначальном проекте.</a:t>
            </a:r>
          </a:p>
        </p:txBody>
      </p:sp>
      <p:pic>
        <p:nvPicPr>
          <p:cNvPr id="7" name="Рисунок 6">
            <a:extLst>
              <a:ext uri="{FF2B5EF4-FFF2-40B4-BE49-F238E27FC236}">
                <a16:creationId xmlns:a16="http://schemas.microsoft.com/office/drawing/2014/main" id="{D6D891AD-2A30-4CF3-ABF7-0E1CF5C22815}"/>
              </a:ext>
            </a:extLst>
          </p:cNvPr>
          <p:cNvPicPr>
            <a:picLocks noChangeAspect="1"/>
          </p:cNvPicPr>
          <p:nvPr/>
        </p:nvPicPr>
        <p:blipFill rotWithShape="1">
          <a:blip r:embed="rId3"/>
          <a:srcRect l="18188" t="13974" r="19526" b="12180"/>
          <a:stretch/>
        </p:blipFill>
        <p:spPr>
          <a:xfrm>
            <a:off x="8343427" y="169122"/>
            <a:ext cx="3291202" cy="2600456"/>
          </a:xfrm>
          <a:prstGeom prst="rect">
            <a:avLst/>
          </a:prstGeom>
        </p:spPr>
      </p:pic>
      <p:sp>
        <p:nvSpPr>
          <p:cNvPr id="11" name="TextBox 10">
            <a:extLst>
              <a:ext uri="{FF2B5EF4-FFF2-40B4-BE49-F238E27FC236}">
                <a16:creationId xmlns:a16="http://schemas.microsoft.com/office/drawing/2014/main" id="{4245218A-4C9C-45A1-AADF-13408DC7A7C4}"/>
              </a:ext>
            </a:extLst>
          </p:cNvPr>
          <p:cNvSpPr txBox="1"/>
          <p:nvPr/>
        </p:nvSpPr>
        <p:spPr>
          <a:xfrm>
            <a:off x="393457" y="846073"/>
            <a:ext cx="7721844" cy="369332"/>
          </a:xfrm>
          <a:prstGeom prst="rect">
            <a:avLst/>
          </a:prstGeom>
          <a:noFill/>
        </p:spPr>
        <p:txBody>
          <a:bodyPr wrap="square">
            <a:spAutoFit/>
          </a:bodyPr>
          <a:lstStyle/>
          <a:p>
            <a:r>
              <a:rPr lang="ru-RU" b="1" dirty="0"/>
              <a:t>Более 80-ти лет дом на Новинском бульваре был в аварийном состоянии.</a:t>
            </a:r>
          </a:p>
        </p:txBody>
      </p:sp>
      <p:pic>
        <p:nvPicPr>
          <p:cNvPr id="12" name="Рисунок 11">
            <a:extLst>
              <a:ext uri="{FF2B5EF4-FFF2-40B4-BE49-F238E27FC236}">
                <a16:creationId xmlns:a16="http://schemas.microsoft.com/office/drawing/2014/main" id="{E037F441-C949-483E-96E9-F37DFEB0F3E1}"/>
              </a:ext>
            </a:extLst>
          </p:cNvPr>
          <p:cNvPicPr>
            <a:picLocks noChangeAspect="1"/>
          </p:cNvPicPr>
          <p:nvPr/>
        </p:nvPicPr>
        <p:blipFill>
          <a:blip r:embed="rId4"/>
          <a:stretch>
            <a:fillRect/>
          </a:stretch>
        </p:blipFill>
        <p:spPr>
          <a:xfrm>
            <a:off x="6394805" y="3011150"/>
            <a:ext cx="5239824" cy="3493216"/>
          </a:xfrm>
          <a:prstGeom prst="rect">
            <a:avLst/>
          </a:prstGeom>
        </p:spPr>
      </p:pic>
      <p:sp>
        <p:nvSpPr>
          <p:cNvPr id="13" name="TextBox 12">
            <a:extLst>
              <a:ext uri="{FF2B5EF4-FFF2-40B4-BE49-F238E27FC236}">
                <a16:creationId xmlns:a16="http://schemas.microsoft.com/office/drawing/2014/main" id="{E2C67482-637D-4A43-9733-4D605C9FD2D2}"/>
              </a:ext>
            </a:extLst>
          </p:cNvPr>
          <p:cNvSpPr txBox="1"/>
          <p:nvPr/>
        </p:nvSpPr>
        <p:spPr>
          <a:xfrm>
            <a:off x="475413" y="169122"/>
            <a:ext cx="7311744" cy="461665"/>
          </a:xfrm>
          <a:prstGeom prst="rect">
            <a:avLst/>
          </a:prstGeom>
          <a:noFill/>
        </p:spPr>
        <p:txBody>
          <a:bodyPr wrap="square" rtlCol="0">
            <a:spAutoFit/>
          </a:bodyPr>
          <a:lstStyle/>
          <a:p>
            <a:r>
              <a:rPr lang="ru-RU" sz="2400" b="1" dirty="0"/>
              <a:t>Отреставрированный Дом </a:t>
            </a:r>
            <a:r>
              <a:rPr lang="ru-RU" sz="2400" b="1" dirty="0" err="1"/>
              <a:t>Наркомфина</a:t>
            </a:r>
            <a:r>
              <a:rPr lang="ru-RU" sz="2400" b="1" dirty="0"/>
              <a:t>. 2019 - 2020</a:t>
            </a:r>
          </a:p>
        </p:txBody>
      </p:sp>
    </p:spTree>
    <p:extLst>
      <p:ext uri="{BB962C8B-B14F-4D97-AF65-F5344CB8AC3E}">
        <p14:creationId xmlns:p14="http://schemas.microsoft.com/office/powerpoint/2010/main" val="723367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789DB-39A8-4727-AB1D-1BE2C239729C}"/>
              </a:ext>
            </a:extLst>
          </p:cNvPr>
          <p:cNvSpPr txBox="1"/>
          <p:nvPr/>
        </p:nvSpPr>
        <p:spPr>
          <a:xfrm>
            <a:off x="229185" y="1225689"/>
            <a:ext cx="7689946" cy="5355312"/>
          </a:xfrm>
          <a:prstGeom prst="rect">
            <a:avLst/>
          </a:prstGeom>
          <a:noFill/>
        </p:spPr>
        <p:txBody>
          <a:bodyPr wrap="square">
            <a:spAutoFit/>
          </a:bodyPr>
          <a:lstStyle/>
          <a:p>
            <a:r>
              <a:rPr lang="ru-RU" b="1" dirty="0"/>
              <a:t>1.  Столбы-опоры. Дом приподнят над землей на железобетонных столбах-опорах, при этом освобождается место под жилыми помещениями — для сада или стоянки автомобиля.</a:t>
            </a:r>
          </a:p>
          <a:p>
            <a:r>
              <a:rPr lang="ru-RU" b="1" dirty="0"/>
              <a:t>2.  Свободная планировка. Поскольку стены больше не являются несущими (в связи с применением ж/б каркаса), внутреннее пространство полностью от них освобождается. В результате внутреннюю планировку можно организовать с гораздо большей эффективностью.</a:t>
            </a:r>
          </a:p>
          <a:p>
            <a:r>
              <a:rPr lang="ru-RU" b="1" dirty="0"/>
              <a:t> 3.  Свободное оформление фасада. Опоры устанавливаются вне          плоскости фасада, внутри дома. Наружные стены могут при этом быть из любого материала — легкого, хрупкого или прозрачного, и принимать любые формы</a:t>
            </a:r>
          </a:p>
          <a:p>
            <a:r>
              <a:rPr lang="ru-RU" b="1" dirty="0"/>
              <a:t>4.  Ленточное остекление. Благодаря каркасной конструкции здания и отсутствию, в связи с этим, несущих стен, окна можно сделать практически любой величины и конфигурации, в том числе свободно протянуть их лентой вдоль всего фасада, от угла до угла.</a:t>
            </a:r>
          </a:p>
          <a:p>
            <a:r>
              <a:rPr lang="ru-RU" b="1" dirty="0"/>
              <a:t>5.  Плоская крыша-терраса. Вместо традиционной наклонной крыши с чердаком под ней, Корбюзье предлагал устраивать плоскую крышу-террасу, на которой можно было бы развести небольшой сад или создать место для отдыха.</a:t>
            </a:r>
          </a:p>
        </p:txBody>
      </p:sp>
      <p:pic>
        <p:nvPicPr>
          <p:cNvPr id="4" name="Рисунок 3">
            <a:extLst>
              <a:ext uri="{FF2B5EF4-FFF2-40B4-BE49-F238E27FC236}">
                <a16:creationId xmlns:a16="http://schemas.microsoft.com/office/drawing/2014/main" id="{ADC6443F-DC50-47D0-B75E-1BC91F12A2E8}"/>
              </a:ext>
            </a:extLst>
          </p:cNvPr>
          <p:cNvPicPr>
            <a:picLocks noChangeAspect="1"/>
          </p:cNvPicPr>
          <p:nvPr/>
        </p:nvPicPr>
        <p:blipFill>
          <a:blip r:embed="rId2"/>
          <a:stretch>
            <a:fillRect/>
          </a:stretch>
        </p:blipFill>
        <p:spPr>
          <a:xfrm>
            <a:off x="9083040" y="3943442"/>
            <a:ext cx="2854960" cy="1913717"/>
          </a:xfrm>
          <a:prstGeom prst="rect">
            <a:avLst/>
          </a:prstGeom>
        </p:spPr>
      </p:pic>
      <p:sp>
        <p:nvSpPr>
          <p:cNvPr id="6" name="TextBox 5">
            <a:extLst>
              <a:ext uri="{FF2B5EF4-FFF2-40B4-BE49-F238E27FC236}">
                <a16:creationId xmlns:a16="http://schemas.microsoft.com/office/drawing/2014/main" id="{D3AC59BC-5748-42C8-AC80-DAE4CD93CDE5}"/>
              </a:ext>
            </a:extLst>
          </p:cNvPr>
          <p:cNvSpPr txBox="1"/>
          <p:nvPr/>
        </p:nvSpPr>
        <p:spPr>
          <a:xfrm>
            <a:off x="8334942" y="5857160"/>
            <a:ext cx="3603058" cy="861774"/>
          </a:xfrm>
          <a:prstGeom prst="rect">
            <a:avLst/>
          </a:prstGeom>
          <a:noFill/>
        </p:spPr>
        <p:txBody>
          <a:bodyPr wrap="square">
            <a:spAutoFit/>
          </a:bodyPr>
          <a:lstStyle/>
          <a:p>
            <a:pPr algn="r"/>
            <a:r>
              <a:rPr lang="ru-RU" sz="1600" b="1" i="1" dirty="0"/>
              <a:t>Вилла Савой в парижском </a:t>
            </a:r>
          </a:p>
          <a:p>
            <a:pPr algn="r"/>
            <a:r>
              <a:rPr lang="ru-RU" sz="1600" b="1" i="1" dirty="0"/>
              <a:t>предместье </a:t>
            </a:r>
            <a:r>
              <a:rPr lang="ru-RU" sz="1600" b="1" i="1" dirty="0" err="1"/>
              <a:t>Пуасси</a:t>
            </a:r>
            <a:r>
              <a:rPr lang="ru-RU" sz="1600" b="1" i="1" dirty="0"/>
              <a:t> </a:t>
            </a:r>
          </a:p>
          <a:p>
            <a:pPr algn="r"/>
            <a:r>
              <a:rPr lang="ru-RU" sz="1600" b="1" i="1" dirty="0"/>
              <a:t>авторства Ле Корбюзье, 1931 г..</a:t>
            </a:r>
            <a:r>
              <a:rPr lang="ru-RU" b="1" dirty="0"/>
              <a:t> </a:t>
            </a:r>
          </a:p>
        </p:txBody>
      </p:sp>
      <p:sp>
        <p:nvSpPr>
          <p:cNvPr id="8" name="TextBox 7">
            <a:extLst>
              <a:ext uri="{FF2B5EF4-FFF2-40B4-BE49-F238E27FC236}">
                <a16:creationId xmlns:a16="http://schemas.microsoft.com/office/drawing/2014/main" id="{917CD6F6-5191-42D6-A63E-EBF50DCF50BE}"/>
              </a:ext>
            </a:extLst>
          </p:cNvPr>
          <p:cNvSpPr txBox="1"/>
          <p:nvPr/>
        </p:nvSpPr>
        <p:spPr>
          <a:xfrm>
            <a:off x="229185" y="139066"/>
            <a:ext cx="11938000" cy="1138773"/>
          </a:xfrm>
          <a:prstGeom prst="rect">
            <a:avLst/>
          </a:prstGeom>
          <a:noFill/>
        </p:spPr>
        <p:txBody>
          <a:bodyPr wrap="square">
            <a:spAutoFit/>
          </a:bodyPr>
          <a:lstStyle/>
          <a:p>
            <a:r>
              <a:rPr lang="ru-RU" sz="1600" b="1" dirty="0"/>
              <a:t>В 1919 году Ле Корбюзье с художником </a:t>
            </a:r>
            <a:r>
              <a:rPr lang="ru-RU" sz="1600" b="1" dirty="0" err="1"/>
              <a:t>Озанфаном</a:t>
            </a:r>
            <a:r>
              <a:rPr lang="ru-RU" sz="1600" b="1" dirty="0"/>
              <a:t> начинают выпускать журнал </a:t>
            </a:r>
            <a:r>
              <a:rPr lang="ru-RU" sz="1600" b="1" dirty="0" err="1"/>
              <a:t>L’Esprit</a:t>
            </a:r>
            <a:r>
              <a:rPr lang="ru-RU" sz="1600" b="1" dirty="0"/>
              <a:t> </a:t>
            </a:r>
            <a:r>
              <a:rPr lang="ru-RU" sz="1600" b="1" dirty="0" err="1"/>
              <a:t>Nouveau</a:t>
            </a:r>
            <a:r>
              <a:rPr lang="ru-RU" sz="1600" b="1" dirty="0"/>
              <a:t> («</a:t>
            </a:r>
            <a:r>
              <a:rPr lang="ru-RU" sz="1600" b="1" dirty="0" err="1"/>
              <a:t>Эспри</a:t>
            </a:r>
            <a:r>
              <a:rPr lang="ru-RU" sz="1600" b="1" dirty="0"/>
              <a:t> </a:t>
            </a:r>
            <a:r>
              <a:rPr lang="ru-RU" sz="1600" b="1" dirty="0" err="1"/>
              <a:t>Нуво</a:t>
            </a:r>
            <a:r>
              <a:rPr lang="ru-RU" sz="1600" b="1" dirty="0"/>
              <a:t>»), где псевдоним Ле Корбюзье впервые появился в качестве подписи под статьей (настоящее имя -Шарль-Эдуард </a:t>
            </a:r>
            <a:r>
              <a:rPr lang="ru-RU" sz="1600" b="1" dirty="0" err="1"/>
              <a:t>Жаннере-Гри</a:t>
            </a:r>
            <a:r>
              <a:rPr lang="ru-RU" sz="1600" b="1" dirty="0"/>
              <a:t> ). В этом журнале Ле Корбюзье опубликовал манифест, принесший ему европейскую известность. Назывался он</a:t>
            </a:r>
            <a:r>
              <a:rPr lang="ru-RU" b="1" dirty="0"/>
              <a:t> </a:t>
            </a:r>
            <a:r>
              <a:rPr lang="ru-RU" b="1" dirty="0">
                <a:solidFill>
                  <a:srgbClr val="C00000"/>
                </a:solidFill>
              </a:rPr>
              <a:t>«Пять отправных точек современной архитектуры»:</a:t>
            </a:r>
          </a:p>
        </p:txBody>
      </p:sp>
      <p:pic>
        <p:nvPicPr>
          <p:cNvPr id="9" name="Рисунок 8">
            <a:extLst>
              <a:ext uri="{FF2B5EF4-FFF2-40B4-BE49-F238E27FC236}">
                <a16:creationId xmlns:a16="http://schemas.microsoft.com/office/drawing/2014/main" id="{DB10D051-0A31-4E7B-96FB-10ED3B93D0B5}"/>
              </a:ext>
            </a:extLst>
          </p:cNvPr>
          <p:cNvPicPr>
            <a:picLocks noChangeAspect="1"/>
          </p:cNvPicPr>
          <p:nvPr/>
        </p:nvPicPr>
        <p:blipFill rotWithShape="1">
          <a:blip r:embed="rId3"/>
          <a:srcRect l="7437" t="3357" r="12369" b="33224"/>
          <a:stretch/>
        </p:blipFill>
        <p:spPr>
          <a:xfrm>
            <a:off x="10007600" y="1086156"/>
            <a:ext cx="1955215" cy="2069111"/>
          </a:xfrm>
          <a:prstGeom prst="rect">
            <a:avLst/>
          </a:prstGeom>
        </p:spPr>
      </p:pic>
      <p:sp>
        <p:nvSpPr>
          <p:cNvPr id="11" name="TextBox 10">
            <a:extLst>
              <a:ext uri="{FF2B5EF4-FFF2-40B4-BE49-F238E27FC236}">
                <a16:creationId xmlns:a16="http://schemas.microsoft.com/office/drawing/2014/main" id="{C4F0021F-FF2E-4B1D-9821-4E311E84B058}"/>
              </a:ext>
            </a:extLst>
          </p:cNvPr>
          <p:cNvSpPr txBox="1"/>
          <p:nvPr/>
        </p:nvSpPr>
        <p:spPr>
          <a:xfrm>
            <a:off x="7985758" y="1033939"/>
            <a:ext cx="1955215" cy="2369880"/>
          </a:xfrm>
          <a:prstGeom prst="rect">
            <a:avLst/>
          </a:prstGeom>
          <a:noFill/>
        </p:spPr>
        <p:txBody>
          <a:bodyPr wrap="square">
            <a:spAutoFit/>
          </a:bodyPr>
          <a:lstStyle/>
          <a:p>
            <a:r>
              <a:rPr lang="ru-RU" sz="2000" b="1" i="1" dirty="0"/>
              <a:t>Ле Корбюзье́</a:t>
            </a:r>
            <a:r>
              <a:rPr lang="en-US" sz="2000" b="1" i="1" dirty="0"/>
              <a:t>; </a:t>
            </a:r>
            <a:r>
              <a:rPr lang="ru-RU" sz="1600" b="1" i="1" dirty="0"/>
              <a:t>настоящее имя и фамилия </a:t>
            </a:r>
            <a:r>
              <a:rPr lang="ru-RU" sz="1600" b="1" i="1" dirty="0" err="1"/>
              <a:t>Шарль-Эдуа́р</a:t>
            </a:r>
            <a:r>
              <a:rPr lang="ru-RU" sz="1600" b="1" i="1" dirty="0"/>
              <a:t> </a:t>
            </a:r>
            <a:r>
              <a:rPr lang="ru-RU" sz="1600" b="1" i="1" dirty="0" err="1"/>
              <a:t>Жаннере</a:t>
            </a:r>
            <a:r>
              <a:rPr lang="ru-RU" sz="1600" b="1" i="1" dirty="0"/>
              <a:t>́-</a:t>
            </a:r>
            <a:r>
              <a:rPr lang="ru-RU" sz="1600" b="1" i="1" dirty="0" err="1"/>
              <a:t>Гри</a:t>
            </a:r>
            <a:r>
              <a:rPr lang="ru-RU" sz="1600" b="1" i="1" dirty="0"/>
              <a:t>, 1887-1965;</a:t>
            </a:r>
          </a:p>
          <a:p>
            <a:r>
              <a:rPr lang="ru-RU" sz="1600" b="1" i="1" dirty="0"/>
              <a:t>французский архитектор швейцарского происхождения,</a:t>
            </a:r>
          </a:p>
        </p:txBody>
      </p:sp>
      <p:sp>
        <p:nvSpPr>
          <p:cNvPr id="13" name="TextBox 12">
            <a:extLst>
              <a:ext uri="{FF2B5EF4-FFF2-40B4-BE49-F238E27FC236}">
                <a16:creationId xmlns:a16="http://schemas.microsoft.com/office/drawing/2014/main" id="{A7B849F5-7CAA-4982-ADF1-3CB0B8D3F7B2}"/>
              </a:ext>
            </a:extLst>
          </p:cNvPr>
          <p:cNvSpPr txBox="1"/>
          <p:nvPr/>
        </p:nvSpPr>
        <p:spPr>
          <a:xfrm>
            <a:off x="7985758" y="3256967"/>
            <a:ext cx="3728407" cy="584775"/>
          </a:xfrm>
          <a:prstGeom prst="rect">
            <a:avLst/>
          </a:prstGeom>
          <a:noFill/>
        </p:spPr>
        <p:txBody>
          <a:bodyPr wrap="square">
            <a:spAutoFit/>
          </a:bodyPr>
          <a:lstStyle/>
          <a:p>
            <a:r>
              <a:rPr lang="ru-RU" sz="1600" b="1" i="1" dirty="0"/>
              <a:t>пионер архитектурного модернизма и функционализма.</a:t>
            </a:r>
          </a:p>
        </p:txBody>
      </p:sp>
    </p:spTree>
    <p:extLst>
      <p:ext uri="{BB962C8B-B14F-4D97-AF65-F5344CB8AC3E}">
        <p14:creationId xmlns:p14="http://schemas.microsoft.com/office/powerpoint/2010/main" val="3225815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2EE218-07DC-4549-AD7C-CB16DE8440BB}"/>
              </a:ext>
            </a:extLst>
          </p:cNvPr>
          <p:cNvSpPr txBox="1"/>
          <p:nvPr/>
        </p:nvSpPr>
        <p:spPr>
          <a:xfrm>
            <a:off x="335280" y="309156"/>
            <a:ext cx="11684000" cy="1908215"/>
          </a:xfrm>
          <a:prstGeom prst="rect">
            <a:avLst/>
          </a:prstGeom>
          <a:noFill/>
        </p:spPr>
        <p:txBody>
          <a:bodyPr wrap="square">
            <a:spAutoFit/>
          </a:bodyPr>
          <a:lstStyle/>
          <a:p>
            <a:r>
              <a:rPr lang="ru-RU" dirty="0"/>
              <a:t> </a:t>
            </a:r>
            <a:r>
              <a:rPr lang="ru-RU" b="1" dirty="0"/>
              <a:t>В 20-е годы </a:t>
            </a:r>
            <a:r>
              <a:rPr lang="en-US" b="1" dirty="0"/>
              <a:t>XX</a:t>
            </a:r>
            <a:r>
              <a:rPr lang="ru-RU" b="1" dirty="0"/>
              <a:t> века «пять принципов Ле Корбюзье» в новой архитектуре стали отправным пунктом в творчестве для многих новых советских архитекторов-конструктивистов, в числе которых и М. Гинзбург, и братья Веснины, и </a:t>
            </a:r>
            <a:r>
              <a:rPr lang="ru-RU" b="1" dirty="0" err="1"/>
              <a:t>И</a:t>
            </a:r>
            <a:r>
              <a:rPr lang="ru-RU" b="1" dirty="0"/>
              <a:t>. Николаев и т.д.</a:t>
            </a:r>
          </a:p>
          <a:p>
            <a:r>
              <a:rPr lang="ru-RU" sz="2400" b="1" dirty="0"/>
              <a:t>Общежитие-коммуна Текстильного института на улице Орджоникидзе в Москве. </a:t>
            </a:r>
          </a:p>
          <a:p>
            <a:r>
              <a:rPr lang="ru-RU" sz="2000" b="1" dirty="0"/>
              <a:t>Автором проекта, реализованного в 1930—1931 годах, был специализировавшийся преимущественно на промышленной архитектуре Иван Николаев. </a:t>
            </a:r>
            <a:endParaRPr lang="en-US" sz="2000" b="1" dirty="0"/>
          </a:p>
        </p:txBody>
      </p:sp>
      <p:pic>
        <p:nvPicPr>
          <p:cNvPr id="5" name="Рисунок 4">
            <a:extLst>
              <a:ext uri="{FF2B5EF4-FFF2-40B4-BE49-F238E27FC236}">
                <a16:creationId xmlns:a16="http://schemas.microsoft.com/office/drawing/2014/main" id="{07CA1101-7C86-492E-AF27-B9C33A917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2314703"/>
            <a:ext cx="7475450" cy="4234141"/>
          </a:xfrm>
          <a:prstGeom prst="rect">
            <a:avLst/>
          </a:prstGeom>
        </p:spPr>
      </p:pic>
      <p:pic>
        <p:nvPicPr>
          <p:cNvPr id="10" name="Рисунок 9">
            <a:extLst>
              <a:ext uri="{FF2B5EF4-FFF2-40B4-BE49-F238E27FC236}">
                <a16:creationId xmlns:a16="http://schemas.microsoft.com/office/drawing/2014/main" id="{B5B518E6-8876-4CF4-B637-9315A4FF5606}"/>
              </a:ext>
            </a:extLst>
          </p:cNvPr>
          <p:cNvPicPr>
            <a:picLocks noChangeAspect="1"/>
          </p:cNvPicPr>
          <p:nvPr/>
        </p:nvPicPr>
        <p:blipFill>
          <a:blip r:embed="rId3"/>
          <a:stretch>
            <a:fillRect/>
          </a:stretch>
        </p:blipFill>
        <p:spPr>
          <a:xfrm>
            <a:off x="8201659" y="4064001"/>
            <a:ext cx="3730997" cy="2484844"/>
          </a:xfrm>
          <a:prstGeom prst="rect">
            <a:avLst/>
          </a:prstGeom>
        </p:spPr>
      </p:pic>
    </p:spTree>
    <p:extLst>
      <p:ext uri="{BB962C8B-B14F-4D97-AF65-F5344CB8AC3E}">
        <p14:creationId xmlns:p14="http://schemas.microsoft.com/office/powerpoint/2010/main" val="320553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A813846-54B1-49BE-82F1-CD123BC65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01" y="2534751"/>
            <a:ext cx="6776780" cy="4040883"/>
          </a:xfrm>
          <a:prstGeom prst="rect">
            <a:avLst/>
          </a:prstGeom>
        </p:spPr>
      </p:pic>
      <p:sp>
        <p:nvSpPr>
          <p:cNvPr id="5" name="TextBox 4">
            <a:extLst>
              <a:ext uri="{FF2B5EF4-FFF2-40B4-BE49-F238E27FC236}">
                <a16:creationId xmlns:a16="http://schemas.microsoft.com/office/drawing/2014/main" id="{7DC16841-FCDE-4DD1-B9C1-5AB5AFC2992D}"/>
              </a:ext>
            </a:extLst>
          </p:cNvPr>
          <p:cNvSpPr txBox="1"/>
          <p:nvPr/>
        </p:nvSpPr>
        <p:spPr>
          <a:xfrm>
            <a:off x="7070439" y="943323"/>
            <a:ext cx="4632960" cy="5909310"/>
          </a:xfrm>
          <a:prstGeom prst="rect">
            <a:avLst/>
          </a:prstGeom>
          <a:noFill/>
        </p:spPr>
        <p:txBody>
          <a:bodyPr wrap="square">
            <a:spAutoFit/>
          </a:bodyPr>
          <a:lstStyle/>
          <a:p>
            <a:r>
              <a:rPr lang="ru-RU" b="1" dirty="0"/>
              <a:t>Идея дома-коммуны предполагала полное обобществление быта. Концепция проекта была предложена самими студентами; функциональная схема здания была ориентирована на создание жёсткого распорядка дня студентов. </a:t>
            </a:r>
          </a:p>
          <a:p>
            <a:r>
              <a:rPr lang="ru-RU" b="1" dirty="0"/>
              <a:t>Уром студент просыпался в жилой комнате — спальной кабине размером 2,3 на 2,7 м, вмещавшей только кровати и табуретки — и направлялся в санитарный корпус, где проходил как по конвейеру последовательно душевые, помещения для зарядки, раздевалки. Из санитарного корпуса жилец по лестнице или пандусу спускался в низкий общественный корпус, где проходил в столовую, после чего отправлялся в институт или же в другие помещения корпуса — залы для бригадной работы, кабинки для индивидуальных занятий, библиотеку, спортзал, актовый зал. </a:t>
            </a:r>
          </a:p>
        </p:txBody>
      </p:sp>
      <p:sp>
        <p:nvSpPr>
          <p:cNvPr id="7" name="TextBox 6">
            <a:extLst>
              <a:ext uri="{FF2B5EF4-FFF2-40B4-BE49-F238E27FC236}">
                <a16:creationId xmlns:a16="http://schemas.microsoft.com/office/drawing/2014/main" id="{145716AF-05BE-4A0D-8392-B00B0627E134}"/>
              </a:ext>
            </a:extLst>
          </p:cNvPr>
          <p:cNvSpPr txBox="1"/>
          <p:nvPr/>
        </p:nvSpPr>
        <p:spPr>
          <a:xfrm>
            <a:off x="213301" y="162560"/>
            <a:ext cx="11490098" cy="830997"/>
          </a:xfrm>
          <a:prstGeom prst="rect">
            <a:avLst/>
          </a:prstGeom>
          <a:noFill/>
        </p:spPr>
        <p:txBody>
          <a:bodyPr wrap="square">
            <a:spAutoFit/>
          </a:bodyPr>
          <a:lstStyle/>
          <a:p>
            <a:r>
              <a:rPr lang="ru-RU" sz="2400" b="1" dirty="0"/>
              <a:t>Общежитие-коммуна Текстильного института на улице Орджоникидзе в Москве. </a:t>
            </a:r>
          </a:p>
          <a:p>
            <a:r>
              <a:rPr lang="ru-RU" sz="2400" b="1" dirty="0"/>
              <a:t>1930—1931, архитектор Иван Николаев. </a:t>
            </a:r>
            <a:endParaRPr lang="en-US" sz="2400" b="1" dirty="0"/>
          </a:p>
        </p:txBody>
      </p:sp>
      <p:sp>
        <p:nvSpPr>
          <p:cNvPr id="8" name="TextBox 7">
            <a:extLst>
              <a:ext uri="{FF2B5EF4-FFF2-40B4-BE49-F238E27FC236}">
                <a16:creationId xmlns:a16="http://schemas.microsoft.com/office/drawing/2014/main" id="{83CF1979-3960-4203-BA6C-D90FC88EB0AB}"/>
              </a:ext>
            </a:extLst>
          </p:cNvPr>
          <p:cNvSpPr txBox="1"/>
          <p:nvPr/>
        </p:nvSpPr>
        <p:spPr>
          <a:xfrm>
            <a:off x="213301" y="1137920"/>
            <a:ext cx="6604059" cy="1200329"/>
          </a:xfrm>
          <a:prstGeom prst="rect">
            <a:avLst/>
          </a:prstGeom>
          <a:noFill/>
        </p:spPr>
        <p:txBody>
          <a:bodyPr wrap="square" rtlCol="0">
            <a:spAutoFit/>
          </a:bodyPr>
          <a:lstStyle/>
          <a:p>
            <a:r>
              <a:rPr lang="ru-RU" b="1" dirty="0"/>
              <a:t>Если дом </a:t>
            </a:r>
            <a:r>
              <a:rPr lang="ru-RU" b="1" dirty="0" err="1"/>
              <a:t>Наркомфина</a:t>
            </a:r>
            <a:r>
              <a:rPr lang="ru-RU" b="1" dirty="0"/>
              <a:t> – ещё считается домом переходного типа, то общежитие Текстильного института – уже настоящий дом-коммуна. Это утопическое решение здания как «машины для жилья», создающей человека нового времени. </a:t>
            </a:r>
          </a:p>
        </p:txBody>
      </p:sp>
    </p:spTree>
    <p:extLst>
      <p:ext uri="{BB962C8B-B14F-4D97-AF65-F5344CB8AC3E}">
        <p14:creationId xmlns:p14="http://schemas.microsoft.com/office/powerpoint/2010/main" val="1513344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6D9132-5769-43C8-AA8B-B567BF97E53D}"/>
              </a:ext>
            </a:extLst>
          </p:cNvPr>
          <p:cNvSpPr txBox="1"/>
          <p:nvPr/>
        </p:nvSpPr>
        <p:spPr>
          <a:xfrm>
            <a:off x="342900" y="939790"/>
            <a:ext cx="4752975" cy="5327660"/>
          </a:xfrm>
          <a:prstGeom prst="rect">
            <a:avLst/>
          </a:prstGeom>
          <a:noFill/>
        </p:spPr>
        <p:txBody>
          <a:bodyPr wrap="square">
            <a:spAutoFit/>
          </a:bodyPr>
          <a:lstStyle/>
          <a:p>
            <a:r>
              <a:rPr lang="ru-RU" sz="2000" b="1" dirty="0"/>
              <a:t>В 1922—1923 годах в Москве, начавшей восстанавливаться после Гражданской войны, были проведены первые архитектурные конкурсы (на проекты Дворца труда в Москве, здания московского филиала газеты «Ленинградская правда»), в которых принимали участие архитекторы, начавшие творческий путь ещё до революции — Моисей Гинзбург, братья Веснины, Константин Мельников, Илья Голосов и др.</a:t>
            </a:r>
          </a:p>
          <a:p>
            <a:r>
              <a:rPr lang="ru-RU" sz="2000" b="1" dirty="0"/>
              <a:t>     Многие проекты были наполнены новыми идеями, позднее положенными в основу новых творческих объединений — конструктивистов и рационалистов (левые течения). </a:t>
            </a:r>
          </a:p>
        </p:txBody>
      </p:sp>
      <p:pic>
        <p:nvPicPr>
          <p:cNvPr id="4" name="Рисунок 3">
            <a:extLst>
              <a:ext uri="{FF2B5EF4-FFF2-40B4-BE49-F238E27FC236}">
                <a16:creationId xmlns:a16="http://schemas.microsoft.com/office/drawing/2014/main" id="{767693AB-1126-4B3B-A3B1-E29C989143F1}"/>
              </a:ext>
            </a:extLst>
          </p:cNvPr>
          <p:cNvPicPr>
            <a:picLocks noChangeAspect="1"/>
          </p:cNvPicPr>
          <p:nvPr/>
        </p:nvPicPr>
        <p:blipFill>
          <a:blip r:embed="rId2"/>
          <a:stretch>
            <a:fillRect/>
          </a:stretch>
        </p:blipFill>
        <p:spPr>
          <a:xfrm>
            <a:off x="5322965" y="1309688"/>
            <a:ext cx="6621385" cy="4957762"/>
          </a:xfrm>
          <a:prstGeom prst="rect">
            <a:avLst/>
          </a:prstGeom>
        </p:spPr>
      </p:pic>
      <p:sp>
        <p:nvSpPr>
          <p:cNvPr id="6" name="TextBox 5">
            <a:extLst>
              <a:ext uri="{FF2B5EF4-FFF2-40B4-BE49-F238E27FC236}">
                <a16:creationId xmlns:a16="http://schemas.microsoft.com/office/drawing/2014/main" id="{39405625-D580-48BB-914D-7FA30B63752E}"/>
              </a:ext>
            </a:extLst>
          </p:cNvPr>
          <p:cNvSpPr txBox="1"/>
          <p:nvPr/>
        </p:nvSpPr>
        <p:spPr>
          <a:xfrm>
            <a:off x="342900" y="162610"/>
            <a:ext cx="10848975" cy="461665"/>
          </a:xfrm>
          <a:prstGeom prst="rect">
            <a:avLst/>
          </a:prstGeom>
          <a:noFill/>
        </p:spPr>
        <p:txBody>
          <a:bodyPr wrap="square">
            <a:spAutoFit/>
          </a:bodyPr>
          <a:lstStyle/>
          <a:p>
            <a:r>
              <a:rPr lang="ru-RU" sz="2400" b="1" dirty="0"/>
              <a:t>А., В. и Л. Веснины. Дворец труда в Москве. Конкурсный проект. 1922-1923.</a:t>
            </a:r>
          </a:p>
        </p:txBody>
      </p:sp>
    </p:spTree>
    <p:extLst>
      <p:ext uri="{BB962C8B-B14F-4D97-AF65-F5344CB8AC3E}">
        <p14:creationId xmlns:p14="http://schemas.microsoft.com/office/powerpoint/2010/main" val="3733037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1FC48E-6069-48B4-9FE4-6D7A420A23F5}"/>
              </a:ext>
            </a:extLst>
          </p:cNvPr>
          <p:cNvSpPr txBox="1"/>
          <p:nvPr/>
        </p:nvSpPr>
        <p:spPr>
          <a:xfrm>
            <a:off x="457200" y="1166842"/>
            <a:ext cx="6096000" cy="4801314"/>
          </a:xfrm>
          <a:prstGeom prst="rect">
            <a:avLst/>
          </a:prstGeom>
          <a:noFill/>
        </p:spPr>
        <p:txBody>
          <a:bodyPr wrap="square">
            <a:spAutoFit/>
          </a:bodyPr>
          <a:lstStyle/>
          <a:p>
            <a:r>
              <a:rPr lang="ru-RU" b="1" dirty="0"/>
              <a:t>В плане здание, состоящее из трёх корпусов, напоминает самолёт. Главный — спальный — корпус представляет собой длинный восьмиэтажный объём в форме параллелепипеда с прямоугольными выступами в торцах. Низким санитарным корпусом главное здание соединено с трёхэтажным общественным корпусом, через который осуществляется вход в здание. В общественном корпусе размещалась столовая, спортивный зал на 1000 человек, читальный зал на 150 мест с книгохранилищем, детские ясли, прачечные, медпункт, душевые, комнаты для кружков и кабины для индивидуальных занятий. Выходящие на север </a:t>
            </a:r>
            <a:r>
              <a:rPr lang="ru-RU" b="1" dirty="0" err="1"/>
              <a:t>шедовые</a:t>
            </a:r>
            <a:r>
              <a:rPr lang="ru-RU" b="1" dirty="0"/>
              <a:t> световые фонари, характерные скорее для промышленной архитектуры, создают в общественном корпусе равномерное освещение. В оформлении корпусов широко применены приёмы конструктивизма: горизонтальные окна, козырьки, плоская кровля.</a:t>
            </a:r>
          </a:p>
        </p:txBody>
      </p:sp>
      <p:pic>
        <p:nvPicPr>
          <p:cNvPr id="4" name="Рисунок 3">
            <a:extLst>
              <a:ext uri="{FF2B5EF4-FFF2-40B4-BE49-F238E27FC236}">
                <a16:creationId xmlns:a16="http://schemas.microsoft.com/office/drawing/2014/main" id="{2CBF7412-F8A7-4824-8B61-E2EBC67A0226}"/>
              </a:ext>
            </a:extLst>
          </p:cNvPr>
          <p:cNvPicPr>
            <a:picLocks noChangeAspect="1"/>
          </p:cNvPicPr>
          <p:nvPr/>
        </p:nvPicPr>
        <p:blipFill>
          <a:blip r:embed="rId2"/>
          <a:stretch>
            <a:fillRect/>
          </a:stretch>
        </p:blipFill>
        <p:spPr>
          <a:xfrm>
            <a:off x="7338627" y="4013775"/>
            <a:ext cx="4436813" cy="2253901"/>
          </a:xfrm>
          <a:prstGeom prst="rect">
            <a:avLst/>
          </a:prstGeom>
        </p:spPr>
      </p:pic>
      <p:pic>
        <p:nvPicPr>
          <p:cNvPr id="5" name="Рисунок 4">
            <a:extLst>
              <a:ext uri="{FF2B5EF4-FFF2-40B4-BE49-F238E27FC236}">
                <a16:creationId xmlns:a16="http://schemas.microsoft.com/office/drawing/2014/main" id="{7081322E-C255-4F90-907F-644A0818CAEC}"/>
              </a:ext>
            </a:extLst>
          </p:cNvPr>
          <p:cNvPicPr>
            <a:picLocks noChangeAspect="1"/>
          </p:cNvPicPr>
          <p:nvPr/>
        </p:nvPicPr>
        <p:blipFill>
          <a:blip r:embed="rId3"/>
          <a:stretch>
            <a:fillRect/>
          </a:stretch>
        </p:blipFill>
        <p:spPr>
          <a:xfrm>
            <a:off x="7338085" y="124475"/>
            <a:ext cx="4437355" cy="3304525"/>
          </a:xfrm>
          <a:prstGeom prst="rect">
            <a:avLst/>
          </a:prstGeom>
        </p:spPr>
      </p:pic>
      <p:sp>
        <p:nvSpPr>
          <p:cNvPr id="7" name="TextBox 6">
            <a:extLst>
              <a:ext uri="{FF2B5EF4-FFF2-40B4-BE49-F238E27FC236}">
                <a16:creationId xmlns:a16="http://schemas.microsoft.com/office/drawing/2014/main" id="{6BFA5E0D-CCC4-4635-A66A-63490237E177}"/>
              </a:ext>
            </a:extLst>
          </p:cNvPr>
          <p:cNvSpPr txBox="1"/>
          <p:nvPr/>
        </p:nvSpPr>
        <p:spPr>
          <a:xfrm>
            <a:off x="7338085" y="6277930"/>
            <a:ext cx="3520079" cy="338554"/>
          </a:xfrm>
          <a:prstGeom prst="rect">
            <a:avLst/>
          </a:prstGeom>
          <a:noFill/>
        </p:spPr>
        <p:txBody>
          <a:bodyPr wrap="square">
            <a:spAutoFit/>
          </a:bodyPr>
          <a:lstStyle/>
          <a:p>
            <a:r>
              <a:rPr lang="ru-RU" sz="1600" b="1" dirty="0"/>
              <a:t>Дом-коммуна: аксонометрия</a:t>
            </a:r>
          </a:p>
        </p:txBody>
      </p:sp>
      <p:sp>
        <p:nvSpPr>
          <p:cNvPr id="9" name="TextBox 8">
            <a:extLst>
              <a:ext uri="{FF2B5EF4-FFF2-40B4-BE49-F238E27FC236}">
                <a16:creationId xmlns:a16="http://schemas.microsoft.com/office/drawing/2014/main" id="{EDE36042-B1DB-4617-B386-DC42B0258EF7}"/>
              </a:ext>
            </a:extLst>
          </p:cNvPr>
          <p:cNvSpPr txBox="1"/>
          <p:nvPr/>
        </p:nvSpPr>
        <p:spPr>
          <a:xfrm>
            <a:off x="7338085" y="3429000"/>
            <a:ext cx="4437355" cy="584775"/>
          </a:xfrm>
          <a:prstGeom prst="rect">
            <a:avLst/>
          </a:prstGeom>
          <a:noFill/>
        </p:spPr>
        <p:txBody>
          <a:bodyPr wrap="square">
            <a:spAutoFit/>
          </a:bodyPr>
          <a:lstStyle/>
          <a:p>
            <a:r>
              <a:rPr lang="ru-RU" sz="1600" b="1" dirty="0"/>
              <a:t>Дом-коммуна. Справа общественный блок, слева спальный корпус</a:t>
            </a:r>
          </a:p>
        </p:txBody>
      </p:sp>
      <p:sp>
        <p:nvSpPr>
          <p:cNvPr id="11" name="TextBox 10">
            <a:extLst>
              <a:ext uri="{FF2B5EF4-FFF2-40B4-BE49-F238E27FC236}">
                <a16:creationId xmlns:a16="http://schemas.microsoft.com/office/drawing/2014/main" id="{863DF520-14DB-4ECF-AB54-023835F3B0A7}"/>
              </a:ext>
            </a:extLst>
          </p:cNvPr>
          <p:cNvSpPr txBox="1"/>
          <p:nvPr/>
        </p:nvSpPr>
        <p:spPr>
          <a:xfrm>
            <a:off x="458680" y="124475"/>
            <a:ext cx="6094520" cy="1015663"/>
          </a:xfrm>
          <a:prstGeom prst="rect">
            <a:avLst/>
          </a:prstGeom>
          <a:noFill/>
        </p:spPr>
        <p:txBody>
          <a:bodyPr wrap="square">
            <a:spAutoFit/>
          </a:bodyPr>
          <a:lstStyle/>
          <a:p>
            <a:r>
              <a:rPr lang="ru-RU" sz="2000" b="1" dirty="0"/>
              <a:t>Общежитие-коммуна Текстильного института на улице Орджоникидзе в Москве. </a:t>
            </a:r>
          </a:p>
          <a:p>
            <a:r>
              <a:rPr lang="ru-RU" sz="2000" b="1" dirty="0"/>
              <a:t>1930—1931, архитектор Иван Николаев. </a:t>
            </a:r>
          </a:p>
        </p:txBody>
      </p:sp>
    </p:spTree>
    <p:extLst>
      <p:ext uri="{BB962C8B-B14F-4D97-AF65-F5344CB8AC3E}">
        <p14:creationId xmlns:p14="http://schemas.microsoft.com/office/powerpoint/2010/main" val="1318565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2D78A3-1D25-4F30-A6BB-57B49F18552A}"/>
              </a:ext>
            </a:extLst>
          </p:cNvPr>
          <p:cNvSpPr txBox="1"/>
          <p:nvPr/>
        </p:nvSpPr>
        <p:spPr>
          <a:xfrm>
            <a:off x="492760" y="1120676"/>
            <a:ext cx="4246880" cy="2308324"/>
          </a:xfrm>
          <a:prstGeom prst="rect">
            <a:avLst/>
          </a:prstGeom>
          <a:noFill/>
        </p:spPr>
        <p:txBody>
          <a:bodyPr wrap="square">
            <a:spAutoFit/>
          </a:bodyPr>
          <a:lstStyle/>
          <a:p>
            <a:r>
              <a:rPr lang="ru-RU" b="1" dirty="0"/>
              <a:t>Одна из главных инноваций Дома-коммуны невооруженным глазом не видна. Спальный блок машины для жилья строили на стальном каркасе. Металлические балки, скрытые в стенах здания, позволяют производить практически любую перепланировку и делать это в короткие сроки. </a:t>
            </a:r>
          </a:p>
        </p:txBody>
      </p:sp>
      <p:pic>
        <p:nvPicPr>
          <p:cNvPr id="5" name="Рисунок 4">
            <a:extLst>
              <a:ext uri="{FF2B5EF4-FFF2-40B4-BE49-F238E27FC236}">
                <a16:creationId xmlns:a16="http://schemas.microsoft.com/office/drawing/2014/main" id="{FF9A1184-07EE-4819-83C2-C5A46B47F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178" y="1229360"/>
            <a:ext cx="6649862" cy="4959689"/>
          </a:xfrm>
          <a:prstGeom prst="rect">
            <a:avLst/>
          </a:prstGeom>
        </p:spPr>
      </p:pic>
      <p:pic>
        <p:nvPicPr>
          <p:cNvPr id="6" name="Рисунок 5">
            <a:extLst>
              <a:ext uri="{FF2B5EF4-FFF2-40B4-BE49-F238E27FC236}">
                <a16:creationId xmlns:a16="http://schemas.microsoft.com/office/drawing/2014/main" id="{7576CBDF-ABC1-41D2-9CB7-84B7817A880D}"/>
              </a:ext>
            </a:extLst>
          </p:cNvPr>
          <p:cNvPicPr>
            <a:picLocks noChangeAspect="1"/>
          </p:cNvPicPr>
          <p:nvPr/>
        </p:nvPicPr>
        <p:blipFill>
          <a:blip r:embed="rId3"/>
          <a:stretch>
            <a:fillRect/>
          </a:stretch>
        </p:blipFill>
        <p:spPr>
          <a:xfrm>
            <a:off x="492760" y="3534577"/>
            <a:ext cx="3368040" cy="2654472"/>
          </a:xfrm>
          <a:prstGeom prst="rect">
            <a:avLst/>
          </a:prstGeom>
        </p:spPr>
      </p:pic>
      <p:sp>
        <p:nvSpPr>
          <p:cNvPr id="8" name="TextBox 7">
            <a:extLst>
              <a:ext uri="{FF2B5EF4-FFF2-40B4-BE49-F238E27FC236}">
                <a16:creationId xmlns:a16="http://schemas.microsoft.com/office/drawing/2014/main" id="{AF98860E-ABD9-43AA-8A92-0007B9855DED}"/>
              </a:ext>
            </a:extLst>
          </p:cNvPr>
          <p:cNvSpPr txBox="1"/>
          <p:nvPr/>
        </p:nvSpPr>
        <p:spPr>
          <a:xfrm>
            <a:off x="492760" y="6189049"/>
            <a:ext cx="3368040" cy="369332"/>
          </a:xfrm>
          <a:prstGeom prst="rect">
            <a:avLst/>
          </a:prstGeom>
          <a:noFill/>
        </p:spPr>
        <p:txBody>
          <a:bodyPr wrap="square">
            <a:spAutoFit/>
          </a:bodyPr>
          <a:lstStyle/>
          <a:p>
            <a:r>
              <a:rPr lang="ru-RU" b="1" dirty="0"/>
              <a:t>Спальня студента-коммунара</a:t>
            </a:r>
          </a:p>
        </p:txBody>
      </p:sp>
      <p:sp>
        <p:nvSpPr>
          <p:cNvPr id="10" name="TextBox 9">
            <a:extLst>
              <a:ext uri="{FF2B5EF4-FFF2-40B4-BE49-F238E27FC236}">
                <a16:creationId xmlns:a16="http://schemas.microsoft.com/office/drawing/2014/main" id="{1C950B8B-A11C-473D-A5B2-787970114AC2}"/>
              </a:ext>
            </a:extLst>
          </p:cNvPr>
          <p:cNvSpPr txBox="1"/>
          <p:nvPr/>
        </p:nvSpPr>
        <p:spPr>
          <a:xfrm>
            <a:off x="4973178" y="6189049"/>
            <a:ext cx="3957462" cy="369332"/>
          </a:xfrm>
          <a:prstGeom prst="rect">
            <a:avLst/>
          </a:prstGeom>
          <a:noFill/>
        </p:spPr>
        <p:txBody>
          <a:bodyPr wrap="square">
            <a:spAutoFit/>
          </a:bodyPr>
          <a:lstStyle/>
          <a:p>
            <a:r>
              <a:rPr lang="ru-RU" b="1" dirty="0"/>
              <a:t>Фрагмент металлического каркаса</a:t>
            </a:r>
          </a:p>
        </p:txBody>
      </p:sp>
      <p:sp>
        <p:nvSpPr>
          <p:cNvPr id="12" name="TextBox 11">
            <a:extLst>
              <a:ext uri="{FF2B5EF4-FFF2-40B4-BE49-F238E27FC236}">
                <a16:creationId xmlns:a16="http://schemas.microsoft.com/office/drawing/2014/main" id="{59F3E2D9-559A-4771-9D9C-C089D54FF75C}"/>
              </a:ext>
            </a:extLst>
          </p:cNvPr>
          <p:cNvSpPr txBox="1"/>
          <p:nvPr/>
        </p:nvSpPr>
        <p:spPr>
          <a:xfrm>
            <a:off x="492760" y="207286"/>
            <a:ext cx="11130280" cy="830997"/>
          </a:xfrm>
          <a:prstGeom prst="rect">
            <a:avLst/>
          </a:prstGeom>
          <a:noFill/>
        </p:spPr>
        <p:txBody>
          <a:bodyPr wrap="square">
            <a:spAutoFit/>
          </a:bodyPr>
          <a:lstStyle/>
          <a:p>
            <a:r>
              <a:rPr lang="ru-RU" sz="2400" b="1" dirty="0"/>
              <a:t>Общежитие-коммуна Текстильного института на улице Орджоникидзе в Москве. </a:t>
            </a:r>
          </a:p>
          <a:p>
            <a:r>
              <a:rPr lang="ru-RU" sz="2400" b="1" dirty="0"/>
              <a:t>1930—1931, архитектор Иван Николаев. </a:t>
            </a:r>
            <a:endParaRPr lang="en-US" sz="2400" b="1" dirty="0"/>
          </a:p>
        </p:txBody>
      </p:sp>
    </p:spTree>
    <p:extLst>
      <p:ext uri="{BB962C8B-B14F-4D97-AF65-F5344CB8AC3E}">
        <p14:creationId xmlns:p14="http://schemas.microsoft.com/office/powerpoint/2010/main" val="2166990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42268EF-827C-41A4-9EA9-F97774016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88" y="1079602"/>
            <a:ext cx="4018792" cy="5465556"/>
          </a:xfrm>
          <a:prstGeom prst="rect">
            <a:avLst/>
          </a:prstGeom>
        </p:spPr>
      </p:pic>
      <p:sp>
        <p:nvSpPr>
          <p:cNvPr id="7" name="TextBox 6">
            <a:extLst>
              <a:ext uri="{FF2B5EF4-FFF2-40B4-BE49-F238E27FC236}">
                <a16:creationId xmlns:a16="http://schemas.microsoft.com/office/drawing/2014/main" id="{3646ADC3-9848-4AC5-A2B4-BE077ACFF7E8}"/>
              </a:ext>
            </a:extLst>
          </p:cNvPr>
          <p:cNvSpPr txBox="1"/>
          <p:nvPr/>
        </p:nvSpPr>
        <p:spPr>
          <a:xfrm>
            <a:off x="4836160" y="1079602"/>
            <a:ext cx="7091680" cy="646331"/>
          </a:xfrm>
          <a:prstGeom prst="rect">
            <a:avLst/>
          </a:prstGeom>
          <a:noFill/>
        </p:spPr>
        <p:txBody>
          <a:bodyPr wrap="square">
            <a:spAutoFit/>
          </a:bodyPr>
          <a:lstStyle/>
          <a:p>
            <a:r>
              <a:rPr lang="ru-RU" b="1" dirty="0"/>
              <a:t>Пандус, ведущий с первого на восьмой этаж санитарного блока, считается одним из главных украшений здания коммуны.</a:t>
            </a:r>
          </a:p>
        </p:txBody>
      </p:sp>
      <p:sp>
        <p:nvSpPr>
          <p:cNvPr id="9" name="TextBox 8">
            <a:extLst>
              <a:ext uri="{FF2B5EF4-FFF2-40B4-BE49-F238E27FC236}">
                <a16:creationId xmlns:a16="http://schemas.microsoft.com/office/drawing/2014/main" id="{8D797EAC-3E15-4110-8237-1197834912CB}"/>
              </a:ext>
            </a:extLst>
          </p:cNvPr>
          <p:cNvSpPr txBox="1"/>
          <p:nvPr/>
        </p:nvSpPr>
        <p:spPr>
          <a:xfrm>
            <a:off x="634488" y="262773"/>
            <a:ext cx="10923024" cy="707886"/>
          </a:xfrm>
          <a:prstGeom prst="rect">
            <a:avLst/>
          </a:prstGeom>
          <a:noFill/>
        </p:spPr>
        <p:txBody>
          <a:bodyPr wrap="square">
            <a:spAutoFit/>
          </a:bodyPr>
          <a:lstStyle/>
          <a:p>
            <a:r>
              <a:rPr lang="ru-RU" sz="2000" b="1" dirty="0"/>
              <a:t>Общежитие-коммуна Текстильного института на улице Орджоникидзе в Москве. </a:t>
            </a:r>
          </a:p>
          <a:p>
            <a:r>
              <a:rPr lang="ru-RU" sz="2000" b="1" dirty="0"/>
              <a:t>1930—1931, архитектор Иван Николаев. </a:t>
            </a:r>
            <a:endParaRPr lang="en-US" sz="2000" b="1" dirty="0"/>
          </a:p>
        </p:txBody>
      </p:sp>
      <p:pic>
        <p:nvPicPr>
          <p:cNvPr id="10" name="Рисунок 9">
            <a:extLst>
              <a:ext uri="{FF2B5EF4-FFF2-40B4-BE49-F238E27FC236}">
                <a16:creationId xmlns:a16="http://schemas.microsoft.com/office/drawing/2014/main" id="{6CE239BE-D40F-47B0-ACA3-C8121DDA2C48}"/>
              </a:ext>
            </a:extLst>
          </p:cNvPr>
          <p:cNvPicPr>
            <a:picLocks noChangeAspect="1"/>
          </p:cNvPicPr>
          <p:nvPr/>
        </p:nvPicPr>
        <p:blipFill>
          <a:blip r:embed="rId3"/>
          <a:stretch>
            <a:fillRect/>
          </a:stretch>
        </p:blipFill>
        <p:spPr>
          <a:xfrm>
            <a:off x="5029200" y="1943819"/>
            <a:ext cx="6898640" cy="4601339"/>
          </a:xfrm>
          <a:prstGeom prst="rect">
            <a:avLst/>
          </a:prstGeom>
        </p:spPr>
      </p:pic>
    </p:spTree>
    <p:extLst>
      <p:ext uri="{BB962C8B-B14F-4D97-AF65-F5344CB8AC3E}">
        <p14:creationId xmlns:p14="http://schemas.microsoft.com/office/powerpoint/2010/main" val="3360437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D3198B-C3FD-45FD-B8F1-635DF7F4B90C}"/>
              </a:ext>
            </a:extLst>
          </p:cNvPr>
          <p:cNvSpPr txBox="1"/>
          <p:nvPr/>
        </p:nvSpPr>
        <p:spPr>
          <a:xfrm>
            <a:off x="239697" y="891248"/>
            <a:ext cx="3719743" cy="3139321"/>
          </a:xfrm>
          <a:prstGeom prst="rect">
            <a:avLst/>
          </a:prstGeom>
          <a:noFill/>
        </p:spPr>
        <p:txBody>
          <a:bodyPr wrap="square">
            <a:spAutoFit/>
          </a:bodyPr>
          <a:lstStyle/>
          <a:p>
            <a:r>
              <a:rPr lang="ru-RU" b="1" dirty="0"/>
              <a:t>На крыше была устроена открытая терраса. </a:t>
            </a:r>
          </a:p>
          <a:p>
            <a:endParaRPr lang="ru-RU" b="1" dirty="0"/>
          </a:p>
          <a:p>
            <a:r>
              <a:rPr lang="ru-RU" b="1" dirty="0"/>
              <a:t>В результате проведённой в 1960-е годы реконструкции общежития первоначальный замысел строгого распорядка дня был нарушен.</a:t>
            </a:r>
          </a:p>
          <a:p>
            <a:r>
              <a:rPr lang="ru-RU" b="1" dirty="0"/>
              <a:t>В результате недавней реконструкции 10-х годов </a:t>
            </a:r>
            <a:r>
              <a:rPr lang="en-US" b="1" dirty="0"/>
              <a:t>XXI</a:t>
            </a:r>
            <a:r>
              <a:rPr lang="ru-RU" b="1" dirty="0"/>
              <a:t> века первоначальная конструкция была во многом искажена.</a:t>
            </a:r>
          </a:p>
        </p:txBody>
      </p:sp>
      <p:pic>
        <p:nvPicPr>
          <p:cNvPr id="4" name="Рисунок 3">
            <a:extLst>
              <a:ext uri="{FF2B5EF4-FFF2-40B4-BE49-F238E27FC236}">
                <a16:creationId xmlns:a16="http://schemas.microsoft.com/office/drawing/2014/main" id="{B186F378-920E-4026-B138-932D1F913B39}"/>
              </a:ext>
            </a:extLst>
          </p:cNvPr>
          <p:cNvPicPr>
            <a:picLocks noChangeAspect="1"/>
          </p:cNvPicPr>
          <p:nvPr/>
        </p:nvPicPr>
        <p:blipFill rotWithShape="1">
          <a:blip r:embed="rId2"/>
          <a:srcRect r="7237" b="32039"/>
          <a:stretch/>
        </p:blipFill>
        <p:spPr>
          <a:xfrm>
            <a:off x="8841835" y="3429000"/>
            <a:ext cx="2950346" cy="3240721"/>
          </a:xfrm>
          <a:prstGeom prst="rect">
            <a:avLst/>
          </a:prstGeom>
        </p:spPr>
      </p:pic>
      <p:pic>
        <p:nvPicPr>
          <p:cNvPr id="2" name="Рисунок 1">
            <a:extLst>
              <a:ext uri="{FF2B5EF4-FFF2-40B4-BE49-F238E27FC236}">
                <a16:creationId xmlns:a16="http://schemas.microsoft.com/office/drawing/2014/main" id="{FF5146D1-9152-4020-92CF-F143B53EDCEF}"/>
              </a:ext>
            </a:extLst>
          </p:cNvPr>
          <p:cNvPicPr>
            <a:picLocks noChangeAspect="1"/>
          </p:cNvPicPr>
          <p:nvPr/>
        </p:nvPicPr>
        <p:blipFill>
          <a:blip r:embed="rId3"/>
          <a:stretch>
            <a:fillRect/>
          </a:stretch>
        </p:blipFill>
        <p:spPr>
          <a:xfrm>
            <a:off x="7226423" y="596597"/>
            <a:ext cx="4565758" cy="2623999"/>
          </a:xfrm>
          <a:prstGeom prst="rect">
            <a:avLst/>
          </a:prstGeom>
        </p:spPr>
      </p:pic>
      <p:pic>
        <p:nvPicPr>
          <p:cNvPr id="5" name="Рисунок 4">
            <a:extLst>
              <a:ext uri="{FF2B5EF4-FFF2-40B4-BE49-F238E27FC236}">
                <a16:creationId xmlns:a16="http://schemas.microsoft.com/office/drawing/2014/main" id="{FCECDA1F-2EFA-4731-9CE8-974D4DFBD859}"/>
              </a:ext>
            </a:extLst>
          </p:cNvPr>
          <p:cNvPicPr>
            <a:picLocks noChangeAspect="1"/>
          </p:cNvPicPr>
          <p:nvPr/>
        </p:nvPicPr>
        <p:blipFill>
          <a:blip r:embed="rId4"/>
          <a:stretch>
            <a:fillRect/>
          </a:stretch>
        </p:blipFill>
        <p:spPr>
          <a:xfrm>
            <a:off x="4190762" y="3429000"/>
            <a:ext cx="4320961" cy="3240721"/>
          </a:xfrm>
          <a:prstGeom prst="rect">
            <a:avLst/>
          </a:prstGeom>
        </p:spPr>
      </p:pic>
      <p:pic>
        <p:nvPicPr>
          <p:cNvPr id="6" name="Рисунок 5">
            <a:extLst>
              <a:ext uri="{FF2B5EF4-FFF2-40B4-BE49-F238E27FC236}">
                <a16:creationId xmlns:a16="http://schemas.microsoft.com/office/drawing/2014/main" id="{CD0DF401-F6BC-4E64-AE10-C61C815BF075}"/>
              </a:ext>
            </a:extLst>
          </p:cNvPr>
          <p:cNvPicPr>
            <a:picLocks noChangeAspect="1"/>
          </p:cNvPicPr>
          <p:nvPr/>
        </p:nvPicPr>
        <p:blipFill rotWithShape="1">
          <a:blip r:embed="rId5"/>
          <a:srcRect l="8304" t="23400" r="6713"/>
          <a:stretch/>
        </p:blipFill>
        <p:spPr>
          <a:xfrm>
            <a:off x="4202549" y="1580224"/>
            <a:ext cx="2540401" cy="1640372"/>
          </a:xfrm>
          <a:prstGeom prst="rect">
            <a:avLst/>
          </a:prstGeom>
        </p:spPr>
      </p:pic>
      <p:sp>
        <p:nvSpPr>
          <p:cNvPr id="8" name="TextBox 7">
            <a:extLst>
              <a:ext uri="{FF2B5EF4-FFF2-40B4-BE49-F238E27FC236}">
                <a16:creationId xmlns:a16="http://schemas.microsoft.com/office/drawing/2014/main" id="{32C1D52A-C530-4493-BA0F-F6084F502FC5}"/>
              </a:ext>
            </a:extLst>
          </p:cNvPr>
          <p:cNvSpPr txBox="1"/>
          <p:nvPr/>
        </p:nvSpPr>
        <p:spPr>
          <a:xfrm>
            <a:off x="4048217" y="891248"/>
            <a:ext cx="2694733" cy="584775"/>
          </a:xfrm>
          <a:prstGeom prst="rect">
            <a:avLst/>
          </a:prstGeom>
          <a:noFill/>
        </p:spPr>
        <p:txBody>
          <a:bodyPr wrap="square">
            <a:spAutoFit/>
          </a:bodyPr>
          <a:lstStyle/>
          <a:p>
            <a:r>
              <a:rPr lang="ru-RU" sz="1600" b="1" i="1" dirty="0"/>
              <a:t>Дом-коммуна, вид с крыши общественного блока. </a:t>
            </a:r>
          </a:p>
        </p:txBody>
      </p:sp>
      <p:sp>
        <p:nvSpPr>
          <p:cNvPr id="10" name="TextBox 9">
            <a:extLst>
              <a:ext uri="{FF2B5EF4-FFF2-40B4-BE49-F238E27FC236}">
                <a16:creationId xmlns:a16="http://schemas.microsoft.com/office/drawing/2014/main" id="{1065B340-7E31-4D2F-BF73-B33C16CAD5CD}"/>
              </a:ext>
            </a:extLst>
          </p:cNvPr>
          <p:cNvSpPr txBox="1"/>
          <p:nvPr/>
        </p:nvSpPr>
        <p:spPr>
          <a:xfrm>
            <a:off x="415349" y="6084946"/>
            <a:ext cx="3544092" cy="584775"/>
          </a:xfrm>
          <a:prstGeom prst="rect">
            <a:avLst/>
          </a:prstGeom>
          <a:noFill/>
        </p:spPr>
        <p:txBody>
          <a:bodyPr wrap="square">
            <a:spAutoFit/>
          </a:bodyPr>
          <a:lstStyle/>
          <a:p>
            <a:r>
              <a:rPr lang="ru-RU" sz="1600" b="1" i="1" dirty="0"/>
              <a:t>Вид на средний корпус с новыми бетонными панелями балконов.</a:t>
            </a:r>
          </a:p>
        </p:txBody>
      </p:sp>
      <p:sp>
        <p:nvSpPr>
          <p:cNvPr id="12" name="TextBox 11">
            <a:extLst>
              <a:ext uri="{FF2B5EF4-FFF2-40B4-BE49-F238E27FC236}">
                <a16:creationId xmlns:a16="http://schemas.microsoft.com/office/drawing/2014/main" id="{07B20B6D-1303-4D3E-9AD4-B89FC5A27227}"/>
              </a:ext>
            </a:extLst>
          </p:cNvPr>
          <p:cNvSpPr txBox="1"/>
          <p:nvPr/>
        </p:nvSpPr>
        <p:spPr>
          <a:xfrm>
            <a:off x="239697" y="169230"/>
            <a:ext cx="11552484" cy="646331"/>
          </a:xfrm>
          <a:prstGeom prst="rect">
            <a:avLst/>
          </a:prstGeom>
          <a:noFill/>
        </p:spPr>
        <p:txBody>
          <a:bodyPr wrap="square">
            <a:spAutoFit/>
          </a:bodyPr>
          <a:lstStyle/>
          <a:p>
            <a:r>
              <a:rPr lang="ru-RU" sz="1800" b="1" dirty="0"/>
              <a:t>Общежитие-коммуна Текстильного института на улице Орджоникидзе в Москве. 1930—1931, архитектор Иван Николаев. </a:t>
            </a:r>
            <a:endParaRPr lang="en-US" sz="1800" b="1" dirty="0"/>
          </a:p>
        </p:txBody>
      </p:sp>
    </p:spTree>
    <p:extLst>
      <p:ext uri="{BB962C8B-B14F-4D97-AF65-F5344CB8AC3E}">
        <p14:creationId xmlns:p14="http://schemas.microsoft.com/office/powerpoint/2010/main" val="2332133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870EAF-C747-4746-8F0F-C780E4DF6FBB}"/>
              </a:ext>
            </a:extLst>
          </p:cNvPr>
          <p:cNvSpPr txBox="1"/>
          <p:nvPr/>
        </p:nvSpPr>
        <p:spPr>
          <a:xfrm>
            <a:off x="290783" y="131126"/>
            <a:ext cx="11610433" cy="2308324"/>
          </a:xfrm>
          <a:prstGeom prst="rect">
            <a:avLst/>
          </a:prstGeom>
          <a:noFill/>
        </p:spPr>
        <p:txBody>
          <a:bodyPr wrap="square">
            <a:spAutoFit/>
          </a:bodyPr>
          <a:lstStyle/>
          <a:p>
            <a:r>
              <a:rPr lang="ru-RU" sz="3600" b="1" dirty="0"/>
              <a:t> Наиболее распространённым типом общественных зданий, воплотившим в себе основные принципы конструктивизма, стали здания клубов и домов культуры. </a:t>
            </a:r>
          </a:p>
        </p:txBody>
      </p:sp>
      <p:pic>
        <p:nvPicPr>
          <p:cNvPr id="4" name="Рисунок 3">
            <a:extLst>
              <a:ext uri="{FF2B5EF4-FFF2-40B4-BE49-F238E27FC236}">
                <a16:creationId xmlns:a16="http://schemas.microsoft.com/office/drawing/2014/main" id="{25FC81B3-F568-41F6-A541-B4B14BFF88D0}"/>
              </a:ext>
            </a:extLst>
          </p:cNvPr>
          <p:cNvPicPr>
            <a:picLocks noChangeAspect="1"/>
          </p:cNvPicPr>
          <p:nvPr/>
        </p:nvPicPr>
        <p:blipFill>
          <a:blip r:embed="rId2"/>
          <a:stretch>
            <a:fillRect/>
          </a:stretch>
        </p:blipFill>
        <p:spPr>
          <a:xfrm rot="557347">
            <a:off x="2347782" y="570124"/>
            <a:ext cx="9169510" cy="5338119"/>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3345634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C779D59-425C-47C6-9C29-A15A7C5929E3}"/>
              </a:ext>
            </a:extLst>
          </p:cNvPr>
          <p:cNvPicPr>
            <a:picLocks noChangeAspect="1"/>
          </p:cNvPicPr>
          <p:nvPr/>
        </p:nvPicPr>
        <p:blipFill rotWithShape="1">
          <a:blip r:embed="rId2">
            <a:extLst>
              <a:ext uri="{28A0092B-C50C-407E-A947-70E740481C1C}">
                <a14:useLocalDpi xmlns:a14="http://schemas.microsoft.com/office/drawing/2010/main" val="0"/>
              </a:ext>
            </a:extLst>
          </a:blip>
          <a:srcRect l="11821" t="24929" r="11576" b="10887"/>
          <a:stretch/>
        </p:blipFill>
        <p:spPr>
          <a:xfrm>
            <a:off x="240773" y="2991197"/>
            <a:ext cx="11710454" cy="3608172"/>
          </a:xfrm>
          <a:prstGeom prst="rect">
            <a:avLst/>
          </a:prstGeom>
        </p:spPr>
      </p:pic>
      <p:sp>
        <p:nvSpPr>
          <p:cNvPr id="7" name="TextBox 6">
            <a:extLst>
              <a:ext uri="{FF2B5EF4-FFF2-40B4-BE49-F238E27FC236}">
                <a16:creationId xmlns:a16="http://schemas.microsoft.com/office/drawing/2014/main" id="{038C96DF-7E96-46E6-933A-30F48FC69B71}"/>
              </a:ext>
            </a:extLst>
          </p:cNvPr>
          <p:cNvSpPr txBox="1"/>
          <p:nvPr/>
        </p:nvSpPr>
        <p:spPr>
          <a:xfrm>
            <a:off x="240773" y="258631"/>
            <a:ext cx="11699693" cy="2677656"/>
          </a:xfrm>
          <a:prstGeom prst="rect">
            <a:avLst/>
          </a:prstGeom>
          <a:noFill/>
        </p:spPr>
        <p:txBody>
          <a:bodyPr wrap="square">
            <a:spAutoFit/>
          </a:bodyPr>
          <a:lstStyle/>
          <a:p>
            <a:r>
              <a:rPr lang="ru-RU" sz="2400" b="1" dirty="0"/>
              <a:t>Дом культуры Пролетарского района Москвы, более известный как Дворец культуры ЗИЛа; строительство осуществлялось в 1930—1937 годах по проекту братьев Весниных.</a:t>
            </a:r>
          </a:p>
          <a:p>
            <a:r>
              <a:rPr lang="ru-RU" sz="2400" b="1" dirty="0"/>
              <a:t> </a:t>
            </a:r>
            <a:r>
              <a:rPr lang="ru-RU" b="1" dirty="0"/>
              <a:t>Здание создавалось как многофункциональный комплекс общей площадью 23 тыс.м2, включающий большой зрительный зал (театр, отдельный корпус), малую сцену, лекторий, кинозал, обширные холлы, многочисленные студийные комнаты, библиотеку, зимний сад и обсерваторию на крыше.</a:t>
            </a:r>
          </a:p>
          <a:p>
            <a:r>
              <a:rPr lang="ru-RU" b="1" dirty="0"/>
              <a:t>Объёмы клуба подчёркнуто геометричны и представляют собой вытянутые параллелепипеды, в которые врезаны ризалиты лестничных клеток, цилиндры балконов.</a:t>
            </a:r>
          </a:p>
        </p:txBody>
      </p:sp>
    </p:spTree>
    <p:extLst>
      <p:ext uri="{BB962C8B-B14F-4D97-AF65-F5344CB8AC3E}">
        <p14:creationId xmlns:p14="http://schemas.microsoft.com/office/powerpoint/2010/main" val="1106371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5E1841F-05BA-4C8F-8A8B-646CA591F365}"/>
              </a:ext>
            </a:extLst>
          </p:cNvPr>
          <p:cNvPicPr>
            <a:picLocks noChangeAspect="1"/>
          </p:cNvPicPr>
          <p:nvPr/>
        </p:nvPicPr>
        <p:blipFill>
          <a:blip r:embed="rId2"/>
          <a:stretch>
            <a:fillRect/>
          </a:stretch>
        </p:blipFill>
        <p:spPr>
          <a:xfrm>
            <a:off x="1816202" y="3429000"/>
            <a:ext cx="5015516" cy="3195492"/>
          </a:xfrm>
          <a:prstGeom prst="rect">
            <a:avLst/>
          </a:prstGeom>
        </p:spPr>
      </p:pic>
      <p:pic>
        <p:nvPicPr>
          <p:cNvPr id="4" name="Рисунок 3">
            <a:extLst>
              <a:ext uri="{FF2B5EF4-FFF2-40B4-BE49-F238E27FC236}">
                <a16:creationId xmlns:a16="http://schemas.microsoft.com/office/drawing/2014/main" id="{E1A9F59C-E2AF-469E-B105-0B60CDD9DB27}"/>
              </a:ext>
            </a:extLst>
          </p:cNvPr>
          <p:cNvPicPr>
            <a:picLocks noChangeAspect="1"/>
          </p:cNvPicPr>
          <p:nvPr/>
        </p:nvPicPr>
        <p:blipFill>
          <a:blip r:embed="rId3"/>
          <a:stretch>
            <a:fillRect/>
          </a:stretch>
        </p:blipFill>
        <p:spPr>
          <a:xfrm>
            <a:off x="7026224" y="3429000"/>
            <a:ext cx="4980321" cy="3210797"/>
          </a:xfrm>
          <a:prstGeom prst="rect">
            <a:avLst/>
          </a:prstGeom>
        </p:spPr>
      </p:pic>
      <p:pic>
        <p:nvPicPr>
          <p:cNvPr id="5" name="Рисунок 4">
            <a:extLst>
              <a:ext uri="{FF2B5EF4-FFF2-40B4-BE49-F238E27FC236}">
                <a16:creationId xmlns:a16="http://schemas.microsoft.com/office/drawing/2014/main" id="{D9330ED9-6FD2-463E-B439-D45906D739A9}"/>
              </a:ext>
            </a:extLst>
          </p:cNvPr>
          <p:cNvPicPr>
            <a:picLocks noChangeAspect="1"/>
          </p:cNvPicPr>
          <p:nvPr/>
        </p:nvPicPr>
        <p:blipFill>
          <a:blip r:embed="rId4"/>
          <a:stretch>
            <a:fillRect/>
          </a:stretch>
        </p:blipFill>
        <p:spPr>
          <a:xfrm>
            <a:off x="1816202" y="599165"/>
            <a:ext cx="10190343" cy="2622433"/>
          </a:xfrm>
          <a:prstGeom prst="rect">
            <a:avLst/>
          </a:prstGeom>
        </p:spPr>
      </p:pic>
      <p:sp>
        <p:nvSpPr>
          <p:cNvPr id="7" name="TextBox 6">
            <a:extLst>
              <a:ext uri="{FF2B5EF4-FFF2-40B4-BE49-F238E27FC236}">
                <a16:creationId xmlns:a16="http://schemas.microsoft.com/office/drawing/2014/main" id="{19609217-9F05-44E3-A36E-774ED9908E09}"/>
              </a:ext>
            </a:extLst>
          </p:cNvPr>
          <p:cNvSpPr txBox="1"/>
          <p:nvPr/>
        </p:nvSpPr>
        <p:spPr>
          <a:xfrm>
            <a:off x="185455" y="599165"/>
            <a:ext cx="2060596" cy="3693319"/>
          </a:xfrm>
          <a:prstGeom prst="rect">
            <a:avLst/>
          </a:prstGeom>
          <a:noFill/>
        </p:spPr>
        <p:txBody>
          <a:bodyPr wrap="square">
            <a:spAutoFit/>
          </a:bodyPr>
          <a:lstStyle/>
          <a:p>
            <a:r>
              <a:rPr lang="ru-RU" b="1" dirty="0"/>
              <a:t>Осуществлена лишь часть проекта: Т-образная клубная часть с малым зрительным залом на 1200 мест. Не было реализовано отдельно стоящее здание большого зрительного зала (театра).</a:t>
            </a:r>
          </a:p>
        </p:txBody>
      </p:sp>
      <p:sp>
        <p:nvSpPr>
          <p:cNvPr id="9" name="TextBox 8">
            <a:extLst>
              <a:ext uri="{FF2B5EF4-FFF2-40B4-BE49-F238E27FC236}">
                <a16:creationId xmlns:a16="http://schemas.microsoft.com/office/drawing/2014/main" id="{DDA2C867-93E4-4333-8D66-F8B7DF509F27}"/>
              </a:ext>
            </a:extLst>
          </p:cNvPr>
          <p:cNvSpPr txBox="1"/>
          <p:nvPr/>
        </p:nvSpPr>
        <p:spPr>
          <a:xfrm>
            <a:off x="1816202" y="34515"/>
            <a:ext cx="10190342" cy="738664"/>
          </a:xfrm>
          <a:prstGeom prst="rect">
            <a:avLst/>
          </a:prstGeom>
          <a:noFill/>
        </p:spPr>
        <p:txBody>
          <a:bodyPr wrap="square">
            <a:spAutoFit/>
          </a:bodyPr>
          <a:lstStyle/>
          <a:p>
            <a:r>
              <a:rPr lang="ru-RU" sz="2400" b="1" dirty="0"/>
              <a:t>Дворец культуры ЗИЛа; 1930—1937; по проекту братьев Весниных.</a:t>
            </a:r>
          </a:p>
          <a:p>
            <a:r>
              <a:rPr lang="ru-RU" dirty="0"/>
              <a:t> </a:t>
            </a:r>
          </a:p>
        </p:txBody>
      </p:sp>
      <p:sp>
        <p:nvSpPr>
          <p:cNvPr id="11" name="TextBox 10">
            <a:extLst>
              <a:ext uri="{FF2B5EF4-FFF2-40B4-BE49-F238E27FC236}">
                <a16:creationId xmlns:a16="http://schemas.microsoft.com/office/drawing/2014/main" id="{2725B8D2-1914-40E9-BE8B-E6820D3E57E6}"/>
              </a:ext>
            </a:extLst>
          </p:cNvPr>
          <p:cNvSpPr txBox="1"/>
          <p:nvPr/>
        </p:nvSpPr>
        <p:spPr>
          <a:xfrm>
            <a:off x="8199159" y="599165"/>
            <a:ext cx="2634449" cy="646331"/>
          </a:xfrm>
          <a:prstGeom prst="rect">
            <a:avLst/>
          </a:prstGeom>
          <a:noFill/>
        </p:spPr>
        <p:txBody>
          <a:bodyPr wrap="square">
            <a:spAutoFit/>
          </a:bodyPr>
          <a:lstStyle/>
          <a:p>
            <a:r>
              <a:rPr lang="ru-RU" b="1" dirty="0"/>
              <a:t>театр, отдельный корпус (не построен)</a:t>
            </a:r>
          </a:p>
        </p:txBody>
      </p:sp>
      <p:sp>
        <p:nvSpPr>
          <p:cNvPr id="12" name="TextBox 11">
            <a:extLst>
              <a:ext uri="{FF2B5EF4-FFF2-40B4-BE49-F238E27FC236}">
                <a16:creationId xmlns:a16="http://schemas.microsoft.com/office/drawing/2014/main" id="{38410D89-5F6F-4558-B103-C08FFA54474B}"/>
              </a:ext>
            </a:extLst>
          </p:cNvPr>
          <p:cNvSpPr txBox="1"/>
          <p:nvPr/>
        </p:nvSpPr>
        <p:spPr>
          <a:xfrm>
            <a:off x="2495169" y="710052"/>
            <a:ext cx="2763257" cy="923330"/>
          </a:xfrm>
          <a:prstGeom prst="rect">
            <a:avLst/>
          </a:prstGeom>
          <a:noFill/>
        </p:spPr>
        <p:txBody>
          <a:bodyPr wrap="square" rtlCol="0">
            <a:spAutoFit/>
          </a:bodyPr>
          <a:lstStyle/>
          <a:p>
            <a:r>
              <a:rPr lang="ru-RU" b="1" dirty="0"/>
              <a:t>Фасад театрального корпуса с застеклённым эркером</a:t>
            </a:r>
            <a:endParaRPr lang="ru-RU" dirty="0"/>
          </a:p>
        </p:txBody>
      </p:sp>
    </p:spTree>
    <p:extLst>
      <p:ext uri="{BB962C8B-B14F-4D97-AF65-F5344CB8AC3E}">
        <p14:creationId xmlns:p14="http://schemas.microsoft.com/office/powerpoint/2010/main" val="1439986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3A31D00-4D28-4267-A463-38C0EA8E4F3F}"/>
              </a:ext>
            </a:extLst>
          </p:cNvPr>
          <p:cNvPicPr>
            <a:picLocks noChangeAspect="1"/>
          </p:cNvPicPr>
          <p:nvPr/>
        </p:nvPicPr>
        <p:blipFill>
          <a:blip r:embed="rId2"/>
          <a:stretch>
            <a:fillRect/>
          </a:stretch>
        </p:blipFill>
        <p:spPr>
          <a:xfrm>
            <a:off x="762000" y="2870095"/>
            <a:ext cx="5334000" cy="3552825"/>
          </a:xfrm>
          <a:prstGeom prst="rect">
            <a:avLst/>
          </a:prstGeom>
        </p:spPr>
      </p:pic>
      <p:pic>
        <p:nvPicPr>
          <p:cNvPr id="3" name="Рисунок 2">
            <a:extLst>
              <a:ext uri="{FF2B5EF4-FFF2-40B4-BE49-F238E27FC236}">
                <a16:creationId xmlns:a16="http://schemas.microsoft.com/office/drawing/2014/main" id="{3AE8B8F6-7CC4-46E8-872F-24A72CDCEBF5}"/>
              </a:ext>
            </a:extLst>
          </p:cNvPr>
          <p:cNvPicPr>
            <a:picLocks noChangeAspect="1"/>
          </p:cNvPicPr>
          <p:nvPr/>
        </p:nvPicPr>
        <p:blipFill>
          <a:blip r:embed="rId3"/>
          <a:stretch>
            <a:fillRect/>
          </a:stretch>
        </p:blipFill>
        <p:spPr>
          <a:xfrm>
            <a:off x="6484007" y="2870095"/>
            <a:ext cx="5334462" cy="3554276"/>
          </a:xfrm>
          <a:prstGeom prst="rect">
            <a:avLst/>
          </a:prstGeom>
        </p:spPr>
      </p:pic>
      <p:sp>
        <p:nvSpPr>
          <p:cNvPr id="5" name="TextBox 4">
            <a:extLst>
              <a:ext uri="{FF2B5EF4-FFF2-40B4-BE49-F238E27FC236}">
                <a16:creationId xmlns:a16="http://schemas.microsoft.com/office/drawing/2014/main" id="{25AC068B-1CD1-4873-AA81-BA827E5A4A9A}"/>
              </a:ext>
            </a:extLst>
          </p:cNvPr>
          <p:cNvSpPr txBox="1"/>
          <p:nvPr/>
        </p:nvSpPr>
        <p:spPr>
          <a:xfrm>
            <a:off x="762000" y="816846"/>
            <a:ext cx="11127490" cy="2031325"/>
          </a:xfrm>
          <a:prstGeom prst="rect">
            <a:avLst/>
          </a:prstGeom>
          <a:noFill/>
        </p:spPr>
        <p:txBody>
          <a:bodyPr wrap="square">
            <a:spAutoFit/>
          </a:bodyPr>
          <a:lstStyle/>
          <a:p>
            <a:r>
              <a:rPr lang="ru-RU" b="1" dirty="0"/>
              <a:t>На проект повлияли передовые архитектурные принципы, в том числе знаменитые пять отправных точек современной архитектуры Ле Корбюзье: опоры-столбы, крыши-террасы, свободная планировка, свободный фасад, ленточные окна.</a:t>
            </a:r>
          </a:p>
          <a:p>
            <a:r>
              <a:rPr lang="ru-RU" b="1" dirty="0"/>
              <a:t>Дворец культуры был достроен только в 1937 году — тогда уже конструктивизму и всему архитектурному авангарду была объявлена война, а главным архитектурным стилем становился сталинский классицизм.</a:t>
            </a:r>
          </a:p>
          <a:p>
            <a:r>
              <a:rPr lang="ru-RU" b="1" dirty="0"/>
              <a:t>Здание не сохранило свой первоначальный облик до наших дней. 2 реконструкции во многом изменили заложенные архитекторами основы (особенно пострадали интерьеры).</a:t>
            </a:r>
          </a:p>
        </p:txBody>
      </p:sp>
      <p:sp>
        <p:nvSpPr>
          <p:cNvPr id="7" name="TextBox 6">
            <a:extLst>
              <a:ext uri="{FF2B5EF4-FFF2-40B4-BE49-F238E27FC236}">
                <a16:creationId xmlns:a16="http://schemas.microsoft.com/office/drawing/2014/main" id="{8C9356A3-C74C-4732-87FB-214317614A01}"/>
              </a:ext>
            </a:extLst>
          </p:cNvPr>
          <p:cNvSpPr txBox="1"/>
          <p:nvPr/>
        </p:nvSpPr>
        <p:spPr>
          <a:xfrm>
            <a:off x="762000" y="355181"/>
            <a:ext cx="11127490" cy="461665"/>
          </a:xfrm>
          <a:prstGeom prst="rect">
            <a:avLst/>
          </a:prstGeom>
          <a:noFill/>
        </p:spPr>
        <p:txBody>
          <a:bodyPr wrap="square">
            <a:spAutoFit/>
          </a:bodyPr>
          <a:lstStyle/>
          <a:p>
            <a:r>
              <a:rPr lang="ru-RU" sz="2400" b="1" dirty="0"/>
              <a:t>Дворец культуры ЗИЛа; 1930—1937; по проекту братьев Весниных.</a:t>
            </a:r>
          </a:p>
        </p:txBody>
      </p:sp>
    </p:spTree>
    <p:extLst>
      <p:ext uri="{BB962C8B-B14F-4D97-AF65-F5344CB8AC3E}">
        <p14:creationId xmlns:p14="http://schemas.microsoft.com/office/powerpoint/2010/main" val="2039131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0E2C0D0-942B-40E4-86C4-3D8C236825E2}"/>
              </a:ext>
            </a:extLst>
          </p:cNvPr>
          <p:cNvPicPr>
            <a:picLocks noChangeAspect="1"/>
          </p:cNvPicPr>
          <p:nvPr/>
        </p:nvPicPr>
        <p:blipFill>
          <a:blip r:embed="rId2"/>
          <a:stretch>
            <a:fillRect/>
          </a:stretch>
        </p:blipFill>
        <p:spPr>
          <a:xfrm>
            <a:off x="3288616" y="2245490"/>
            <a:ext cx="8706614" cy="3534136"/>
          </a:xfrm>
          <a:prstGeom prst="rect">
            <a:avLst/>
          </a:prstGeom>
        </p:spPr>
      </p:pic>
      <p:sp>
        <p:nvSpPr>
          <p:cNvPr id="4" name="TextBox 3">
            <a:extLst>
              <a:ext uri="{FF2B5EF4-FFF2-40B4-BE49-F238E27FC236}">
                <a16:creationId xmlns:a16="http://schemas.microsoft.com/office/drawing/2014/main" id="{7F7E1CD8-AA8A-4FC4-882C-BA0E2F4FB459}"/>
              </a:ext>
            </a:extLst>
          </p:cNvPr>
          <p:cNvSpPr txBox="1"/>
          <p:nvPr/>
        </p:nvSpPr>
        <p:spPr>
          <a:xfrm>
            <a:off x="300943" y="842542"/>
            <a:ext cx="11577758" cy="1200329"/>
          </a:xfrm>
          <a:prstGeom prst="rect">
            <a:avLst/>
          </a:prstGeom>
          <a:noFill/>
        </p:spPr>
        <p:txBody>
          <a:bodyPr wrap="square">
            <a:spAutoFit/>
          </a:bodyPr>
          <a:lstStyle/>
          <a:p>
            <a:r>
              <a:rPr lang="ru-RU" b="1" dirty="0"/>
              <a:t>Дворец культуры ЗИЛа был построен на территории некрополя Симонова монастыря, в 1930-м году разорённого большевиками.</a:t>
            </a:r>
          </a:p>
          <a:p>
            <a:r>
              <a:rPr lang="ru-RU" b="1" dirty="0"/>
              <a:t>Захоронения многих старинных русских дворянских фамилий не сохранились, поскольку были уничтожены в период рабочих субботников.</a:t>
            </a:r>
          </a:p>
        </p:txBody>
      </p:sp>
      <p:sp>
        <p:nvSpPr>
          <p:cNvPr id="8" name="TextBox 7">
            <a:extLst>
              <a:ext uri="{FF2B5EF4-FFF2-40B4-BE49-F238E27FC236}">
                <a16:creationId xmlns:a16="http://schemas.microsoft.com/office/drawing/2014/main" id="{37C5C60E-3D4C-4E95-8D05-6A1DFC1BDBB4}"/>
              </a:ext>
            </a:extLst>
          </p:cNvPr>
          <p:cNvSpPr txBox="1"/>
          <p:nvPr/>
        </p:nvSpPr>
        <p:spPr>
          <a:xfrm>
            <a:off x="196770" y="344685"/>
            <a:ext cx="11577758" cy="400110"/>
          </a:xfrm>
          <a:prstGeom prst="rect">
            <a:avLst/>
          </a:prstGeom>
          <a:noFill/>
        </p:spPr>
        <p:txBody>
          <a:bodyPr wrap="square">
            <a:spAutoFit/>
          </a:bodyPr>
          <a:lstStyle/>
          <a:p>
            <a:pPr algn="ctr"/>
            <a:r>
              <a:rPr lang="ru-RU" sz="2000" b="1" dirty="0"/>
              <a:t>Дворец культуры ЗИЛа; 1930—1937; по проекту братьев Весниных. Макет.</a:t>
            </a:r>
          </a:p>
        </p:txBody>
      </p:sp>
      <p:pic>
        <p:nvPicPr>
          <p:cNvPr id="9" name="Рисунок 8">
            <a:extLst>
              <a:ext uri="{FF2B5EF4-FFF2-40B4-BE49-F238E27FC236}">
                <a16:creationId xmlns:a16="http://schemas.microsoft.com/office/drawing/2014/main" id="{85F571E0-E43B-48AA-80E9-3336958600E2}"/>
              </a:ext>
            </a:extLst>
          </p:cNvPr>
          <p:cNvPicPr>
            <a:picLocks noChangeAspect="1"/>
          </p:cNvPicPr>
          <p:nvPr/>
        </p:nvPicPr>
        <p:blipFill>
          <a:blip r:embed="rId3"/>
          <a:stretch>
            <a:fillRect/>
          </a:stretch>
        </p:blipFill>
        <p:spPr>
          <a:xfrm>
            <a:off x="393540" y="2245489"/>
            <a:ext cx="2650602" cy="3534136"/>
          </a:xfrm>
          <a:prstGeom prst="rect">
            <a:avLst/>
          </a:prstGeom>
        </p:spPr>
      </p:pic>
      <p:sp>
        <p:nvSpPr>
          <p:cNvPr id="11" name="TextBox 10">
            <a:extLst>
              <a:ext uri="{FF2B5EF4-FFF2-40B4-BE49-F238E27FC236}">
                <a16:creationId xmlns:a16="http://schemas.microsoft.com/office/drawing/2014/main" id="{65480D9C-219E-4509-BBB3-362D535AFCC5}"/>
              </a:ext>
            </a:extLst>
          </p:cNvPr>
          <p:cNvSpPr txBox="1"/>
          <p:nvPr/>
        </p:nvSpPr>
        <p:spPr>
          <a:xfrm>
            <a:off x="393540" y="5830791"/>
            <a:ext cx="2650602" cy="646331"/>
          </a:xfrm>
          <a:prstGeom prst="rect">
            <a:avLst/>
          </a:prstGeom>
          <a:noFill/>
        </p:spPr>
        <p:txBody>
          <a:bodyPr wrap="square">
            <a:spAutoFit/>
          </a:bodyPr>
          <a:lstStyle/>
          <a:p>
            <a:r>
              <a:rPr lang="ru-RU" b="1" dirty="0"/>
              <a:t>Солевая башня Симонова монастыря</a:t>
            </a:r>
          </a:p>
        </p:txBody>
      </p:sp>
    </p:spTree>
    <p:extLst>
      <p:ext uri="{BB962C8B-B14F-4D97-AF65-F5344CB8AC3E}">
        <p14:creationId xmlns:p14="http://schemas.microsoft.com/office/powerpoint/2010/main" val="2504864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C59B50-2C99-4C99-98AC-9AD8A19315C1}"/>
              </a:ext>
            </a:extLst>
          </p:cNvPr>
          <p:cNvSpPr txBox="1"/>
          <p:nvPr/>
        </p:nvSpPr>
        <p:spPr>
          <a:xfrm>
            <a:off x="8005898" y="1178587"/>
            <a:ext cx="4013187" cy="369332"/>
          </a:xfrm>
          <a:prstGeom prst="rect">
            <a:avLst/>
          </a:prstGeom>
          <a:noFill/>
        </p:spPr>
        <p:txBody>
          <a:bodyPr wrap="square">
            <a:spAutoFit/>
          </a:bodyPr>
          <a:lstStyle/>
          <a:p>
            <a:r>
              <a:rPr lang="ru-RU" b="1" dirty="0"/>
              <a:t>Ротонда в центре паркового фасада.</a:t>
            </a:r>
          </a:p>
        </p:txBody>
      </p:sp>
      <p:pic>
        <p:nvPicPr>
          <p:cNvPr id="5" name="Рисунок 4">
            <a:extLst>
              <a:ext uri="{FF2B5EF4-FFF2-40B4-BE49-F238E27FC236}">
                <a16:creationId xmlns:a16="http://schemas.microsoft.com/office/drawing/2014/main" id="{3B4901D1-B9A2-4E83-B5EB-62CA34B8B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77" y="1690679"/>
            <a:ext cx="3180130" cy="4845553"/>
          </a:xfrm>
          <a:prstGeom prst="rect">
            <a:avLst/>
          </a:prstGeom>
        </p:spPr>
      </p:pic>
      <p:pic>
        <p:nvPicPr>
          <p:cNvPr id="7" name="Рисунок 6">
            <a:extLst>
              <a:ext uri="{FF2B5EF4-FFF2-40B4-BE49-F238E27FC236}">
                <a16:creationId xmlns:a16="http://schemas.microsoft.com/office/drawing/2014/main" id="{CCB88108-7868-485E-92D5-616ED32C2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393" y="2211255"/>
            <a:ext cx="3180130" cy="4324977"/>
          </a:xfrm>
          <a:prstGeom prst="rect">
            <a:avLst/>
          </a:prstGeom>
        </p:spPr>
      </p:pic>
      <p:pic>
        <p:nvPicPr>
          <p:cNvPr id="9" name="Рисунок 8">
            <a:extLst>
              <a:ext uri="{FF2B5EF4-FFF2-40B4-BE49-F238E27FC236}">
                <a16:creationId xmlns:a16="http://schemas.microsoft.com/office/drawing/2014/main" id="{0D799123-1EE2-4920-843C-12975C69D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153" y="3886382"/>
            <a:ext cx="3533134" cy="2649850"/>
          </a:xfrm>
          <a:prstGeom prst="rect">
            <a:avLst/>
          </a:prstGeom>
        </p:spPr>
      </p:pic>
      <p:sp>
        <p:nvSpPr>
          <p:cNvPr id="11" name="TextBox 10">
            <a:extLst>
              <a:ext uri="{FF2B5EF4-FFF2-40B4-BE49-F238E27FC236}">
                <a16:creationId xmlns:a16="http://schemas.microsoft.com/office/drawing/2014/main" id="{26AC4436-133E-42A9-933C-278812DEE1D7}"/>
              </a:ext>
            </a:extLst>
          </p:cNvPr>
          <p:cNvSpPr txBox="1"/>
          <p:nvPr/>
        </p:nvSpPr>
        <p:spPr>
          <a:xfrm>
            <a:off x="235971" y="213730"/>
            <a:ext cx="11720057" cy="923330"/>
          </a:xfrm>
          <a:prstGeom prst="rect">
            <a:avLst/>
          </a:prstGeom>
          <a:noFill/>
        </p:spPr>
        <p:txBody>
          <a:bodyPr wrap="square">
            <a:spAutoFit/>
          </a:bodyPr>
          <a:lstStyle/>
          <a:p>
            <a:r>
              <a:rPr lang="ru-RU" b="1" dirty="0"/>
              <a:t>Интерьеры. Весь первый этаж соединительного корпуса занимает пространство главного фойе, пройдя через него направо и поднявшись на несколько ступенек вверх, попадаем в полукруглую ротонду, облицованную серым мрамором - композиционный центр всей Т-образной части здания. Когда-то здесь располагался зимний сад. </a:t>
            </a:r>
          </a:p>
        </p:txBody>
      </p:sp>
      <p:pic>
        <p:nvPicPr>
          <p:cNvPr id="12" name="Рисунок 11">
            <a:extLst>
              <a:ext uri="{FF2B5EF4-FFF2-40B4-BE49-F238E27FC236}">
                <a16:creationId xmlns:a16="http://schemas.microsoft.com/office/drawing/2014/main" id="{78771558-A65F-4212-B094-1F96A6B116B7}"/>
              </a:ext>
            </a:extLst>
          </p:cNvPr>
          <p:cNvPicPr>
            <a:picLocks noChangeAspect="1"/>
          </p:cNvPicPr>
          <p:nvPr/>
        </p:nvPicPr>
        <p:blipFill rotWithShape="1">
          <a:blip r:embed="rId5"/>
          <a:srcRect r="343" b="6045"/>
          <a:stretch/>
        </p:blipFill>
        <p:spPr>
          <a:xfrm>
            <a:off x="4396153" y="1284062"/>
            <a:ext cx="3533134" cy="2498239"/>
          </a:xfrm>
          <a:prstGeom prst="rect">
            <a:avLst/>
          </a:prstGeom>
        </p:spPr>
      </p:pic>
      <p:sp>
        <p:nvSpPr>
          <p:cNvPr id="14" name="TextBox 13">
            <a:extLst>
              <a:ext uri="{FF2B5EF4-FFF2-40B4-BE49-F238E27FC236}">
                <a16:creationId xmlns:a16="http://schemas.microsoft.com/office/drawing/2014/main" id="{B0D7C3E5-6F79-4681-B41F-61058E172FB2}"/>
              </a:ext>
            </a:extLst>
          </p:cNvPr>
          <p:cNvSpPr txBox="1"/>
          <p:nvPr/>
        </p:nvSpPr>
        <p:spPr>
          <a:xfrm>
            <a:off x="8005898" y="1547919"/>
            <a:ext cx="3777625" cy="369332"/>
          </a:xfrm>
          <a:prstGeom prst="rect">
            <a:avLst/>
          </a:prstGeom>
          <a:noFill/>
        </p:spPr>
        <p:txBody>
          <a:bodyPr wrap="square">
            <a:spAutoFit/>
          </a:bodyPr>
          <a:lstStyle/>
          <a:p>
            <a:r>
              <a:rPr lang="ru-RU" dirty="0"/>
              <a:t> </a:t>
            </a:r>
            <a:r>
              <a:rPr lang="ru-RU" b="1" dirty="0"/>
              <a:t>Зимний сад. Фото 30-х годов</a:t>
            </a:r>
          </a:p>
        </p:txBody>
      </p:sp>
      <p:sp>
        <p:nvSpPr>
          <p:cNvPr id="16" name="TextBox 15">
            <a:extLst>
              <a:ext uri="{FF2B5EF4-FFF2-40B4-BE49-F238E27FC236}">
                <a16:creationId xmlns:a16="http://schemas.microsoft.com/office/drawing/2014/main" id="{923901BF-8C62-4FF4-B66A-4D05BC9B73ED}"/>
              </a:ext>
            </a:extLst>
          </p:cNvPr>
          <p:cNvSpPr txBox="1"/>
          <p:nvPr/>
        </p:nvSpPr>
        <p:spPr>
          <a:xfrm>
            <a:off x="408477" y="1178587"/>
            <a:ext cx="6097464" cy="369332"/>
          </a:xfrm>
          <a:prstGeom prst="rect">
            <a:avLst/>
          </a:prstGeom>
          <a:noFill/>
        </p:spPr>
        <p:txBody>
          <a:bodyPr wrap="square">
            <a:spAutoFit/>
          </a:bodyPr>
          <a:lstStyle/>
          <a:p>
            <a:r>
              <a:rPr lang="ru-RU" b="1" dirty="0"/>
              <a:t>Фойе клубного корпуса.</a:t>
            </a:r>
          </a:p>
        </p:txBody>
      </p:sp>
    </p:spTree>
    <p:extLst>
      <p:ext uri="{BB962C8B-B14F-4D97-AF65-F5344CB8AC3E}">
        <p14:creationId xmlns:p14="http://schemas.microsoft.com/office/powerpoint/2010/main" val="3589781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5CBC9F5-C8C2-481F-90E5-799748B2B452}"/>
              </a:ext>
            </a:extLst>
          </p:cNvPr>
          <p:cNvPicPr>
            <a:picLocks noChangeAspect="1"/>
          </p:cNvPicPr>
          <p:nvPr/>
        </p:nvPicPr>
        <p:blipFill>
          <a:blip r:embed="rId2"/>
          <a:stretch>
            <a:fillRect/>
          </a:stretch>
        </p:blipFill>
        <p:spPr>
          <a:xfrm>
            <a:off x="8183838" y="1841034"/>
            <a:ext cx="3610229" cy="4851478"/>
          </a:xfrm>
          <a:prstGeom prst="rect">
            <a:avLst/>
          </a:prstGeom>
        </p:spPr>
      </p:pic>
      <p:sp>
        <p:nvSpPr>
          <p:cNvPr id="5" name="TextBox 4">
            <a:extLst>
              <a:ext uri="{FF2B5EF4-FFF2-40B4-BE49-F238E27FC236}">
                <a16:creationId xmlns:a16="http://schemas.microsoft.com/office/drawing/2014/main" id="{FA9442FF-E3C0-4D9A-AD69-454A177CDADA}"/>
              </a:ext>
            </a:extLst>
          </p:cNvPr>
          <p:cNvSpPr txBox="1"/>
          <p:nvPr/>
        </p:nvSpPr>
        <p:spPr>
          <a:xfrm>
            <a:off x="4107816" y="831638"/>
            <a:ext cx="4076022" cy="954107"/>
          </a:xfrm>
          <a:prstGeom prst="rect">
            <a:avLst/>
          </a:prstGeom>
          <a:noFill/>
        </p:spPr>
        <p:txBody>
          <a:bodyPr wrap="square">
            <a:spAutoFit/>
          </a:bodyPr>
          <a:lstStyle/>
          <a:p>
            <a:r>
              <a:rPr lang="ru-RU" sz="1400" b="1" i="1" dirty="0"/>
              <a:t>Обложка журнала Современная Архитектура – печатный орган Объединения Современных Архитекторов (ОСА)</a:t>
            </a:r>
          </a:p>
          <a:p>
            <a:r>
              <a:rPr lang="ru-RU" sz="1400" b="1" i="1" dirty="0"/>
              <a:t>Отв. Ред. М. Гинзбург и братья Веснины</a:t>
            </a:r>
          </a:p>
        </p:txBody>
      </p:sp>
      <p:sp>
        <p:nvSpPr>
          <p:cNvPr id="7" name="TextBox 6">
            <a:extLst>
              <a:ext uri="{FF2B5EF4-FFF2-40B4-BE49-F238E27FC236}">
                <a16:creationId xmlns:a16="http://schemas.microsoft.com/office/drawing/2014/main" id="{DF11AF70-EC5B-4146-8C62-F8C61DA8EAB4}"/>
              </a:ext>
            </a:extLst>
          </p:cNvPr>
          <p:cNvSpPr txBox="1"/>
          <p:nvPr/>
        </p:nvSpPr>
        <p:spPr>
          <a:xfrm>
            <a:off x="8307663" y="831639"/>
            <a:ext cx="3587981" cy="954107"/>
          </a:xfrm>
          <a:prstGeom prst="rect">
            <a:avLst/>
          </a:prstGeom>
          <a:noFill/>
        </p:spPr>
        <p:txBody>
          <a:bodyPr wrap="square">
            <a:spAutoFit/>
          </a:bodyPr>
          <a:lstStyle/>
          <a:p>
            <a:r>
              <a:rPr lang="ru-RU" sz="1400" b="1" i="1" dirty="0"/>
              <a:t>АСНОВА. Известия Ассоциации новых архитекторов</a:t>
            </a:r>
          </a:p>
          <a:p>
            <a:r>
              <a:rPr lang="ru-RU" sz="1400" b="1" i="1" dirty="0"/>
              <a:t>Эль Лисицкий, Н.А. </a:t>
            </a:r>
            <a:r>
              <a:rPr lang="ru-RU" sz="1400" b="1" i="1" dirty="0" err="1"/>
              <a:t>Ладовский</a:t>
            </a:r>
            <a:r>
              <a:rPr lang="ru-RU" sz="1400" b="1" i="1" dirty="0"/>
              <a:t> (ред.)</a:t>
            </a:r>
          </a:p>
          <a:p>
            <a:r>
              <a:rPr lang="ru-RU" sz="1400" b="1" i="1" dirty="0"/>
              <a:t>Типография «ВХУТЕМАС». Москва. 1926</a:t>
            </a:r>
          </a:p>
        </p:txBody>
      </p:sp>
      <p:pic>
        <p:nvPicPr>
          <p:cNvPr id="9" name="Рисунок 8">
            <a:extLst>
              <a:ext uri="{FF2B5EF4-FFF2-40B4-BE49-F238E27FC236}">
                <a16:creationId xmlns:a16="http://schemas.microsoft.com/office/drawing/2014/main" id="{52AE9A6C-330C-4C67-AA5F-96EB4F6ECC3E}"/>
              </a:ext>
            </a:extLst>
          </p:cNvPr>
          <p:cNvPicPr>
            <a:picLocks noChangeAspect="1"/>
          </p:cNvPicPr>
          <p:nvPr/>
        </p:nvPicPr>
        <p:blipFill>
          <a:blip r:embed="rId3"/>
          <a:stretch>
            <a:fillRect/>
          </a:stretch>
        </p:blipFill>
        <p:spPr>
          <a:xfrm>
            <a:off x="4329588" y="1836754"/>
            <a:ext cx="3610229" cy="4855758"/>
          </a:xfrm>
          <a:prstGeom prst="rect">
            <a:avLst/>
          </a:prstGeom>
        </p:spPr>
      </p:pic>
      <p:sp>
        <p:nvSpPr>
          <p:cNvPr id="13" name="TextBox 12">
            <a:extLst>
              <a:ext uri="{FF2B5EF4-FFF2-40B4-BE49-F238E27FC236}">
                <a16:creationId xmlns:a16="http://schemas.microsoft.com/office/drawing/2014/main" id="{2F3D2DA8-AEF4-4052-93E6-40D64A5B523D}"/>
              </a:ext>
            </a:extLst>
          </p:cNvPr>
          <p:cNvSpPr txBox="1"/>
          <p:nvPr/>
        </p:nvSpPr>
        <p:spPr>
          <a:xfrm>
            <a:off x="190499" y="557558"/>
            <a:ext cx="4015263" cy="6186309"/>
          </a:xfrm>
          <a:prstGeom prst="rect">
            <a:avLst/>
          </a:prstGeom>
          <a:noFill/>
        </p:spPr>
        <p:txBody>
          <a:bodyPr wrap="square">
            <a:spAutoFit/>
          </a:bodyPr>
          <a:lstStyle/>
          <a:p>
            <a:r>
              <a:rPr lang="ru-RU" sz="2000" b="1" dirty="0"/>
              <a:t>идеологами которого были архитекторы Николай </a:t>
            </a:r>
            <a:r>
              <a:rPr lang="ru-RU" sz="2000" b="1" dirty="0" err="1"/>
              <a:t>Ладовский</a:t>
            </a:r>
            <a:r>
              <a:rPr lang="ru-RU" sz="2000" b="1" dirty="0"/>
              <a:t> и Владимир </a:t>
            </a:r>
            <a:r>
              <a:rPr lang="ru-RU" sz="2000" b="1" dirty="0" err="1"/>
              <a:t>Кринский</a:t>
            </a:r>
            <a:r>
              <a:rPr lang="ru-RU" sz="2000" b="1" dirty="0"/>
              <a:t>. </a:t>
            </a:r>
          </a:p>
          <a:p>
            <a:r>
              <a:rPr lang="ru-RU" sz="2000" b="1" dirty="0"/>
              <a:t>  Конструктивисты же объединились в ОСА (1925-1932) (Объединение современных архитекторов) во главе с братьями Весниными и Моисеем Гинзбургом.</a:t>
            </a:r>
          </a:p>
          <a:p>
            <a:r>
              <a:rPr lang="ru-RU" b="1" dirty="0"/>
              <a:t> </a:t>
            </a:r>
          </a:p>
          <a:p>
            <a:r>
              <a:rPr lang="ru-RU" b="1" dirty="0"/>
              <a:t>Ключевым отличием двух течений стал вопрос о восприятии архитектуры человеком: если конструктивисты придавали наибольшее значение функциональному назначению здания, которое и определяло конструкцию, то рационалисты стремились учитывать прежде всего психологические особенности восприятия.</a:t>
            </a:r>
          </a:p>
        </p:txBody>
      </p:sp>
      <p:sp>
        <p:nvSpPr>
          <p:cNvPr id="15" name="TextBox 14">
            <a:extLst>
              <a:ext uri="{FF2B5EF4-FFF2-40B4-BE49-F238E27FC236}">
                <a16:creationId xmlns:a16="http://schemas.microsoft.com/office/drawing/2014/main" id="{18CF86C8-9DA7-4751-9B09-FC8C84A9F510}"/>
              </a:ext>
            </a:extLst>
          </p:cNvPr>
          <p:cNvSpPr txBox="1"/>
          <p:nvPr/>
        </p:nvSpPr>
        <p:spPr>
          <a:xfrm>
            <a:off x="190499" y="157448"/>
            <a:ext cx="11733594" cy="400110"/>
          </a:xfrm>
          <a:prstGeom prst="rect">
            <a:avLst/>
          </a:prstGeom>
          <a:noFill/>
        </p:spPr>
        <p:txBody>
          <a:bodyPr wrap="square">
            <a:spAutoFit/>
          </a:bodyPr>
          <a:lstStyle/>
          <a:p>
            <a:r>
              <a:rPr lang="ru-RU" sz="2000" b="1" dirty="0"/>
              <a:t>Рационалистами было создано объединение «АСНОВА» (1923-1932) (Ассоциация новых архитекторов), </a:t>
            </a:r>
          </a:p>
        </p:txBody>
      </p:sp>
    </p:spTree>
    <p:extLst>
      <p:ext uri="{BB962C8B-B14F-4D97-AF65-F5344CB8AC3E}">
        <p14:creationId xmlns:p14="http://schemas.microsoft.com/office/powerpoint/2010/main" val="1932624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D4D9C3F-01F0-4943-9043-3065BCE3DB2F}"/>
              </a:ext>
            </a:extLst>
          </p:cNvPr>
          <p:cNvPicPr>
            <a:picLocks noChangeAspect="1"/>
          </p:cNvPicPr>
          <p:nvPr/>
        </p:nvPicPr>
        <p:blipFill rotWithShape="1">
          <a:blip r:embed="rId2">
            <a:extLst>
              <a:ext uri="{28A0092B-C50C-407E-A947-70E740481C1C}">
                <a14:useLocalDpi xmlns:a14="http://schemas.microsoft.com/office/drawing/2010/main" val="0"/>
              </a:ext>
            </a:extLst>
          </a:blip>
          <a:srcRect l="5617" t="4487" r="6789" b="6154"/>
          <a:stretch/>
        </p:blipFill>
        <p:spPr>
          <a:xfrm>
            <a:off x="1908853" y="1536824"/>
            <a:ext cx="5309903" cy="5118953"/>
          </a:xfrm>
          <a:prstGeom prst="rect">
            <a:avLst/>
          </a:prstGeom>
          <a:effectLst>
            <a:softEdge rad="127000"/>
          </a:effectLst>
        </p:spPr>
      </p:pic>
      <p:pic>
        <p:nvPicPr>
          <p:cNvPr id="5" name="Рисунок 4">
            <a:extLst>
              <a:ext uri="{FF2B5EF4-FFF2-40B4-BE49-F238E27FC236}">
                <a16:creationId xmlns:a16="http://schemas.microsoft.com/office/drawing/2014/main" id="{B2C95246-4D84-42A1-8FA1-FAD668FCA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989" y="2919046"/>
            <a:ext cx="4569829" cy="3701562"/>
          </a:xfrm>
          <a:prstGeom prst="rect">
            <a:avLst/>
          </a:prstGeom>
        </p:spPr>
      </p:pic>
      <p:sp>
        <p:nvSpPr>
          <p:cNvPr id="6" name="TextBox 5">
            <a:extLst>
              <a:ext uri="{FF2B5EF4-FFF2-40B4-BE49-F238E27FC236}">
                <a16:creationId xmlns:a16="http://schemas.microsoft.com/office/drawing/2014/main" id="{116B87BF-F6C3-493D-AA6F-5707E3D14639}"/>
              </a:ext>
            </a:extLst>
          </p:cNvPr>
          <p:cNvSpPr txBox="1"/>
          <p:nvPr/>
        </p:nvSpPr>
        <p:spPr>
          <a:xfrm>
            <a:off x="7174523" y="333723"/>
            <a:ext cx="4793110" cy="2585323"/>
          </a:xfrm>
          <a:prstGeom prst="rect">
            <a:avLst/>
          </a:prstGeom>
          <a:noFill/>
        </p:spPr>
        <p:txBody>
          <a:bodyPr wrap="square">
            <a:spAutoFit/>
          </a:bodyPr>
          <a:lstStyle/>
          <a:p>
            <a:r>
              <a:rPr lang="ru-RU" b="1" dirty="0"/>
              <a:t>Композиционным центром здания является вертикальный стеклянный цилиндр (лестничная клетка), на который как будто "надет" весь корпус здания. </a:t>
            </a:r>
          </a:p>
          <a:p>
            <a:r>
              <a:rPr lang="ru-RU" b="1" dirty="0"/>
              <a:t>Чётко выявлен каркас, много стекла.</a:t>
            </a:r>
          </a:p>
          <a:p>
            <a:r>
              <a:rPr lang="ru-RU" b="1" dirty="0"/>
              <a:t>Цилиндр будто перерезает плиту верхнего этажа, подчиняя себе все остальные формы, преодолевая тяжесть горизонтальных перекрытий и вырываясь на простор.</a:t>
            </a:r>
          </a:p>
        </p:txBody>
      </p:sp>
      <p:sp>
        <p:nvSpPr>
          <p:cNvPr id="7" name="TextBox 6">
            <a:extLst>
              <a:ext uri="{FF2B5EF4-FFF2-40B4-BE49-F238E27FC236}">
                <a16:creationId xmlns:a16="http://schemas.microsoft.com/office/drawing/2014/main" id="{7D068E62-E535-4B08-8ADD-15C8BFE70A57}"/>
              </a:ext>
            </a:extLst>
          </p:cNvPr>
          <p:cNvSpPr txBox="1"/>
          <p:nvPr/>
        </p:nvSpPr>
        <p:spPr>
          <a:xfrm>
            <a:off x="237392" y="118073"/>
            <a:ext cx="6981364" cy="1323439"/>
          </a:xfrm>
          <a:prstGeom prst="rect">
            <a:avLst/>
          </a:prstGeom>
          <a:noFill/>
        </p:spPr>
        <p:txBody>
          <a:bodyPr wrap="square">
            <a:spAutoFit/>
          </a:bodyPr>
          <a:lstStyle/>
          <a:p>
            <a:r>
              <a:rPr lang="ru-RU" sz="2000" b="1" dirty="0"/>
              <a:t> Дом культуры имени Зуева (Лесная ул., 18) – один из наиболее ярких и известных в мире памятников конструктивизма. Спроектирован архитектором Ильей Голосовым в 1925 году, построен в 1927—1929 годах. </a:t>
            </a:r>
          </a:p>
        </p:txBody>
      </p:sp>
      <p:sp>
        <p:nvSpPr>
          <p:cNvPr id="9" name="TextBox 8">
            <a:extLst>
              <a:ext uri="{FF2B5EF4-FFF2-40B4-BE49-F238E27FC236}">
                <a16:creationId xmlns:a16="http://schemas.microsoft.com/office/drawing/2014/main" id="{12E58553-A4E5-4BF1-BDDA-3CC3AA03C34B}"/>
              </a:ext>
            </a:extLst>
          </p:cNvPr>
          <p:cNvSpPr txBox="1"/>
          <p:nvPr/>
        </p:nvSpPr>
        <p:spPr>
          <a:xfrm>
            <a:off x="237391" y="1423900"/>
            <a:ext cx="1951893" cy="923330"/>
          </a:xfrm>
          <a:prstGeom prst="rect">
            <a:avLst/>
          </a:prstGeom>
          <a:noFill/>
        </p:spPr>
        <p:txBody>
          <a:bodyPr wrap="square">
            <a:spAutoFit/>
          </a:bodyPr>
          <a:lstStyle/>
          <a:p>
            <a:r>
              <a:rPr lang="ru-RU" b="1" dirty="0"/>
              <a:t>(Клуб союза коммунальников им. С. М. Зуева)</a:t>
            </a:r>
          </a:p>
        </p:txBody>
      </p:sp>
    </p:spTree>
    <p:extLst>
      <p:ext uri="{BB962C8B-B14F-4D97-AF65-F5344CB8AC3E}">
        <p14:creationId xmlns:p14="http://schemas.microsoft.com/office/powerpoint/2010/main" val="3172023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C1DFCB1-7242-4B98-8597-BE56F15F4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054" y="1473443"/>
            <a:ext cx="4988901" cy="4988901"/>
          </a:xfrm>
          <a:prstGeom prst="rect">
            <a:avLst/>
          </a:prstGeom>
        </p:spPr>
      </p:pic>
      <p:pic>
        <p:nvPicPr>
          <p:cNvPr id="2" name="Рисунок 1">
            <a:extLst>
              <a:ext uri="{FF2B5EF4-FFF2-40B4-BE49-F238E27FC236}">
                <a16:creationId xmlns:a16="http://schemas.microsoft.com/office/drawing/2014/main" id="{7450D3D9-F845-4052-95F0-EE70F6E20F71}"/>
              </a:ext>
            </a:extLst>
          </p:cNvPr>
          <p:cNvPicPr>
            <a:picLocks noChangeAspect="1"/>
          </p:cNvPicPr>
          <p:nvPr/>
        </p:nvPicPr>
        <p:blipFill>
          <a:blip r:embed="rId3"/>
          <a:stretch>
            <a:fillRect/>
          </a:stretch>
        </p:blipFill>
        <p:spPr>
          <a:xfrm>
            <a:off x="3477081" y="1473443"/>
            <a:ext cx="3339851" cy="4988901"/>
          </a:xfrm>
          <a:prstGeom prst="rect">
            <a:avLst/>
          </a:prstGeom>
        </p:spPr>
      </p:pic>
      <p:sp>
        <p:nvSpPr>
          <p:cNvPr id="5" name="TextBox 4">
            <a:extLst>
              <a:ext uri="{FF2B5EF4-FFF2-40B4-BE49-F238E27FC236}">
                <a16:creationId xmlns:a16="http://schemas.microsoft.com/office/drawing/2014/main" id="{5A77802B-9A8D-4B2C-8B95-1698D1243A27}"/>
              </a:ext>
            </a:extLst>
          </p:cNvPr>
          <p:cNvSpPr txBox="1"/>
          <p:nvPr/>
        </p:nvSpPr>
        <p:spPr>
          <a:xfrm>
            <a:off x="178045" y="1107032"/>
            <a:ext cx="3090914" cy="5078313"/>
          </a:xfrm>
          <a:prstGeom prst="rect">
            <a:avLst/>
          </a:prstGeom>
          <a:noFill/>
        </p:spPr>
        <p:txBody>
          <a:bodyPr wrap="square">
            <a:spAutoFit/>
          </a:bodyPr>
          <a:lstStyle/>
          <a:p>
            <a:r>
              <a:rPr lang="ru-RU" b="1" dirty="0"/>
              <a:t>В цилиндре, являющемся композиционным центром здания, находится винтовая парадная лестница, ведущая в фойе главного зрительного зала на втором этаже. </a:t>
            </a:r>
          </a:p>
          <a:p>
            <a:r>
              <a:rPr lang="ru-RU" b="1" dirty="0"/>
              <a:t>Её обрамляет сплошное остекление.</a:t>
            </a:r>
          </a:p>
          <a:p>
            <a:r>
              <a:rPr lang="ru-RU" b="1" dirty="0"/>
              <a:t>Помимо зрительного зала в клубе также было несколько многофункциональных помещений для репетиций и работы кружков, которые обслуживались ещё двумя прямыми лестницами, не лишенными изящества и смелых композиционных решений.</a:t>
            </a:r>
          </a:p>
        </p:txBody>
      </p:sp>
      <p:sp>
        <p:nvSpPr>
          <p:cNvPr id="7" name="TextBox 6">
            <a:extLst>
              <a:ext uri="{FF2B5EF4-FFF2-40B4-BE49-F238E27FC236}">
                <a16:creationId xmlns:a16="http://schemas.microsoft.com/office/drawing/2014/main" id="{D2F15E5B-20EA-444D-A054-1AC34A101803}"/>
              </a:ext>
            </a:extLst>
          </p:cNvPr>
          <p:cNvSpPr txBox="1"/>
          <p:nvPr/>
        </p:nvSpPr>
        <p:spPr>
          <a:xfrm>
            <a:off x="220226" y="395656"/>
            <a:ext cx="11728519" cy="707886"/>
          </a:xfrm>
          <a:prstGeom prst="rect">
            <a:avLst/>
          </a:prstGeom>
          <a:noFill/>
        </p:spPr>
        <p:txBody>
          <a:bodyPr wrap="square">
            <a:spAutoFit/>
          </a:bodyPr>
          <a:lstStyle/>
          <a:p>
            <a:r>
              <a:rPr lang="ru-RU" sz="2000" b="1" dirty="0"/>
              <a:t>Клуб союза коммунальников им. С. М. Зуева. Дом культуры имени Зуева (Лесная ул., 18). Илья Голосов, 1927-29 </a:t>
            </a:r>
          </a:p>
        </p:txBody>
      </p:sp>
      <p:sp>
        <p:nvSpPr>
          <p:cNvPr id="9" name="TextBox 8">
            <a:extLst>
              <a:ext uri="{FF2B5EF4-FFF2-40B4-BE49-F238E27FC236}">
                <a16:creationId xmlns:a16="http://schemas.microsoft.com/office/drawing/2014/main" id="{0384A64C-4F2D-4B2C-8EA8-302C970ACFBA}"/>
              </a:ext>
            </a:extLst>
          </p:cNvPr>
          <p:cNvSpPr txBox="1"/>
          <p:nvPr/>
        </p:nvSpPr>
        <p:spPr>
          <a:xfrm>
            <a:off x="3477081" y="1019880"/>
            <a:ext cx="6097464" cy="369332"/>
          </a:xfrm>
          <a:prstGeom prst="rect">
            <a:avLst/>
          </a:prstGeom>
          <a:noFill/>
        </p:spPr>
        <p:txBody>
          <a:bodyPr wrap="square">
            <a:spAutoFit/>
          </a:bodyPr>
          <a:lstStyle/>
          <a:p>
            <a:r>
              <a:rPr lang="ru-RU" b="1" dirty="0"/>
              <a:t>Лестница Дома культуры. Экстерьер и интерьер.</a:t>
            </a:r>
          </a:p>
        </p:txBody>
      </p:sp>
    </p:spTree>
    <p:extLst>
      <p:ext uri="{BB962C8B-B14F-4D97-AF65-F5344CB8AC3E}">
        <p14:creationId xmlns:p14="http://schemas.microsoft.com/office/powerpoint/2010/main" val="2706415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97B66C-033E-4150-B7B7-F9304591DA2C}"/>
              </a:ext>
            </a:extLst>
          </p:cNvPr>
          <p:cNvSpPr txBox="1"/>
          <p:nvPr/>
        </p:nvSpPr>
        <p:spPr>
          <a:xfrm>
            <a:off x="331694" y="90998"/>
            <a:ext cx="8567845" cy="1292662"/>
          </a:xfrm>
          <a:prstGeom prst="rect">
            <a:avLst/>
          </a:prstGeom>
          <a:noFill/>
        </p:spPr>
        <p:txBody>
          <a:bodyPr wrap="square">
            <a:spAutoFit/>
          </a:bodyPr>
          <a:lstStyle/>
          <a:p>
            <a:r>
              <a:rPr lang="ru-RU" sz="2400" b="1" dirty="0">
                <a:solidFill>
                  <a:srgbClr val="C00000"/>
                </a:solidFill>
              </a:rPr>
              <a:t>Мельников, Константин Степанович</a:t>
            </a:r>
          </a:p>
          <a:p>
            <a:r>
              <a:rPr lang="ru-RU" b="1" dirty="0"/>
              <a:t>(22 июля 1890, Москва — 28 ноября 1974, там же) — русский и советский архитектор, художник и педагог, заслуженный архитектор РСФСР, один из лидеров авангардного направления в советской архитектуре в 1923—1933 годах. </a:t>
            </a:r>
          </a:p>
        </p:txBody>
      </p:sp>
      <p:sp>
        <p:nvSpPr>
          <p:cNvPr id="5" name="TextBox 4">
            <a:extLst>
              <a:ext uri="{FF2B5EF4-FFF2-40B4-BE49-F238E27FC236}">
                <a16:creationId xmlns:a16="http://schemas.microsoft.com/office/drawing/2014/main" id="{2D66B76E-3CC0-4BDE-A89F-4E73EDFFA380}"/>
              </a:ext>
            </a:extLst>
          </p:cNvPr>
          <p:cNvSpPr txBox="1"/>
          <p:nvPr/>
        </p:nvSpPr>
        <p:spPr>
          <a:xfrm>
            <a:off x="331694" y="1411690"/>
            <a:ext cx="8677835" cy="5232202"/>
          </a:xfrm>
          <a:prstGeom prst="rect">
            <a:avLst/>
          </a:prstGeom>
          <a:noFill/>
        </p:spPr>
        <p:txBody>
          <a:bodyPr wrap="square">
            <a:spAutoFit/>
          </a:bodyPr>
          <a:lstStyle/>
          <a:p>
            <a:r>
              <a:rPr lang="ru-RU" b="1" dirty="0"/>
              <a:t>Константин Мельников намеренно отошел от группы архитекторов-конструктивистов во главе с Моисеем Гинзбургом и братьями Весниными. Несмотря на то что в его работах сильны конструктивистские идеи, сам он не причисляет себя ни к одному из существующих в то время течений. Его особенный стиль не укладывается в рамки конструктивизма.</a:t>
            </a:r>
          </a:p>
          <a:p>
            <a:r>
              <a:rPr lang="ru-RU" b="1" dirty="0"/>
              <a:t> </a:t>
            </a:r>
            <a:r>
              <a:rPr lang="ru-RU" b="1" dirty="0">
                <a:solidFill>
                  <a:srgbClr val="C00000"/>
                </a:solidFill>
              </a:rPr>
              <a:t>Деревянный павильон «Махорка» Всероссийского махорочного синдиката на Всероссийской сельскохозяйственной и кустарно-промышленной выставке 1923 года в Москве стал первым осуществлённым сооружением Мельникова в новаторском духе. </a:t>
            </a:r>
            <a:r>
              <a:rPr lang="ru-RU" b="1" dirty="0"/>
              <a:t>Из одноэтажного сооружения, которое мыслилось заказчиками, «Махорка» превратилась в концептуальное сооружение с консольными свесами, большими плоскостями рекламных плакатов, открытой винтовой лестницей и прозрачным остеклением, не имеющим в углах конструктивных опор — всё это резко выделяло проект из многочисленных построек выставки.</a:t>
            </a:r>
          </a:p>
          <a:p>
            <a:r>
              <a:rPr lang="ru-RU" sz="1600" b="1" dirty="0"/>
              <a:t>  В числе проектов, сделавших Мельникова знаменитым, – первый саркофаг для Мавзолея В. И. Ленина. Архитектор выбирает необычную геометрическую форму четырехгранной удлиненной пирамиды и стекло для исполнения саркофага. Надо было сделать его так, чтобы блеск стекла ниоткуда не мешал видеть.</a:t>
            </a:r>
          </a:p>
          <a:p>
            <a:r>
              <a:rPr lang="ru-RU" b="1" dirty="0"/>
              <a:t>  Мельников создал 5 рабочих клубов в Москве. В них он сливает воедино две задачи: функциональную и эстетическую.</a:t>
            </a:r>
          </a:p>
        </p:txBody>
      </p:sp>
      <p:pic>
        <p:nvPicPr>
          <p:cNvPr id="6" name="Рисунок 5">
            <a:extLst>
              <a:ext uri="{FF2B5EF4-FFF2-40B4-BE49-F238E27FC236}">
                <a16:creationId xmlns:a16="http://schemas.microsoft.com/office/drawing/2014/main" id="{E48CE45B-D503-41D6-B8A2-137904941381}"/>
              </a:ext>
            </a:extLst>
          </p:cNvPr>
          <p:cNvPicPr>
            <a:picLocks noChangeAspect="1"/>
          </p:cNvPicPr>
          <p:nvPr/>
        </p:nvPicPr>
        <p:blipFill>
          <a:blip r:embed="rId2"/>
          <a:stretch>
            <a:fillRect/>
          </a:stretch>
        </p:blipFill>
        <p:spPr>
          <a:xfrm>
            <a:off x="9009529" y="3429001"/>
            <a:ext cx="2938821" cy="3214892"/>
          </a:xfrm>
          <a:prstGeom prst="rect">
            <a:avLst/>
          </a:prstGeom>
        </p:spPr>
      </p:pic>
      <p:pic>
        <p:nvPicPr>
          <p:cNvPr id="7" name="Рисунок 6">
            <a:extLst>
              <a:ext uri="{FF2B5EF4-FFF2-40B4-BE49-F238E27FC236}">
                <a16:creationId xmlns:a16="http://schemas.microsoft.com/office/drawing/2014/main" id="{0D523DDC-D42D-491E-8868-80F65CE0CA65}"/>
              </a:ext>
            </a:extLst>
          </p:cNvPr>
          <p:cNvPicPr>
            <a:picLocks noChangeAspect="1"/>
          </p:cNvPicPr>
          <p:nvPr/>
        </p:nvPicPr>
        <p:blipFill>
          <a:blip r:embed="rId3"/>
          <a:stretch>
            <a:fillRect/>
          </a:stretch>
        </p:blipFill>
        <p:spPr>
          <a:xfrm>
            <a:off x="9009529" y="214107"/>
            <a:ext cx="2390979" cy="3091783"/>
          </a:xfrm>
          <a:prstGeom prst="rect">
            <a:avLst/>
          </a:prstGeom>
        </p:spPr>
      </p:pic>
    </p:spTree>
    <p:extLst>
      <p:ext uri="{BB962C8B-B14F-4D97-AF65-F5344CB8AC3E}">
        <p14:creationId xmlns:p14="http://schemas.microsoft.com/office/powerpoint/2010/main" val="3154407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ACCF8E-83F0-4C4F-BD29-92E50F5D6E08}"/>
              </a:ext>
            </a:extLst>
          </p:cNvPr>
          <p:cNvSpPr txBox="1"/>
          <p:nvPr/>
        </p:nvSpPr>
        <p:spPr>
          <a:xfrm>
            <a:off x="6560013" y="5890261"/>
            <a:ext cx="5336897" cy="646331"/>
          </a:xfrm>
          <a:prstGeom prst="rect">
            <a:avLst/>
          </a:prstGeom>
          <a:noFill/>
        </p:spPr>
        <p:txBody>
          <a:bodyPr wrap="square">
            <a:spAutoFit/>
          </a:bodyPr>
          <a:lstStyle/>
          <a:p>
            <a:r>
              <a:rPr lang="ru-RU" b="1" dirty="0"/>
              <a:t>Общий вид клуба со стороны ул. Стромынки, фото июль 2008 г.	</a:t>
            </a:r>
          </a:p>
        </p:txBody>
      </p:sp>
      <p:sp>
        <p:nvSpPr>
          <p:cNvPr id="14" name="TextBox 13">
            <a:extLst>
              <a:ext uri="{FF2B5EF4-FFF2-40B4-BE49-F238E27FC236}">
                <a16:creationId xmlns:a16="http://schemas.microsoft.com/office/drawing/2014/main" id="{007D31BF-3967-4B6D-859E-50B905A82475}"/>
              </a:ext>
            </a:extLst>
          </p:cNvPr>
          <p:cNvSpPr txBox="1"/>
          <p:nvPr/>
        </p:nvSpPr>
        <p:spPr>
          <a:xfrm>
            <a:off x="385482" y="182908"/>
            <a:ext cx="11295530" cy="461665"/>
          </a:xfrm>
          <a:prstGeom prst="rect">
            <a:avLst/>
          </a:prstGeom>
          <a:noFill/>
        </p:spPr>
        <p:txBody>
          <a:bodyPr wrap="square">
            <a:spAutoFit/>
          </a:bodyPr>
          <a:lstStyle/>
          <a:p>
            <a:r>
              <a:rPr lang="ru-RU" sz="2400" b="1" dirty="0"/>
              <a:t>Дом культуры имени И. В. Русакова. Константин Мельников.  1927—1929 годы</a:t>
            </a:r>
          </a:p>
        </p:txBody>
      </p:sp>
      <p:sp>
        <p:nvSpPr>
          <p:cNvPr id="16" name="TextBox 15">
            <a:extLst>
              <a:ext uri="{FF2B5EF4-FFF2-40B4-BE49-F238E27FC236}">
                <a16:creationId xmlns:a16="http://schemas.microsoft.com/office/drawing/2014/main" id="{35369F89-F007-4A0C-9DF3-415A6D80A2B1}"/>
              </a:ext>
            </a:extLst>
          </p:cNvPr>
          <p:cNvSpPr txBox="1"/>
          <p:nvPr/>
        </p:nvSpPr>
        <p:spPr>
          <a:xfrm>
            <a:off x="197673" y="644573"/>
            <a:ext cx="11546091" cy="1754326"/>
          </a:xfrm>
          <a:prstGeom prst="rect">
            <a:avLst/>
          </a:prstGeom>
          <a:noFill/>
        </p:spPr>
        <p:txBody>
          <a:bodyPr wrap="square">
            <a:spAutoFit/>
          </a:bodyPr>
          <a:lstStyle/>
          <a:p>
            <a:r>
              <a:rPr lang="ru-RU" b="1" dirty="0"/>
              <a:t>Дом стоит на маленьком участке земли на перекрёстке 2-х улиц. Заказавшие его профсоюзы рабочих- коммунальщиков не имели большего участка, но хотели получить сразу всё: и театр, и концертный зал, и народный университет, и место для проведения конференций, собраний, митингов.</a:t>
            </a:r>
          </a:p>
          <a:p>
            <a:r>
              <a:rPr lang="ru-RU" b="1" dirty="0"/>
              <a:t>  Здание клуба обыгрывает треугольное пространство на перекрёстке двух улиц. Вся его вспомогательная часть за сценой сужается до вершины треугольника.</a:t>
            </a:r>
          </a:p>
          <a:p>
            <a:r>
              <a:rPr lang="ru-RU" b="1" dirty="0"/>
              <a:t>Это произведение Мельникова удивительно по многим причинам. </a:t>
            </a:r>
          </a:p>
        </p:txBody>
      </p:sp>
      <p:pic>
        <p:nvPicPr>
          <p:cNvPr id="17" name="Рисунок 16">
            <a:extLst>
              <a:ext uri="{FF2B5EF4-FFF2-40B4-BE49-F238E27FC236}">
                <a16:creationId xmlns:a16="http://schemas.microsoft.com/office/drawing/2014/main" id="{A5888DB3-6FF1-41B0-B757-F0D8E616AFAC}"/>
              </a:ext>
            </a:extLst>
          </p:cNvPr>
          <p:cNvPicPr>
            <a:picLocks noChangeAspect="1"/>
          </p:cNvPicPr>
          <p:nvPr/>
        </p:nvPicPr>
        <p:blipFill>
          <a:blip r:embed="rId2"/>
          <a:stretch>
            <a:fillRect/>
          </a:stretch>
        </p:blipFill>
        <p:spPr>
          <a:xfrm>
            <a:off x="257504" y="2457522"/>
            <a:ext cx="2852722" cy="3568071"/>
          </a:xfrm>
          <a:prstGeom prst="rect">
            <a:avLst/>
          </a:prstGeom>
        </p:spPr>
      </p:pic>
      <p:pic>
        <p:nvPicPr>
          <p:cNvPr id="18" name="Рисунок 17">
            <a:extLst>
              <a:ext uri="{FF2B5EF4-FFF2-40B4-BE49-F238E27FC236}">
                <a16:creationId xmlns:a16="http://schemas.microsoft.com/office/drawing/2014/main" id="{021A3EF1-C1D0-4B73-8FDB-7BEA2AA32784}"/>
              </a:ext>
            </a:extLst>
          </p:cNvPr>
          <p:cNvPicPr>
            <a:picLocks noChangeAspect="1"/>
          </p:cNvPicPr>
          <p:nvPr/>
        </p:nvPicPr>
        <p:blipFill>
          <a:blip r:embed="rId3"/>
          <a:stretch>
            <a:fillRect/>
          </a:stretch>
        </p:blipFill>
        <p:spPr>
          <a:xfrm>
            <a:off x="6560013" y="2398899"/>
            <a:ext cx="5434314" cy="3414972"/>
          </a:xfrm>
          <a:prstGeom prst="rect">
            <a:avLst/>
          </a:prstGeom>
        </p:spPr>
      </p:pic>
      <p:sp>
        <p:nvSpPr>
          <p:cNvPr id="20" name="TextBox 19">
            <a:extLst>
              <a:ext uri="{FF2B5EF4-FFF2-40B4-BE49-F238E27FC236}">
                <a16:creationId xmlns:a16="http://schemas.microsoft.com/office/drawing/2014/main" id="{8D653D6E-ACE3-4BFE-B09E-64299A4BF237}"/>
              </a:ext>
            </a:extLst>
          </p:cNvPr>
          <p:cNvSpPr txBox="1"/>
          <p:nvPr/>
        </p:nvSpPr>
        <p:spPr>
          <a:xfrm>
            <a:off x="3174024" y="2333685"/>
            <a:ext cx="3305907" cy="4247317"/>
          </a:xfrm>
          <a:prstGeom prst="rect">
            <a:avLst/>
          </a:prstGeom>
          <a:noFill/>
        </p:spPr>
        <p:txBody>
          <a:bodyPr wrap="square">
            <a:spAutoFit/>
          </a:bodyPr>
          <a:lstStyle/>
          <a:p>
            <a:r>
              <a:rPr lang="ru-RU" b="1" dirty="0"/>
              <a:t>В первую очередь его внешний облик – здание напоминает огромную шестеренку, зубцы которой нависают над улицей Стромынкой. </a:t>
            </a:r>
          </a:p>
          <a:p>
            <a:r>
              <a:rPr lang="ru-RU" b="1" dirty="0"/>
              <a:t>Три выступающих снаружи трапециевидной формы объёма диагонально расходятся от главного фасада, за которым располагается зрительный зал. </a:t>
            </a:r>
          </a:p>
          <a:p>
            <a:r>
              <a:rPr lang="ru-RU" b="1" dirty="0"/>
              <a:t>Их держит конструкция на мощных диагональных железобетонных рельсах. </a:t>
            </a:r>
          </a:p>
        </p:txBody>
      </p:sp>
      <p:sp>
        <p:nvSpPr>
          <p:cNvPr id="22" name="TextBox 21">
            <a:extLst>
              <a:ext uri="{FF2B5EF4-FFF2-40B4-BE49-F238E27FC236}">
                <a16:creationId xmlns:a16="http://schemas.microsoft.com/office/drawing/2014/main" id="{62F0D22D-8C94-44AB-99DF-FE0418B37335}"/>
              </a:ext>
            </a:extLst>
          </p:cNvPr>
          <p:cNvSpPr txBox="1"/>
          <p:nvPr/>
        </p:nvSpPr>
        <p:spPr>
          <a:xfrm>
            <a:off x="277616" y="6167260"/>
            <a:ext cx="2387265" cy="369332"/>
          </a:xfrm>
          <a:prstGeom prst="rect">
            <a:avLst/>
          </a:prstGeom>
          <a:noFill/>
        </p:spPr>
        <p:txBody>
          <a:bodyPr wrap="square">
            <a:spAutoFit/>
          </a:bodyPr>
          <a:lstStyle/>
          <a:p>
            <a:r>
              <a:rPr lang="ru-RU" b="1" dirty="0"/>
              <a:t>План и разрез.</a:t>
            </a:r>
          </a:p>
        </p:txBody>
      </p:sp>
    </p:spTree>
    <p:extLst>
      <p:ext uri="{BB962C8B-B14F-4D97-AF65-F5344CB8AC3E}">
        <p14:creationId xmlns:p14="http://schemas.microsoft.com/office/powerpoint/2010/main" val="2422299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6086434-7200-4FD1-B787-B8A1CCA05091}"/>
              </a:ext>
            </a:extLst>
          </p:cNvPr>
          <p:cNvPicPr>
            <a:picLocks noChangeAspect="1"/>
          </p:cNvPicPr>
          <p:nvPr/>
        </p:nvPicPr>
        <p:blipFill>
          <a:blip r:embed="rId2"/>
          <a:stretch>
            <a:fillRect/>
          </a:stretch>
        </p:blipFill>
        <p:spPr>
          <a:xfrm>
            <a:off x="387228" y="2864024"/>
            <a:ext cx="4677141" cy="3468880"/>
          </a:xfrm>
          <a:prstGeom prst="rect">
            <a:avLst/>
          </a:prstGeom>
        </p:spPr>
      </p:pic>
      <p:pic>
        <p:nvPicPr>
          <p:cNvPr id="3" name="Рисунок 2">
            <a:extLst>
              <a:ext uri="{FF2B5EF4-FFF2-40B4-BE49-F238E27FC236}">
                <a16:creationId xmlns:a16="http://schemas.microsoft.com/office/drawing/2014/main" id="{2DE8FCC1-096D-408A-8829-207AFCB5FE4B}"/>
              </a:ext>
            </a:extLst>
          </p:cNvPr>
          <p:cNvPicPr>
            <a:picLocks noChangeAspect="1"/>
          </p:cNvPicPr>
          <p:nvPr/>
        </p:nvPicPr>
        <p:blipFill>
          <a:blip r:embed="rId3"/>
          <a:stretch>
            <a:fillRect/>
          </a:stretch>
        </p:blipFill>
        <p:spPr>
          <a:xfrm>
            <a:off x="5264255" y="2864024"/>
            <a:ext cx="6654815" cy="3484196"/>
          </a:xfrm>
          <a:prstGeom prst="rect">
            <a:avLst/>
          </a:prstGeom>
        </p:spPr>
      </p:pic>
      <p:sp>
        <p:nvSpPr>
          <p:cNvPr id="5" name="TextBox 4">
            <a:extLst>
              <a:ext uri="{FF2B5EF4-FFF2-40B4-BE49-F238E27FC236}">
                <a16:creationId xmlns:a16="http://schemas.microsoft.com/office/drawing/2014/main" id="{CD0EE720-08A8-4D7F-8CF7-50E093DECB73}"/>
              </a:ext>
            </a:extLst>
          </p:cNvPr>
          <p:cNvSpPr txBox="1"/>
          <p:nvPr/>
        </p:nvSpPr>
        <p:spPr>
          <a:xfrm>
            <a:off x="387228" y="1023926"/>
            <a:ext cx="11531842" cy="1754326"/>
          </a:xfrm>
          <a:prstGeom prst="rect">
            <a:avLst/>
          </a:prstGeom>
          <a:noFill/>
        </p:spPr>
        <p:txBody>
          <a:bodyPr wrap="square">
            <a:spAutoFit/>
          </a:bodyPr>
          <a:lstStyle/>
          <a:p>
            <a:r>
              <a:rPr lang="ru-RU" b="1" dirty="0"/>
              <a:t>Функционально Мельников совершил прорыв – он расположил балконы зрительного зала в этих "выступах", а само помещение предложил сделать "трансформером", разработав систему "живых" стен. В авторской планировке внутри были обустроены пять залов, которые объединялись в один большой с помощью передвижных перегородок (которые могли подниматься и опускаться). Когда эти залы автономны, они могут быть аудиториями для лекций, когда перегородки поднимаются, возникает единый зрительный зал и открывается вид на сцену.</a:t>
            </a:r>
          </a:p>
        </p:txBody>
      </p:sp>
      <p:sp>
        <p:nvSpPr>
          <p:cNvPr id="7" name="TextBox 6">
            <a:extLst>
              <a:ext uri="{FF2B5EF4-FFF2-40B4-BE49-F238E27FC236}">
                <a16:creationId xmlns:a16="http://schemas.microsoft.com/office/drawing/2014/main" id="{53BE3425-4828-4409-9781-E6B8CEF30D1A}"/>
              </a:ext>
            </a:extLst>
          </p:cNvPr>
          <p:cNvSpPr txBox="1"/>
          <p:nvPr/>
        </p:nvSpPr>
        <p:spPr>
          <a:xfrm>
            <a:off x="387229" y="192929"/>
            <a:ext cx="11531841" cy="830997"/>
          </a:xfrm>
          <a:prstGeom prst="rect">
            <a:avLst/>
          </a:prstGeom>
          <a:noFill/>
        </p:spPr>
        <p:txBody>
          <a:bodyPr wrap="square">
            <a:spAutoFit/>
          </a:bodyPr>
          <a:lstStyle/>
          <a:p>
            <a:r>
              <a:rPr lang="ru-RU" sz="2400" b="1" dirty="0"/>
              <a:t>Дом культуры имени И. В. Русакова. Константин Мельников.  1927—1929 годы. Макет и интерьер (вид на балконы зрительного зала)</a:t>
            </a:r>
          </a:p>
        </p:txBody>
      </p:sp>
    </p:spTree>
    <p:extLst>
      <p:ext uri="{BB962C8B-B14F-4D97-AF65-F5344CB8AC3E}">
        <p14:creationId xmlns:p14="http://schemas.microsoft.com/office/powerpoint/2010/main" val="53394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FD493BC-6D6D-4824-9792-33C43750BACA}"/>
              </a:ext>
            </a:extLst>
          </p:cNvPr>
          <p:cNvPicPr>
            <a:picLocks noChangeAspect="1"/>
          </p:cNvPicPr>
          <p:nvPr/>
        </p:nvPicPr>
        <p:blipFill rotWithShape="1">
          <a:blip r:embed="rId2"/>
          <a:srcRect l="-1" r="1384" b="6029"/>
          <a:stretch/>
        </p:blipFill>
        <p:spPr>
          <a:xfrm>
            <a:off x="7411159" y="3297513"/>
            <a:ext cx="4554343" cy="2890136"/>
          </a:xfrm>
          <a:prstGeom prst="rect">
            <a:avLst/>
          </a:prstGeom>
        </p:spPr>
      </p:pic>
      <p:sp>
        <p:nvSpPr>
          <p:cNvPr id="5" name="TextBox 4">
            <a:extLst>
              <a:ext uri="{FF2B5EF4-FFF2-40B4-BE49-F238E27FC236}">
                <a16:creationId xmlns:a16="http://schemas.microsoft.com/office/drawing/2014/main" id="{271B48DC-7BAC-4E26-8F77-E5A4F914BEC1}"/>
              </a:ext>
            </a:extLst>
          </p:cNvPr>
          <p:cNvSpPr txBox="1"/>
          <p:nvPr/>
        </p:nvSpPr>
        <p:spPr>
          <a:xfrm>
            <a:off x="7411159" y="6187649"/>
            <a:ext cx="5274555" cy="523220"/>
          </a:xfrm>
          <a:prstGeom prst="rect">
            <a:avLst/>
          </a:prstGeom>
          <a:noFill/>
        </p:spPr>
        <p:txBody>
          <a:bodyPr wrap="square">
            <a:spAutoFit/>
          </a:bodyPr>
          <a:lstStyle/>
          <a:p>
            <a:r>
              <a:rPr lang="ru-RU" sz="1400" b="1" dirty="0"/>
              <a:t>Вид на здание клуба со стороны Бабаевской улицы. </a:t>
            </a:r>
          </a:p>
          <a:p>
            <a:r>
              <a:rPr lang="ru-RU" sz="1400" b="1" dirty="0"/>
              <a:t>На фото видны заложенные окна, фото июль 2008 г.</a:t>
            </a:r>
          </a:p>
        </p:txBody>
      </p:sp>
      <p:pic>
        <p:nvPicPr>
          <p:cNvPr id="6" name="Рисунок 5">
            <a:extLst>
              <a:ext uri="{FF2B5EF4-FFF2-40B4-BE49-F238E27FC236}">
                <a16:creationId xmlns:a16="http://schemas.microsoft.com/office/drawing/2014/main" id="{384DDA8C-0129-4BD6-BA82-F0F1E9E58EBE}"/>
              </a:ext>
            </a:extLst>
          </p:cNvPr>
          <p:cNvPicPr>
            <a:picLocks noChangeAspect="1"/>
          </p:cNvPicPr>
          <p:nvPr/>
        </p:nvPicPr>
        <p:blipFill>
          <a:blip r:embed="rId3"/>
          <a:stretch>
            <a:fillRect/>
          </a:stretch>
        </p:blipFill>
        <p:spPr>
          <a:xfrm>
            <a:off x="226498" y="3353904"/>
            <a:ext cx="5274555" cy="2917488"/>
          </a:xfrm>
          <a:prstGeom prst="rect">
            <a:avLst/>
          </a:prstGeom>
        </p:spPr>
      </p:pic>
      <p:sp>
        <p:nvSpPr>
          <p:cNvPr id="8" name="TextBox 7">
            <a:extLst>
              <a:ext uri="{FF2B5EF4-FFF2-40B4-BE49-F238E27FC236}">
                <a16:creationId xmlns:a16="http://schemas.microsoft.com/office/drawing/2014/main" id="{AA5F7B89-F436-4D84-A5A5-0DD59453C94E}"/>
              </a:ext>
            </a:extLst>
          </p:cNvPr>
          <p:cNvSpPr txBox="1"/>
          <p:nvPr/>
        </p:nvSpPr>
        <p:spPr>
          <a:xfrm>
            <a:off x="337394" y="6211549"/>
            <a:ext cx="6097464" cy="523220"/>
          </a:xfrm>
          <a:prstGeom prst="rect">
            <a:avLst/>
          </a:prstGeom>
          <a:noFill/>
        </p:spPr>
        <p:txBody>
          <a:bodyPr wrap="square">
            <a:spAutoFit/>
          </a:bodyPr>
          <a:lstStyle/>
          <a:p>
            <a:r>
              <a:rPr lang="ru-RU" sz="1400" b="1" dirty="0"/>
              <a:t>Вид на здание клуба со стороны Бабаевской улицы. </a:t>
            </a:r>
          </a:p>
          <a:p>
            <a:r>
              <a:rPr lang="ru-RU" sz="1400" b="1" dirty="0"/>
              <a:t>Фото июль 2018 года после реставрации</a:t>
            </a:r>
          </a:p>
        </p:txBody>
      </p:sp>
      <p:sp>
        <p:nvSpPr>
          <p:cNvPr id="10" name="TextBox 9">
            <a:extLst>
              <a:ext uri="{FF2B5EF4-FFF2-40B4-BE49-F238E27FC236}">
                <a16:creationId xmlns:a16="http://schemas.microsoft.com/office/drawing/2014/main" id="{28E17677-2298-4198-832C-82122631EF37}"/>
              </a:ext>
            </a:extLst>
          </p:cNvPr>
          <p:cNvSpPr txBox="1"/>
          <p:nvPr/>
        </p:nvSpPr>
        <p:spPr>
          <a:xfrm>
            <a:off x="226498" y="58981"/>
            <a:ext cx="11604088" cy="3323987"/>
          </a:xfrm>
          <a:prstGeom prst="rect">
            <a:avLst/>
          </a:prstGeom>
          <a:noFill/>
        </p:spPr>
        <p:txBody>
          <a:bodyPr wrap="square">
            <a:spAutoFit/>
          </a:bodyPr>
          <a:lstStyle/>
          <a:p>
            <a:r>
              <a:rPr lang="ru-RU" b="1" dirty="0"/>
              <a:t> </a:t>
            </a:r>
          </a:p>
          <a:p>
            <a:r>
              <a:rPr lang="ru-RU" b="1" dirty="0"/>
              <a:t>Боковые стены здания были вертикально остеклены, что дает возможность для естественного освещения сцены и зрительного зала. Это вертикальные окна лестничного пролёта.</a:t>
            </a:r>
          </a:p>
          <a:p>
            <a:r>
              <a:rPr lang="ru-RU" b="1" dirty="0"/>
              <a:t>Согласно проекту оконные переплёты должны были быть изготовлены из металла, но материала не хватило и их сделали деревянными. Такие рамы обладали низкой несущей способностью, вследствие чего были заложены кирпичами вскоре после начала эксплуатации здания.</a:t>
            </a:r>
          </a:p>
          <a:p>
            <a:r>
              <a:rPr lang="ru-RU" b="1" dirty="0"/>
              <a:t>В 1996 году помещение было передано в аренду Театру Романа Виктюка при условии, что организация проведёт реставрацию памятника за свой счёт, но денег постоянно не хватало. С тех пор очень долго и мучительно проходила череда реставраций вплоть до 2015 года.</a:t>
            </a:r>
            <a:endParaRPr lang="ru-RU" sz="1600" b="1" dirty="0"/>
          </a:p>
          <a:p>
            <a:r>
              <a:rPr lang="ru-RU" sz="1600" b="1" dirty="0"/>
              <a:t>В ходе работы были восстановлены заложенные кирпичами окна, отреставрированы исторические стулья и надпись на фасаде «Профсоюзы-школа коммунизма», созданы гримёрные комнаты, холл для зрителей, новые хозяйственные помещения, заменены системы тепло- и водоснабжения, а также установлено современное звуковое и световое оборудование для сцены, </a:t>
            </a:r>
          </a:p>
        </p:txBody>
      </p:sp>
      <p:sp>
        <p:nvSpPr>
          <p:cNvPr id="12" name="TextBox 11">
            <a:extLst>
              <a:ext uri="{FF2B5EF4-FFF2-40B4-BE49-F238E27FC236}">
                <a16:creationId xmlns:a16="http://schemas.microsoft.com/office/drawing/2014/main" id="{16A3EABD-985F-42AE-A2B8-EC1474DA0C3F}"/>
              </a:ext>
            </a:extLst>
          </p:cNvPr>
          <p:cNvSpPr txBox="1"/>
          <p:nvPr/>
        </p:nvSpPr>
        <p:spPr>
          <a:xfrm>
            <a:off x="5580538" y="3307981"/>
            <a:ext cx="1708639" cy="3046988"/>
          </a:xfrm>
          <a:prstGeom prst="rect">
            <a:avLst/>
          </a:prstGeom>
          <a:noFill/>
        </p:spPr>
        <p:txBody>
          <a:bodyPr wrap="square">
            <a:spAutoFit/>
          </a:bodyPr>
          <a:lstStyle/>
          <a:p>
            <a:r>
              <a:rPr lang="ru-RU" sz="1600" b="1" dirty="0"/>
              <a:t>построен специальный лифт-подъёмник для людей с ограниченными возможностями, наличие которого не предусматривалось в первоначальном проекте. </a:t>
            </a:r>
          </a:p>
        </p:txBody>
      </p:sp>
    </p:spTree>
    <p:extLst>
      <p:ext uri="{BB962C8B-B14F-4D97-AF65-F5344CB8AC3E}">
        <p14:creationId xmlns:p14="http://schemas.microsoft.com/office/powerpoint/2010/main" val="4018320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402FAFD-0CAD-4EDD-A833-05E26146C4B6}"/>
              </a:ext>
            </a:extLst>
          </p:cNvPr>
          <p:cNvPicPr>
            <a:picLocks noChangeAspect="1"/>
          </p:cNvPicPr>
          <p:nvPr/>
        </p:nvPicPr>
        <p:blipFill rotWithShape="1">
          <a:blip r:embed="rId2"/>
          <a:srcRect l="1154" t="7538"/>
          <a:stretch/>
        </p:blipFill>
        <p:spPr>
          <a:xfrm>
            <a:off x="2804473" y="1828164"/>
            <a:ext cx="8893666" cy="4679557"/>
          </a:xfrm>
          <a:prstGeom prst="rect">
            <a:avLst/>
          </a:prstGeom>
        </p:spPr>
      </p:pic>
      <p:sp>
        <p:nvSpPr>
          <p:cNvPr id="4" name="TextBox 3">
            <a:extLst>
              <a:ext uri="{FF2B5EF4-FFF2-40B4-BE49-F238E27FC236}">
                <a16:creationId xmlns:a16="http://schemas.microsoft.com/office/drawing/2014/main" id="{60446B75-7923-439D-A386-879E7130253C}"/>
              </a:ext>
            </a:extLst>
          </p:cNvPr>
          <p:cNvSpPr txBox="1"/>
          <p:nvPr/>
        </p:nvSpPr>
        <p:spPr>
          <a:xfrm>
            <a:off x="290146" y="834495"/>
            <a:ext cx="11407992" cy="923330"/>
          </a:xfrm>
          <a:prstGeom prst="rect">
            <a:avLst/>
          </a:prstGeom>
          <a:noFill/>
        </p:spPr>
        <p:txBody>
          <a:bodyPr wrap="square">
            <a:spAutoFit/>
          </a:bodyPr>
          <a:lstStyle/>
          <a:p>
            <a:r>
              <a:rPr lang="ru-RU" dirty="0"/>
              <a:t> </a:t>
            </a:r>
            <a:r>
              <a:rPr lang="ru-RU" b="1" dirty="0"/>
              <a:t>Здание должно было также стать трибуной для митингов. Главный фасад на уровне первого яруса опоясывает лоджия. Она ещё и связывает два крыла лестницы, которая должна была на входе и выходе разделять огромную толпу зрителей, которую вмещало это совсем небольшое здание.</a:t>
            </a:r>
          </a:p>
        </p:txBody>
      </p:sp>
      <p:sp>
        <p:nvSpPr>
          <p:cNvPr id="6" name="TextBox 5">
            <a:extLst>
              <a:ext uri="{FF2B5EF4-FFF2-40B4-BE49-F238E27FC236}">
                <a16:creationId xmlns:a16="http://schemas.microsoft.com/office/drawing/2014/main" id="{4A43255B-010B-465D-B641-A8DE3980E71F}"/>
              </a:ext>
            </a:extLst>
          </p:cNvPr>
          <p:cNvSpPr txBox="1"/>
          <p:nvPr/>
        </p:nvSpPr>
        <p:spPr>
          <a:xfrm>
            <a:off x="290146" y="1828164"/>
            <a:ext cx="2400300" cy="2862322"/>
          </a:xfrm>
          <a:prstGeom prst="rect">
            <a:avLst/>
          </a:prstGeom>
          <a:noFill/>
        </p:spPr>
        <p:txBody>
          <a:bodyPr wrap="square">
            <a:spAutoFit/>
          </a:bodyPr>
          <a:lstStyle/>
          <a:p>
            <a:r>
              <a:rPr lang="ru-RU" b="1" dirty="0"/>
              <a:t>Как всегда, в своих проектах, Мельников чётко следовал принципу максимальной эффективности использования объёма и соответствия формы функции</a:t>
            </a:r>
            <a:r>
              <a:rPr lang="ru-RU" dirty="0"/>
              <a:t>.</a:t>
            </a:r>
          </a:p>
        </p:txBody>
      </p:sp>
      <p:sp>
        <p:nvSpPr>
          <p:cNvPr id="8" name="TextBox 7">
            <a:extLst>
              <a:ext uri="{FF2B5EF4-FFF2-40B4-BE49-F238E27FC236}">
                <a16:creationId xmlns:a16="http://schemas.microsoft.com/office/drawing/2014/main" id="{2985A6CF-789B-46E8-BF8F-35B01C0429E6}"/>
              </a:ext>
            </a:extLst>
          </p:cNvPr>
          <p:cNvSpPr txBox="1"/>
          <p:nvPr/>
        </p:nvSpPr>
        <p:spPr>
          <a:xfrm>
            <a:off x="283537" y="197758"/>
            <a:ext cx="11414601" cy="707886"/>
          </a:xfrm>
          <a:prstGeom prst="rect">
            <a:avLst/>
          </a:prstGeom>
          <a:noFill/>
        </p:spPr>
        <p:txBody>
          <a:bodyPr wrap="square">
            <a:spAutoFit/>
          </a:bodyPr>
          <a:lstStyle/>
          <a:p>
            <a:pPr>
              <a:tabLst>
                <a:tab pos="8256588" algn="l"/>
              </a:tabLst>
            </a:pPr>
            <a:r>
              <a:rPr lang="ru-RU" sz="2000" b="1" dirty="0"/>
              <a:t>Дом культуры имени И. В. Русакова. Константин Мельников.  1927—1929 годы. Главный фасад после реставрации.</a:t>
            </a:r>
          </a:p>
        </p:txBody>
      </p:sp>
    </p:spTree>
    <p:extLst>
      <p:ext uri="{BB962C8B-B14F-4D97-AF65-F5344CB8AC3E}">
        <p14:creationId xmlns:p14="http://schemas.microsoft.com/office/powerpoint/2010/main" val="2273292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615517C-B4F4-4C7F-859D-0BFD8C64E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45" y="1377800"/>
            <a:ext cx="7511562" cy="5007708"/>
          </a:xfrm>
          <a:prstGeom prst="rect">
            <a:avLst/>
          </a:prstGeom>
        </p:spPr>
      </p:pic>
      <p:sp>
        <p:nvSpPr>
          <p:cNvPr id="7" name="TextBox 6">
            <a:extLst>
              <a:ext uri="{FF2B5EF4-FFF2-40B4-BE49-F238E27FC236}">
                <a16:creationId xmlns:a16="http://schemas.microsoft.com/office/drawing/2014/main" id="{BAAEB756-B5FF-48DD-85B4-982E80695E42}"/>
              </a:ext>
            </a:extLst>
          </p:cNvPr>
          <p:cNvSpPr txBox="1"/>
          <p:nvPr/>
        </p:nvSpPr>
        <p:spPr>
          <a:xfrm>
            <a:off x="770792" y="266968"/>
            <a:ext cx="10650415" cy="461665"/>
          </a:xfrm>
          <a:prstGeom prst="rect">
            <a:avLst/>
          </a:prstGeom>
          <a:noFill/>
        </p:spPr>
        <p:txBody>
          <a:bodyPr wrap="square">
            <a:spAutoFit/>
          </a:bodyPr>
          <a:lstStyle/>
          <a:p>
            <a:r>
              <a:rPr lang="ru-RU" sz="2400" b="1" dirty="0"/>
              <a:t>Клуб «Буревестник». Константин Мельников.  1928—1930 годы. </a:t>
            </a:r>
            <a:endParaRPr lang="ru-RU" sz="2400" dirty="0"/>
          </a:p>
        </p:txBody>
      </p:sp>
      <p:sp>
        <p:nvSpPr>
          <p:cNvPr id="9" name="TextBox 8">
            <a:extLst>
              <a:ext uri="{FF2B5EF4-FFF2-40B4-BE49-F238E27FC236}">
                <a16:creationId xmlns:a16="http://schemas.microsoft.com/office/drawing/2014/main" id="{CDBC773D-41E6-4334-8507-F65C73C62D60}"/>
              </a:ext>
            </a:extLst>
          </p:cNvPr>
          <p:cNvSpPr txBox="1"/>
          <p:nvPr/>
        </p:nvSpPr>
        <p:spPr>
          <a:xfrm>
            <a:off x="243987" y="1373835"/>
            <a:ext cx="3712551" cy="4524315"/>
          </a:xfrm>
          <a:prstGeom prst="rect">
            <a:avLst/>
          </a:prstGeom>
          <a:noFill/>
        </p:spPr>
        <p:txBody>
          <a:bodyPr wrap="square">
            <a:spAutoFit/>
          </a:bodyPr>
          <a:lstStyle/>
          <a:p>
            <a:r>
              <a:rPr lang="ru-RU" b="1" dirty="0"/>
              <a:t>В 1987-м дом получил статус памятника регионального значения. По состоянию на 2019 год находится на реконструкции под нужды частного художественного музея русского абстрактного искусства.</a:t>
            </a:r>
          </a:p>
          <a:p>
            <a:r>
              <a:rPr lang="ru-RU" b="1" dirty="0"/>
              <a:t>Постройка объёмом 16 000 м³ состоит в плане из нескольких прямоугольников разного размера, ступенчато убывающих по высоте, начиная с фасада. Справа от здания стоит изящная пятилепестковая четырёхэтажная башня с огромными полукруглыми окнами.</a:t>
            </a:r>
          </a:p>
        </p:txBody>
      </p:sp>
      <p:sp>
        <p:nvSpPr>
          <p:cNvPr id="11" name="TextBox 10">
            <a:extLst>
              <a:ext uri="{FF2B5EF4-FFF2-40B4-BE49-F238E27FC236}">
                <a16:creationId xmlns:a16="http://schemas.microsoft.com/office/drawing/2014/main" id="{48DCF0F6-4C5B-44B7-B296-B0CAB5D980AF}"/>
              </a:ext>
            </a:extLst>
          </p:cNvPr>
          <p:cNvSpPr txBox="1"/>
          <p:nvPr/>
        </p:nvSpPr>
        <p:spPr>
          <a:xfrm>
            <a:off x="243987" y="727504"/>
            <a:ext cx="11443920" cy="646331"/>
          </a:xfrm>
          <a:prstGeom prst="rect">
            <a:avLst/>
          </a:prstGeom>
          <a:noFill/>
        </p:spPr>
        <p:txBody>
          <a:bodyPr wrap="square">
            <a:spAutoFit/>
          </a:bodyPr>
          <a:lstStyle/>
          <a:p>
            <a:r>
              <a:rPr lang="ru-RU" b="1" dirty="0"/>
              <a:t>Здание клуба на 3-й Рыбинской в Москве (тоже Сокольники), построенное в 1928—1930 годах предназначалось для рабочих обувной фабрики «Буревестник». </a:t>
            </a:r>
          </a:p>
        </p:txBody>
      </p:sp>
    </p:spTree>
    <p:extLst>
      <p:ext uri="{BB962C8B-B14F-4D97-AF65-F5344CB8AC3E}">
        <p14:creationId xmlns:p14="http://schemas.microsoft.com/office/powerpoint/2010/main" val="1823271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D1D2353-9B22-4666-A5F9-2E9135D81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185" y="727590"/>
            <a:ext cx="3921369" cy="5882054"/>
          </a:xfrm>
          <a:prstGeom prst="rect">
            <a:avLst/>
          </a:prstGeom>
        </p:spPr>
      </p:pic>
      <p:sp>
        <p:nvSpPr>
          <p:cNvPr id="5" name="TextBox 4">
            <a:extLst>
              <a:ext uri="{FF2B5EF4-FFF2-40B4-BE49-F238E27FC236}">
                <a16:creationId xmlns:a16="http://schemas.microsoft.com/office/drawing/2014/main" id="{FBE7B7D3-8718-4DB0-9701-FC0D117EEF47}"/>
              </a:ext>
            </a:extLst>
          </p:cNvPr>
          <p:cNvSpPr txBox="1"/>
          <p:nvPr/>
        </p:nvSpPr>
        <p:spPr>
          <a:xfrm>
            <a:off x="481379" y="907455"/>
            <a:ext cx="6097464" cy="2308324"/>
          </a:xfrm>
          <a:prstGeom prst="rect">
            <a:avLst/>
          </a:prstGeom>
          <a:noFill/>
        </p:spPr>
        <p:txBody>
          <a:bodyPr wrap="square">
            <a:spAutoFit/>
          </a:bodyPr>
          <a:lstStyle/>
          <a:p>
            <a:r>
              <a:rPr lang="ru-RU" b="1" dirty="0"/>
              <a:t>Образность этого архитектурного объёма позволила некоторым критикам творчества Мельникова называть клуб «клеткой попугая». </a:t>
            </a:r>
          </a:p>
          <a:p>
            <a:endParaRPr lang="ru-RU" b="1" dirty="0"/>
          </a:p>
          <a:p>
            <a:r>
              <a:rPr lang="ru-RU" b="1" dirty="0"/>
              <a:t>В этих пространствах располагались комнаты для работы различных кружков и профсоюзов. Планировка рабочих комнат, по первоначальной задумке, символизирует принципы работы клуба — кооперацию и открытость. </a:t>
            </a:r>
          </a:p>
        </p:txBody>
      </p:sp>
      <p:sp>
        <p:nvSpPr>
          <p:cNvPr id="7" name="TextBox 6">
            <a:extLst>
              <a:ext uri="{FF2B5EF4-FFF2-40B4-BE49-F238E27FC236}">
                <a16:creationId xmlns:a16="http://schemas.microsoft.com/office/drawing/2014/main" id="{EBBA1643-C467-4CDA-85D7-D6A3384AF178}"/>
              </a:ext>
            </a:extLst>
          </p:cNvPr>
          <p:cNvSpPr txBox="1"/>
          <p:nvPr/>
        </p:nvSpPr>
        <p:spPr>
          <a:xfrm>
            <a:off x="481379" y="3716544"/>
            <a:ext cx="6097464" cy="2893100"/>
          </a:xfrm>
          <a:prstGeom prst="rect">
            <a:avLst/>
          </a:prstGeom>
          <a:noFill/>
        </p:spPr>
        <p:txBody>
          <a:bodyPr wrap="square">
            <a:spAutoFit/>
          </a:bodyPr>
          <a:lstStyle/>
          <a:p>
            <a:r>
              <a:rPr lang="ru-RU" b="1" dirty="0"/>
              <a:t>Объёмно-пространственные композиции Мельникова рассчитаны на неожиданные ракурсы восприятия (снизу, сверху). Он часто использует наклонные и диагональные ритмы. </a:t>
            </a:r>
          </a:p>
          <a:p>
            <a:r>
              <a:rPr lang="ru-RU" b="1" dirty="0"/>
              <a:t>Конструктивисты 20-х годов отказывались от наклонных конструкций. Мельников сознательно использовал их как наиболее экономичные и выразительные.</a:t>
            </a:r>
          </a:p>
          <a:p>
            <a:r>
              <a:rPr lang="ru-RU" b="1" dirty="0"/>
              <a:t>Он часто обращается и к другим, редко используемым в архитектуре геометрическим телам: треугольники, дуги, конусы, цилиндры</a:t>
            </a:r>
            <a:r>
              <a:rPr lang="ru-RU" sz="2000" b="1" dirty="0"/>
              <a:t>.</a:t>
            </a:r>
          </a:p>
        </p:txBody>
      </p:sp>
      <p:sp>
        <p:nvSpPr>
          <p:cNvPr id="9" name="TextBox 8">
            <a:extLst>
              <a:ext uri="{FF2B5EF4-FFF2-40B4-BE49-F238E27FC236}">
                <a16:creationId xmlns:a16="http://schemas.microsoft.com/office/drawing/2014/main" id="{7F81AC65-334A-4CB2-A4F3-C50A6792E6D5}"/>
              </a:ext>
            </a:extLst>
          </p:cNvPr>
          <p:cNvSpPr txBox="1"/>
          <p:nvPr/>
        </p:nvSpPr>
        <p:spPr>
          <a:xfrm>
            <a:off x="1890346" y="248356"/>
            <a:ext cx="9207744" cy="400110"/>
          </a:xfrm>
          <a:prstGeom prst="rect">
            <a:avLst/>
          </a:prstGeom>
          <a:noFill/>
        </p:spPr>
        <p:txBody>
          <a:bodyPr wrap="square">
            <a:spAutoFit/>
          </a:bodyPr>
          <a:lstStyle/>
          <a:p>
            <a:r>
              <a:rPr lang="ru-RU" sz="2000" b="1" dirty="0"/>
              <a:t>Клуб «Буревестник». Константин Мельников.  1928—1930 годы. </a:t>
            </a:r>
          </a:p>
        </p:txBody>
      </p:sp>
    </p:spTree>
    <p:extLst>
      <p:ext uri="{BB962C8B-B14F-4D97-AF65-F5344CB8AC3E}">
        <p14:creationId xmlns:p14="http://schemas.microsoft.com/office/powerpoint/2010/main" val="3553571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570108-3B85-490B-BF8B-6719DE48D148}"/>
              </a:ext>
            </a:extLst>
          </p:cNvPr>
          <p:cNvSpPr txBox="1"/>
          <p:nvPr/>
        </p:nvSpPr>
        <p:spPr>
          <a:xfrm>
            <a:off x="422031" y="160413"/>
            <a:ext cx="11412415" cy="707886"/>
          </a:xfrm>
          <a:prstGeom prst="rect">
            <a:avLst/>
          </a:prstGeom>
          <a:noFill/>
        </p:spPr>
        <p:txBody>
          <a:bodyPr wrap="square">
            <a:spAutoFit/>
          </a:bodyPr>
          <a:lstStyle/>
          <a:p>
            <a:r>
              <a:rPr lang="ru-RU" sz="2000" b="1" dirty="0"/>
              <a:t>Константин Мельников. Клуб завода «Каучук» в Хамовниках. Улица Плющиха, 64/6, строение 1. 1927—1929 годы</a:t>
            </a:r>
            <a:r>
              <a:rPr lang="ru-RU" dirty="0"/>
              <a:t>. </a:t>
            </a:r>
          </a:p>
        </p:txBody>
      </p:sp>
      <p:pic>
        <p:nvPicPr>
          <p:cNvPr id="4" name="Рисунок 3">
            <a:extLst>
              <a:ext uri="{FF2B5EF4-FFF2-40B4-BE49-F238E27FC236}">
                <a16:creationId xmlns:a16="http://schemas.microsoft.com/office/drawing/2014/main" id="{558BD415-C12E-4E34-8892-4B0B4B14D451}"/>
              </a:ext>
            </a:extLst>
          </p:cNvPr>
          <p:cNvPicPr>
            <a:picLocks noChangeAspect="1"/>
          </p:cNvPicPr>
          <p:nvPr/>
        </p:nvPicPr>
        <p:blipFill>
          <a:blip r:embed="rId2"/>
          <a:stretch>
            <a:fillRect/>
          </a:stretch>
        </p:blipFill>
        <p:spPr>
          <a:xfrm>
            <a:off x="7470532" y="868299"/>
            <a:ext cx="4363914" cy="3258388"/>
          </a:xfrm>
          <a:prstGeom prst="rect">
            <a:avLst/>
          </a:prstGeom>
        </p:spPr>
      </p:pic>
      <p:pic>
        <p:nvPicPr>
          <p:cNvPr id="5" name="Рисунок 4">
            <a:extLst>
              <a:ext uri="{FF2B5EF4-FFF2-40B4-BE49-F238E27FC236}">
                <a16:creationId xmlns:a16="http://schemas.microsoft.com/office/drawing/2014/main" id="{49329FDD-0629-4B19-9E60-8D6CB6780115}"/>
              </a:ext>
            </a:extLst>
          </p:cNvPr>
          <p:cNvPicPr>
            <a:picLocks noChangeAspect="1"/>
          </p:cNvPicPr>
          <p:nvPr/>
        </p:nvPicPr>
        <p:blipFill rotWithShape="1">
          <a:blip r:embed="rId3"/>
          <a:srcRect l="23134" t="21282" r="10969" b="4775"/>
          <a:stretch/>
        </p:blipFill>
        <p:spPr>
          <a:xfrm>
            <a:off x="3015761" y="868300"/>
            <a:ext cx="4355774" cy="3258387"/>
          </a:xfrm>
          <a:prstGeom prst="rect">
            <a:avLst/>
          </a:prstGeom>
        </p:spPr>
      </p:pic>
      <p:sp>
        <p:nvSpPr>
          <p:cNvPr id="7" name="TextBox 6">
            <a:extLst>
              <a:ext uri="{FF2B5EF4-FFF2-40B4-BE49-F238E27FC236}">
                <a16:creationId xmlns:a16="http://schemas.microsoft.com/office/drawing/2014/main" id="{1D3D7981-12C2-4B18-9BF5-5C40698F62B9}"/>
              </a:ext>
            </a:extLst>
          </p:cNvPr>
          <p:cNvSpPr txBox="1"/>
          <p:nvPr/>
        </p:nvSpPr>
        <p:spPr>
          <a:xfrm>
            <a:off x="366346" y="868299"/>
            <a:ext cx="2502225" cy="3139321"/>
          </a:xfrm>
          <a:prstGeom prst="rect">
            <a:avLst/>
          </a:prstGeom>
          <a:noFill/>
        </p:spPr>
        <p:txBody>
          <a:bodyPr wrap="square">
            <a:spAutoFit/>
          </a:bodyPr>
          <a:lstStyle/>
          <a:p>
            <a:r>
              <a:rPr lang="ru-RU" b="1" dirty="0"/>
              <a:t>Одновременно с постройкой Дома культуры им. Русакова Мельников занимался разработкой проекта для клуба каучукового завода на Плющихе.</a:t>
            </a:r>
          </a:p>
          <a:p>
            <a:r>
              <a:rPr lang="ru-RU" b="1" dirty="0"/>
              <a:t> Мельников решил эту проблему с помощью акцента на овальных и полукруглых формах.</a:t>
            </a:r>
          </a:p>
        </p:txBody>
      </p:sp>
      <p:sp>
        <p:nvSpPr>
          <p:cNvPr id="9" name="TextBox 8">
            <a:extLst>
              <a:ext uri="{FF2B5EF4-FFF2-40B4-BE49-F238E27FC236}">
                <a16:creationId xmlns:a16="http://schemas.microsoft.com/office/drawing/2014/main" id="{181E0E69-B4CA-4F3D-9327-4CCB7EC830F6}"/>
              </a:ext>
            </a:extLst>
          </p:cNvPr>
          <p:cNvSpPr txBox="1"/>
          <p:nvPr/>
        </p:nvSpPr>
        <p:spPr>
          <a:xfrm>
            <a:off x="366346" y="4127165"/>
            <a:ext cx="11468100" cy="2308324"/>
          </a:xfrm>
          <a:prstGeom prst="rect">
            <a:avLst/>
          </a:prstGeom>
          <a:noFill/>
        </p:spPr>
        <p:txBody>
          <a:bodyPr wrap="square">
            <a:spAutoFit/>
          </a:bodyPr>
          <a:lstStyle/>
          <a:p>
            <a:r>
              <a:rPr lang="ru-RU" b="1" dirty="0"/>
              <a:t>В организации внутреннего пространства клуба изменения полукруглого трехъярусного зала предлагалось осуществлять делением его по вертикали. Горизонтальный щит из партера должен был подниматься на высоту первого или второго балкона, отделяя верхнюю часть зала от нижней, однако этот щит так и не был построен. </a:t>
            </a:r>
          </a:p>
          <a:p>
            <a:endParaRPr lang="ru-RU" b="1" dirty="0"/>
          </a:p>
          <a:p>
            <a:r>
              <a:rPr lang="ru-RU" b="1" dirty="0"/>
              <a:t>На плоской кровле клуба размещался обширный балкон-терраса, откуда открывался вид на окружающую малоэтажную застройку.</a:t>
            </a:r>
          </a:p>
          <a:p>
            <a:endParaRPr lang="ru-RU" b="1" dirty="0"/>
          </a:p>
          <a:p>
            <a:endParaRPr lang="ru-RU" b="1" dirty="0"/>
          </a:p>
        </p:txBody>
      </p:sp>
    </p:spTree>
    <p:extLst>
      <p:ext uri="{BB962C8B-B14F-4D97-AF65-F5344CB8AC3E}">
        <p14:creationId xmlns:p14="http://schemas.microsoft.com/office/powerpoint/2010/main" val="304222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C28A69-0654-4029-A85C-9C2EA6204E78}"/>
              </a:ext>
            </a:extLst>
          </p:cNvPr>
          <p:cNvSpPr txBox="1"/>
          <p:nvPr/>
        </p:nvSpPr>
        <p:spPr>
          <a:xfrm>
            <a:off x="514350" y="646062"/>
            <a:ext cx="6096000" cy="5016758"/>
          </a:xfrm>
          <a:prstGeom prst="rect">
            <a:avLst/>
          </a:prstGeom>
          <a:noFill/>
        </p:spPr>
        <p:txBody>
          <a:bodyPr wrap="square">
            <a:spAutoFit/>
          </a:bodyPr>
          <a:lstStyle/>
          <a:p>
            <a:r>
              <a:rPr lang="ru-RU" sz="2000" b="1" dirty="0"/>
              <a:t>Александра Веснина принято считать лидером архитектурного конструктивизма. Он выступал за современную функциональную архитектуру, новую бытовую вещь и рационализацию художественного труда.</a:t>
            </a:r>
          </a:p>
          <a:p>
            <a:r>
              <a:rPr lang="ru-RU" sz="2000" b="1" dirty="0"/>
              <a:t>Веснин не только архитектор, но и театральный декоратор, живописец.</a:t>
            </a:r>
          </a:p>
          <a:p>
            <a:r>
              <a:rPr lang="ru-RU" sz="2000" b="1" dirty="0"/>
              <a:t>Веснин создал так называемое "кредо" раннего конструктивизма, отличающее его от производственного искусства. </a:t>
            </a:r>
          </a:p>
          <a:p>
            <a:r>
              <a:rPr lang="ru-RU" sz="2000" b="1" dirty="0"/>
              <a:t>Оно отличается вниманием художника к проблемам формообразования. Веснин провозглашает конструктивную целесообразность формы, но в то же время говорит о влиянии на форму всего духа современной жизни, признает важность изучения формальных элементов.</a:t>
            </a:r>
          </a:p>
        </p:txBody>
      </p:sp>
      <p:pic>
        <p:nvPicPr>
          <p:cNvPr id="4" name="Рисунок 3">
            <a:extLst>
              <a:ext uri="{FF2B5EF4-FFF2-40B4-BE49-F238E27FC236}">
                <a16:creationId xmlns:a16="http://schemas.microsoft.com/office/drawing/2014/main" id="{E0BFC40E-BF96-411D-9F04-52E491F0B4DE}"/>
              </a:ext>
            </a:extLst>
          </p:cNvPr>
          <p:cNvPicPr>
            <a:picLocks noChangeAspect="1"/>
          </p:cNvPicPr>
          <p:nvPr/>
        </p:nvPicPr>
        <p:blipFill>
          <a:blip r:embed="rId2"/>
          <a:stretch>
            <a:fillRect/>
          </a:stretch>
        </p:blipFill>
        <p:spPr>
          <a:xfrm>
            <a:off x="6890362" y="646062"/>
            <a:ext cx="4787288" cy="5792837"/>
          </a:xfrm>
          <a:prstGeom prst="rect">
            <a:avLst/>
          </a:prstGeom>
        </p:spPr>
      </p:pic>
      <p:sp>
        <p:nvSpPr>
          <p:cNvPr id="6" name="TextBox 5">
            <a:extLst>
              <a:ext uri="{FF2B5EF4-FFF2-40B4-BE49-F238E27FC236}">
                <a16:creationId xmlns:a16="http://schemas.microsoft.com/office/drawing/2014/main" id="{09D14D15-7600-4224-9617-F8B960B2E734}"/>
              </a:ext>
            </a:extLst>
          </p:cNvPr>
          <p:cNvSpPr txBox="1"/>
          <p:nvPr/>
        </p:nvSpPr>
        <p:spPr>
          <a:xfrm>
            <a:off x="514350" y="186809"/>
            <a:ext cx="6096000" cy="369332"/>
          </a:xfrm>
          <a:prstGeom prst="rect">
            <a:avLst/>
          </a:prstGeom>
          <a:noFill/>
        </p:spPr>
        <p:txBody>
          <a:bodyPr wrap="square">
            <a:spAutoFit/>
          </a:bodyPr>
          <a:lstStyle/>
          <a:p>
            <a:r>
              <a:rPr lang="ru-RU" b="1" i="0" dirty="0">
                <a:solidFill>
                  <a:srgbClr val="000000"/>
                </a:solidFill>
                <a:effectLst/>
                <a:latin typeface="Roboto"/>
              </a:rPr>
              <a:t>Александр Веснин (1883 —1959)            </a:t>
            </a:r>
            <a:endParaRPr lang="ru-RU" dirty="0"/>
          </a:p>
        </p:txBody>
      </p:sp>
    </p:spTree>
    <p:extLst>
      <p:ext uri="{BB962C8B-B14F-4D97-AF65-F5344CB8AC3E}">
        <p14:creationId xmlns:p14="http://schemas.microsoft.com/office/powerpoint/2010/main" val="256844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A9B95D1-23BA-4FB8-AC52-5001380E0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23" y="3004340"/>
            <a:ext cx="6989885" cy="3529892"/>
          </a:xfrm>
          <a:prstGeom prst="rect">
            <a:avLst/>
          </a:prstGeom>
        </p:spPr>
      </p:pic>
      <p:pic>
        <p:nvPicPr>
          <p:cNvPr id="5" name="Рисунок 4">
            <a:extLst>
              <a:ext uri="{FF2B5EF4-FFF2-40B4-BE49-F238E27FC236}">
                <a16:creationId xmlns:a16="http://schemas.microsoft.com/office/drawing/2014/main" id="{6B502AD7-A1B7-47CC-A744-70248A978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061" y="693047"/>
            <a:ext cx="4205653" cy="5841185"/>
          </a:xfrm>
          <a:prstGeom prst="rect">
            <a:avLst/>
          </a:prstGeom>
        </p:spPr>
      </p:pic>
      <p:sp>
        <p:nvSpPr>
          <p:cNvPr id="7" name="TextBox 6">
            <a:extLst>
              <a:ext uri="{FF2B5EF4-FFF2-40B4-BE49-F238E27FC236}">
                <a16:creationId xmlns:a16="http://schemas.microsoft.com/office/drawing/2014/main" id="{4126278B-B8CB-4343-980A-FB294285B36B}"/>
              </a:ext>
            </a:extLst>
          </p:cNvPr>
          <p:cNvSpPr txBox="1"/>
          <p:nvPr/>
        </p:nvSpPr>
        <p:spPr>
          <a:xfrm>
            <a:off x="430823" y="228572"/>
            <a:ext cx="7104185" cy="707886"/>
          </a:xfrm>
          <a:prstGeom prst="rect">
            <a:avLst/>
          </a:prstGeom>
          <a:noFill/>
        </p:spPr>
        <p:txBody>
          <a:bodyPr wrap="square">
            <a:spAutoFit/>
          </a:bodyPr>
          <a:lstStyle/>
          <a:p>
            <a:r>
              <a:rPr lang="ru-RU" sz="2000" b="1" dirty="0"/>
              <a:t>Собственный дом К. Мельникова в Москве в Кривоарбатском переулке. 1929 г.</a:t>
            </a:r>
          </a:p>
        </p:txBody>
      </p:sp>
      <p:sp>
        <p:nvSpPr>
          <p:cNvPr id="9" name="TextBox 8">
            <a:extLst>
              <a:ext uri="{FF2B5EF4-FFF2-40B4-BE49-F238E27FC236}">
                <a16:creationId xmlns:a16="http://schemas.microsoft.com/office/drawing/2014/main" id="{3B412220-85DC-4372-BAEE-0F4C2932FBB8}"/>
              </a:ext>
            </a:extLst>
          </p:cNvPr>
          <p:cNvSpPr txBox="1"/>
          <p:nvPr/>
        </p:nvSpPr>
        <p:spPr>
          <a:xfrm>
            <a:off x="430823" y="936458"/>
            <a:ext cx="6097464" cy="2031325"/>
          </a:xfrm>
          <a:prstGeom prst="rect">
            <a:avLst/>
          </a:prstGeom>
          <a:noFill/>
        </p:spPr>
        <p:txBody>
          <a:bodyPr wrap="square">
            <a:spAutoFit/>
          </a:bodyPr>
          <a:lstStyle/>
          <a:p>
            <a:r>
              <a:rPr lang="ru-RU" dirty="0"/>
              <a:t> </a:t>
            </a:r>
            <a:r>
              <a:rPr lang="ru-RU" b="1" dirty="0"/>
              <a:t>В 1929 году он строит собственный дом в Москве в Кривоарбатском переулке (на участке земли, подаренном ему за создание стеклянного саркофага В.И. Ленина).</a:t>
            </a:r>
          </a:p>
          <a:p>
            <a:r>
              <a:rPr lang="ru-RU" b="1" dirty="0"/>
              <a:t>Дом представляет собой два мощных цилиндра, врезанных друг в друга.</a:t>
            </a:r>
          </a:p>
          <a:p>
            <a:r>
              <a:rPr lang="ru-RU" b="1" dirty="0"/>
              <a:t>Передний – двухэтажный, задний трёхэтажный. Вход – в центре переднего цилиндра.</a:t>
            </a:r>
          </a:p>
        </p:txBody>
      </p:sp>
    </p:spTree>
    <p:extLst>
      <p:ext uri="{BB962C8B-B14F-4D97-AF65-F5344CB8AC3E}">
        <p14:creationId xmlns:p14="http://schemas.microsoft.com/office/powerpoint/2010/main" val="2935674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B6BD531-31A1-498F-8AC1-4EBCC91BDF1A}"/>
              </a:ext>
            </a:extLst>
          </p:cNvPr>
          <p:cNvPicPr>
            <a:picLocks noChangeAspect="1"/>
          </p:cNvPicPr>
          <p:nvPr/>
        </p:nvPicPr>
        <p:blipFill rotWithShape="1">
          <a:blip r:embed="rId2">
            <a:extLst>
              <a:ext uri="{28A0092B-C50C-407E-A947-70E740481C1C}">
                <a14:useLocalDpi xmlns:a14="http://schemas.microsoft.com/office/drawing/2010/main" val="0"/>
              </a:ext>
            </a:extLst>
          </a:blip>
          <a:srcRect l="-428" b="13281"/>
          <a:stretch/>
        </p:blipFill>
        <p:spPr>
          <a:xfrm>
            <a:off x="8180203" y="1863969"/>
            <a:ext cx="3803588" cy="4703886"/>
          </a:xfrm>
          <a:prstGeom prst="rect">
            <a:avLst/>
          </a:prstGeom>
        </p:spPr>
      </p:pic>
      <p:sp>
        <p:nvSpPr>
          <p:cNvPr id="5" name="TextBox 4">
            <a:extLst>
              <a:ext uri="{FF2B5EF4-FFF2-40B4-BE49-F238E27FC236}">
                <a16:creationId xmlns:a16="http://schemas.microsoft.com/office/drawing/2014/main" id="{BF73C7C6-68AF-45DC-BD67-FAA87F986903}"/>
              </a:ext>
            </a:extLst>
          </p:cNvPr>
          <p:cNvSpPr txBox="1"/>
          <p:nvPr/>
        </p:nvSpPr>
        <p:spPr>
          <a:xfrm>
            <a:off x="137871" y="117693"/>
            <a:ext cx="4081708" cy="6740307"/>
          </a:xfrm>
          <a:prstGeom prst="rect">
            <a:avLst/>
          </a:prstGeom>
          <a:noFill/>
        </p:spPr>
        <p:txBody>
          <a:bodyPr wrap="square">
            <a:spAutoFit/>
          </a:bodyPr>
          <a:lstStyle/>
          <a:p>
            <a:r>
              <a:rPr lang="ru-RU" b="1" dirty="0"/>
              <a:t>Пространство внутри организовано рационально, в соответствии с привычками семьи.</a:t>
            </a:r>
          </a:p>
          <a:p>
            <a:r>
              <a:rPr lang="ru-RU" b="1" dirty="0"/>
              <a:t>В переднем цилиндре, на 1-м этаже -  вестибюль, столовая, кухня. На 2-м – гостиная.</a:t>
            </a:r>
          </a:p>
          <a:p>
            <a:r>
              <a:rPr lang="ru-RU" b="1" dirty="0"/>
              <a:t>Гостиная имеет почти сплошную стеклянную стену, обращённую на тихую тогда улицу</a:t>
            </a:r>
          </a:p>
          <a:p>
            <a:r>
              <a:rPr lang="ru-RU" b="1" dirty="0"/>
              <a:t>Задний цилиндр – детская комната, ванная, туалет, специальная гардеробная комната. На 2-м этаже – взрослые спальни.</a:t>
            </a:r>
          </a:p>
          <a:p>
            <a:r>
              <a:rPr lang="ru-RU" b="1" dirty="0"/>
              <a:t> На 3-м этаже задней части мастерская архитектора, освещённая из 38 окон необычной шестигранной формы, так что дневной свет освещает помещение на протяжении всего светового дня.</a:t>
            </a:r>
          </a:p>
          <a:p>
            <a:r>
              <a:rPr lang="ru-RU" b="1" dirty="0"/>
              <a:t>   </a:t>
            </a:r>
            <a:r>
              <a:rPr lang="ru-RU" sz="1600" b="1" dirty="0"/>
              <a:t>Из мастерской – выход на крышу переднего двухэтажного цилиндра, там была обустроена площадка для отдыха на воздухе. Там члены семьи летом загорали, пили чай и т.д.</a:t>
            </a:r>
          </a:p>
        </p:txBody>
      </p:sp>
      <p:pic>
        <p:nvPicPr>
          <p:cNvPr id="7" name="Рисунок 6">
            <a:extLst>
              <a:ext uri="{FF2B5EF4-FFF2-40B4-BE49-F238E27FC236}">
                <a16:creationId xmlns:a16="http://schemas.microsoft.com/office/drawing/2014/main" id="{5E6C3894-9D2B-4249-8432-1B43C109E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230" y="2470638"/>
            <a:ext cx="3681193" cy="4097217"/>
          </a:xfrm>
          <a:prstGeom prst="rect">
            <a:avLst/>
          </a:prstGeom>
        </p:spPr>
      </p:pic>
      <p:sp>
        <p:nvSpPr>
          <p:cNvPr id="9" name="TextBox 8">
            <a:extLst>
              <a:ext uri="{FF2B5EF4-FFF2-40B4-BE49-F238E27FC236}">
                <a16:creationId xmlns:a16="http://schemas.microsoft.com/office/drawing/2014/main" id="{6B0042DC-273D-4CD1-AD03-1B7E7FC82BE0}"/>
              </a:ext>
            </a:extLst>
          </p:cNvPr>
          <p:cNvSpPr txBox="1"/>
          <p:nvPr/>
        </p:nvSpPr>
        <p:spPr>
          <a:xfrm>
            <a:off x="4103809" y="117693"/>
            <a:ext cx="78799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Собственный дом К. Мельникова в Москве в Кривоарбатском переулке. 1929 г.</a:t>
            </a:r>
          </a:p>
        </p:txBody>
      </p:sp>
      <p:sp>
        <p:nvSpPr>
          <p:cNvPr id="11" name="TextBox 10">
            <a:extLst>
              <a:ext uri="{FF2B5EF4-FFF2-40B4-BE49-F238E27FC236}">
                <a16:creationId xmlns:a16="http://schemas.microsoft.com/office/drawing/2014/main" id="{89FDDB8B-1231-428A-B9E6-96714501912F}"/>
              </a:ext>
            </a:extLst>
          </p:cNvPr>
          <p:cNvSpPr txBox="1"/>
          <p:nvPr/>
        </p:nvSpPr>
        <p:spPr>
          <a:xfrm>
            <a:off x="8180203" y="1160108"/>
            <a:ext cx="3803588" cy="646331"/>
          </a:xfrm>
          <a:prstGeom prst="rect">
            <a:avLst/>
          </a:prstGeom>
          <a:noFill/>
        </p:spPr>
        <p:txBody>
          <a:bodyPr wrap="square">
            <a:spAutoFit/>
          </a:bodyPr>
          <a:lstStyle/>
          <a:p>
            <a:r>
              <a:rPr lang="ru-RU" b="1" dirty="0"/>
              <a:t>Передний – двухэтажный цилиндр.</a:t>
            </a:r>
          </a:p>
          <a:p>
            <a:r>
              <a:rPr lang="ru-RU" b="1" dirty="0"/>
              <a:t>стеклянная стена гостиной</a:t>
            </a:r>
          </a:p>
        </p:txBody>
      </p:sp>
      <p:sp>
        <p:nvSpPr>
          <p:cNvPr id="13" name="TextBox 12">
            <a:extLst>
              <a:ext uri="{FF2B5EF4-FFF2-40B4-BE49-F238E27FC236}">
                <a16:creationId xmlns:a16="http://schemas.microsoft.com/office/drawing/2014/main" id="{B649B0A6-9D82-472E-BAC4-EEC26D00AC13}"/>
              </a:ext>
            </a:extLst>
          </p:cNvPr>
          <p:cNvSpPr txBox="1"/>
          <p:nvPr/>
        </p:nvSpPr>
        <p:spPr>
          <a:xfrm>
            <a:off x="4219579" y="1806439"/>
            <a:ext cx="3752844" cy="646331"/>
          </a:xfrm>
          <a:prstGeom prst="rect">
            <a:avLst/>
          </a:prstGeom>
          <a:noFill/>
        </p:spPr>
        <p:txBody>
          <a:bodyPr wrap="square">
            <a:spAutoFit/>
          </a:bodyPr>
          <a:lstStyle/>
          <a:p>
            <a:r>
              <a:rPr lang="ru-RU" b="1" dirty="0"/>
              <a:t>Мастерская архитектора на 3-м этаже заднего цилиндра.</a:t>
            </a:r>
          </a:p>
        </p:txBody>
      </p:sp>
    </p:spTree>
    <p:extLst>
      <p:ext uri="{BB962C8B-B14F-4D97-AF65-F5344CB8AC3E}">
        <p14:creationId xmlns:p14="http://schemas.microsoft.com/office/powerpoint/2010/main" val="1193905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E361589-533D-41A6-A3FA-7F0BBADB6C04}"/>
              </a:ext>
            </a:extLst>
          </p:cNvPr>
          <p:cNvPicPr>
            <a:picLocks noChangeAspect="1"/>
          </p:cNvPicPr>
          <p:nvPr/>
        </p:nvPicPr>
        <p:blipFill rotWithShape="1">
          <a:blip r:embed="rId2"/>
          <a:srcRect r="2537" b="1704"/>
          <a:stretch/>
        </p:blipFill>
        <p:spPr>
          <a:xfrm>
            <a:off x="6646985" y="1958062"/>
            <a:ext cx="4532438" cy="4659214"/>
          </a:xfrm>
          <a:prstGeom prst="rect">
            <a:avLst/>
          </a:prstGeom>
        </p:spPr>
      </p:pic>
      <p:pic>
        <p:nvPicPr>
          <p:cNvPr id="3" name="Рисунок 2">
            <a:extLst>
              <a:ext uri="{FF2B5EF4-FFF2-40B4-BE49-F238E27FC236}">
                <a16:creationId xmlns:a16="http://schemas.microsoft.com/office/drawing/2014/main" id="{2C964282-2144-4FE6-A8EE-E5E84B592EDF}"/>
              </a:ext>
            </a:extLst>
          </p:cNvPr>
          <p:cNvPicPr>
            <a:picLocks noChangeAspect="1"/>
          </p:cNvPicPr>
          <p:nvPr/>
        </p:nvPicPr>
        <p:blipFill>
          <a:blip r:embed="rId3"/>
          <a:stretch>
            <a:fillRect/>
          </a:stretch>
        </p:blipFill>
        <p:spPr>
          <a:xfrm>
            <a:off x="854339" y="1960876"/>
            <a:ext cx="4623269" cy="4653586"/>
          </a:xfrm>
          <a:prstGeom prst="rect">
            <a:avLst/>
          </a:prstGeom>
        </p:spPr>
      </p:pic>
      <p:sp>
        <p:nvSpPr>
          <p:cNvPr id="5" name="TextBox 4">
            <a:extLst>
              <a:ext uri="{FF2B5EF4-FFF2-40B4-BE49-F238E27FC236}">
                <a16:creationId xmlns:a16="http://schemas.microsoft.com/office/drawing/2014/main" id="{A9508340-11ED-48E3-AE08-37153948C5FE}"/>
              </a:ext>
            </a:extLst>
          </p:cNvPr>
          <p:cNvSpPr txBox="1"/>
          <p:nvPr/>
        </p:nvSpPr>
        <p:spPr>
          <a:xfrm>
            <a:off x="557589" y="483548"/>
            <a:ext cx="11076822" cy="1477328"/>
          </a:xfrm>
          <a:prstGeom prst="rect">
            <a:avLst/>
          </a:prstGeom>
          <a:noFill/>
        </p:spPr>
        <p:txBody>
          <a:bodyPr wrap="square">
            <a:spAutoFit/>
          </a:bodyPr>
          <a:lstStyle/>
          <a:p>
            <a:r>
              <a:rPr lang="ru-RU" b="1" dirty="0"/>
              <a:t>В доме почти нет дверей. Внутри – перегородки-ширмы криволинейной формы вместо дверей. Ощущается свободное перетекание пространства.</a:t>
            </a:r>
          </a:p>
          <a:p>
            <a:r>
              <a:rPr lang="ru-RU" b="1" dirty="0"/>
              <a:t>Дом Мельникова - один из немногих частных жилых домов в центре Москвы. До недавнего времени он полностью принадлежал потомкам архитектора.</a:t>
            </a:r>
          </a:p>
          <a:p>
            <a:r>
              <a:rPr lang="ru-RU" b="1" dirty="0"/>
              <a:t>Недавно дом Мельникова передан в оперативное управление Музеем архитектуры им. Щусева.</a:t>
            </a:r>
          </a:p>
        </p:txBody>
      </p:sp>
      <p:sp>
        <p:nvSpPr>
          <p:cNvPr id="6" name="TextBox 5">
            <a:extLst>
              <a:ext uri="{FF2B5EF4-FFF2-40B4-BE49-F238E27FC236}">
                <a16:creationId xmlns:a16="http://schemas.microsoft.com/office/drawing/2014/main" id="{03EF6315-6B46-470B-BB89-83CFEFC828E7}"/>
              </a:ext>
            </a:extLst>
          </p:cNvPr>
          <p:cNvSpPr txBox="1"/>
          <p:nvPr/>
        </p:nvSpPr>
        <p:spPr>
          <a:xfrm>
            <a:off x="557589" y="114216"/>
            <a:ext cx="10889996" cy="400110"/>
          </a:xfrm>
          <a:prstGeom prst="rect">
            <a:avLst/>
          </a:prstGeom>
          <a:noFill/>
        </p:spPr>
        <p:txBody>
          <a:bodyPr wrap="square">
            <a:spAutoFit/>
          </a:bodyPr>
          <a:lstStyle/>
          <a:p>
            <a:r>
              <a:rPr lang="ru-RU" sz="2000" b="1" dirty="0"/>
              <a:t>Собственный дом К. Мельникова в Москве в Кривоарбатском переулке. 1929 г. Интерьеры.</a:t>
            </a:r>
          </a:p>
        </p:txBody>
      </p:sp>
    </p:spTree>
    <p:extLst>
      <p:ext uri="{BB962C8B-B14F-4D97-AF65-F5344CB8AC3E}">
        <p14:creationId xmlns:p14="http://schemas.microsoft.com/office/powerpoint/2010/main" val="2688851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EF5D5E-2B52-4AAF-B397-6A4FFBF1A738}"/>
              </a:ext>
            </a:extLst>
          </p:cNvPr>
          <p:cNvSpPr txBox="1"/>
          <p:nvPr/>
        </p:nvSpPr>
        <p:spPr>
          <a:xfrm>
            <a:off x="504092" y="298910"/>
            <a:ext cx="11183815" cy="1292662"/>
          </a:xfrm>
          <a:prstGeom prst="rect">
            <a:avLst/>
          </a:prstGeom>
          <a:noFill/>
        </p:spPr>
        <p:txBody>
          <a:bodyPr wrap="square">
            <a:spAutoFit/>
          </a:bodyPr>
          <a:lstStyle/>
          <a:p>
            <a:r>
              <a:rPr lang="ru-RU" sz="2400" b="1" dirty="0"/>
              <a:t>                                        Гаражи К.С. Мельникова.</a:t>
            </a:r>
          </a:p>
          <a:p>
            <a:r>
              <a:rPr lang="ru-RU" b="1" dirty="0"/>
              <a:t>Середина 1920-х годов стала пиком гаражного строительства в Москве — в эксплуатацию вводились новые линии, а автобусный парк стремительно расширялся. </a:t>
            </a:r>
          </a:p>
          <a:p>
            <a:r>
              <a:rPr lang="ru-RU" b="1" dirty="0"/>
              <a:t>Все гаражи, как и клубы были построены за так называемый "золотой период" Мельникова (1927-1936 гг.). </a:t>
            </a:r>
          </a:p>
        </p:txBody>
      </p:sp>
      <p:sp>
        <p:nvSpPr>
          <p:cNvPr id="5" name="TextBox 4">
            <a:extLst>
              <a:ext uri="{FF2B5EF4-FFF2-40B4-BE49-F238E27FC236}">
                <a16:creationId xmlns:a16="http://schemas.microsoft.com/office/drawing/2014/main" id="{7CA75A84-3922-44E8-A252-8B8B0BBF56EC}"/>
              </a:ext>
            </a:extLst>
          </p:cNvPr>
          <p:cNvSpPr txBox="1"/>
          <p:nvPr/>
        </p:nvSpPr>
        <p:spPr>
          <a:xfrm>
            <a:off x="595678" y="1591572"/>
            <a:ext cx="2824529" cy="400110"/>
          </a:xfrm>
          <a:prstGeom prst="rect">
            <a:avLst/>
          </a:prstGeom>
          <a:noFill/>
        </p:spPr>
        <p:txBody>
          <a:bodyPr wrap="square">
            <a:spAutoFit/>
          </a:bodyPr>
          <a:lstStyle/>
          <a:p>
            <a:r>
              <a:rPr lang="ru-RU" sz="2000" b="1" dirty="0" err="1"/>
              <a:t>Бахметьевский</a:t>
            </a:r>
            <a:r>
              <a:rPr lang="ru-RU" sz="2000" b="1" dirty="0"/>
              <a:t> гараж</a:t>
            </a:r>
          </a:p>
        </p:txBody>
      </p:sp>
      <p:pic>
        <p:nvPicPr>
          <p:cNvPr id="6" name="Рисунок 5">
            <a:extLst>
              <a:ext uri="{FF2B5EF4-FFF2-40B4-BE49-F238E27FC236}">
                <a16:creationId xmlns:a16="http://schemas.microsoft.com/office/drawing/2014/main" id="{403F1203-F931-4A21-B6D7-CFFD0186A600}"/>
              </a:ext>
            </a:extLst>
          </p:cNvPr>
          <p:cNvPicPr>
            <a:picLocks noChangeAspect="1"/>
          </p:cNvPicPr>
          <p:nvPr/>
        </p:nvPicPr>
        <p:blipFill>
          <a:blip r:embed="rId2"/>
          <a:stretch>
            <a:fillRect/>
          </a:stretch>
        </p:blipFill>
        <p:spPr>
          <a:xfrm>
            <a:off x="263035" y="2031965"/>
            <a:ext cx="5386454" cy="4039841"/>
          </a:xfrm>
          <a:prstGeom prst="rect">
            <a:avLst/>
          </a:prstGeom>
        </p:spPr>
      </p:pic>
      <p:sp>
        <p:nvSpPr>
          <p:cNvPr id="8" name="TextBox 7">
            <a:extLst>
              <a:ext uri="{FF2B5EF4-FFF2-40B4-BE49-F238E27FC236}">
                <a16:creationId xmlns:a16="http://schemas.microsoft.com/office/drawing/2014/main" id="{63568E2E-C4CF-4029-A06D-64DA960CFACE}"/>
              </a:ext>
            </a:extLst>
          </p:cNvPr>
          <p:cNvSpPr txBox="1"/>
          <p:nvPr/>
        </p:nvSpPr>
        <p:spPr>
          <a:xfrm>
            <a:off x="5723062" y="1951672"/>
            <a:ext cx="6287229" cy="4801314"/>
          </a:xfrm>
          <a:prstGeom prst="rect">
            <a:avLst/>
          </a:prstGeom>
          <a:noFill/>
        </p:spPr>
        <p:txBody>
          <a:bodyPr wrap="square">
            <a:spAutoFit/>
          </a:bodyPr>
          <a:lstStyle/>
          <a:p>
            <a:r>
              <a:rPr lang="ru-RU" b="1" dirty="0"/>
              <a:t>Это здание построено в 1926-1927 гг. и расположено по адресу: ул. Образцова, д. 11. На площади в 8500 кв. метров размещалось 104 автобуса. Причем схема их расположения была такова, что при въезде-выезде маневрирование было сведено к минимуму.</a:t>
            </a:r>
          </a:p>
          <a:p>
            <a:r>
              <a:rPr lang="ru-RU" b="1" dirty="0"/>
              <a:t>В 2012 году, после реставрации здания здесь разместился Еврейский музей и центр толерантности, в котором часто проходят очень интересные выставки, посвященные русскому авангарду.</a:t>
            </a:r>
          </a:p>
          <a:p>
            <a:r>
              <a:rPr lang="ru-RU" b="1" dirty="0"/>
              <a:t>В основу пространственной композиции </a:t>
            </a:r>
            <a:r>
              <a:rPr lang="ru-RU" b="1" dirty="0" err="1"/>
              <a:t>Бахметьевского</a:t>
            </a:r>
            <a:r>
              <a:rPr lang="ru-RU" b="1" dirty="0"/>
              <a:t> автобусного парка архитектор положил диагональ, по оси которой был поставлен гараж. Такое размещение главного объекта, помимо ярких художественных достоинств, имело и ряд функциональных преимуществ: в свободных углах прямоугольного участка появилась возможность расположить необходимые автобусному парку дополнительные сооружения.</a:t>
            </a:r>
          </a:p>
        </p:txBody>
      </p:sp>
    </p:spTree>
    <p:extLst>
      <p:ext uri="{BB962C8B-B14F-4D97-AF65-F5344CB8AC3E}">
        <p14:creationId xmlns:p14="http://schemas.microsoft.com/office/powerpoint/2010/main" val="3066791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85B490-33EB-473A-B90C-ECEC13EE02BA}"/>
              </a:ext>
            </a:extLst>
          </p:cNvPr>
          <p:cNvSpPr txBox="1"/>
          <p:nvPr/>
        </p:nvSpPr>
        <p:spPr>
          <a:xfrm>
            <a:off x="1529862" y="254949"/>
            <a:ext cx="8205420" cy="400110"/>
          </a:xfrm>
          <a:prstGeom prst="rect">
            <a:avLst/>
          </a:prstGeom>
          <a:noFill/>
        </p:spPr>
        <p:txBody>
          <a:bodyPr wrap="square">
            <a:spAutoFit/>
          </a:bodyPr>
          <a:lstStyle/>
          <a:p>
            <a:r>
              <a:rPr lang="ru-RU" sz="2000" b="1" dirty="0"/>
              <a:t>Константин Мельников. Гараж на </a:t>
            </a:r>
            <a:r>
              <a:rPr lang="ru-RU" sz="2000" b="1" dirty="0" err="1"/>
              <a:t>Новорязанской</a:t>
            </a:r>
            <a:r>
              <a:rPr lang="ru-RU" sz="2000" b="1" dirty="0"/>
              <a:t> улице, 1926—1929 </a:t>
            </a:r>
          </a:p>
        </p:txBody>
      </p:sp>
      <p:pic>
        <p:nvPicPr>
          <p:cNvPr id="4" name="Рисунок 3">
            <a:extLst>
              <a:ext uri="{FF2B5EF4-FFF2-40B4-BE49-F238E27FC236}">
                <a16:creationId xmlns:a16="http://schemas.microsoft.com/office/drawing/2014/main" id="{4977B813-7FA6-409F-B8C7-520EAFF8647E}"/>
              </a:ext>
            </a:extLst>
          </p:cNvPr>
          <p:cNvPicPr>
            <a:picLocks noChangeAspect="1"/>
          </p:cNvPicPr>
          <p:nvPr/>
        </p:nvPicPr>
        <p:blipFill>
          <a:blip r:embed="rId2"/>
          <a:stretch>
            <a:fillRect/>
          </a:stretch>
        </p:blipFill>
        <p:spPr>
          <a:xfrm>
            <a:off x="5532561" y="1811244"/>
            <a:ext cx="6389076" cy="4791807"/>
          </a:xfrm>
          <a:prstGeom prst="rect">
            <a:avLst/>
          </a:prstGeom>
        </p:spPr>
      </p:pic>
      <p:sp>
        <p:nvSpPr>
          <p:cNvPr id="6" name="TextBox 5">
            <a:extLst>
              <a:ext uri="{FF2B5EF4-FFF2-40B4-BE49-F238E27FC236}">
                <a16:creationId xmlns:a16="http://schemas.microsoft.com/office/drawing/2014/main" id="{4C769E6E-F66B-48BD-86C9-3B5F9F7581BE}"/>
              </a:ext>
            </a:extLst>
          </p:cNvPr>
          <p:cNvSpPr txBox="1"/>
          <p:nvPr/>
        </p:nvSpPr>
        <p:spPr>
          <a:xfrm>
            <a:off x="270363" y="1247739"/>
            <a:ext cx="5092945" cy="5355312"/>
          </a:xfrm>
          <a:prstGeom prst="rect">
            <a:avLst/>
          </a:prstGeom>
          <a:noFill/>
        </p:spPr>
        <p:txBody>
          <a:bodyPr wrap="square">
            <a:spAutoFit/>
          </a:bodyPr>
          <a:lstStyle/>
          <a:p>
            <a:r>
              <a:rPr lang="ru-RU" b="1" dirty="0"/>
              <a:t>Как и в </a:t>
            </a:r>
            <a:r>
              <a:rPr lang="ru-RU" b="1" dirty="0" err="1"/>
              <a:t>Бахметьевском</a:t>
            </a:r>
            <a:r>
              <a:rPr lang="ru-RU" b="1" dirty="0"/>
              <a:t> гараже, Мельников разработал схему парковки для максимального количества автомобилей и минимального движения внутри гаража.</a:t>
            </a:r>
          </a:p>
          <a:p>
            <a:r>
              <a:rPr lang="ru-RU" b="1" dirty="0"/>
              <a:t>Главный фасад здания, выходящий на </a:t>
            </a:r>
            <a:r>
              <a:rPr lang="ru-RU" b="1" dirty="0" err="1"/>
              <a:t>Новорязанскую</a:t>
            </a:r>
            <a:r>
              <a:rPr lang="ru-RU" b="1" dirty="0"/>
              <a:t> улицу, был устроен в виде нескольких кирпичных выступов </a:t>
            </a:r>
            <a:r>
              <a:rPr lang="ru-RU" b="1" dirty="0" err="1"/>
              <a:t>килевидной</a:t>
            </a:r>
            <a:r>
              <a:rPr lang="ru-RU" b="1" dirty="0"/>
              <a:t> формы. В торце каждого выступа располагалось по паре ворот — для разнонаправленного движения автотранспорта. По проекту Константина Мельникова автобусы попадали из гаража прямо на проезжую часть. До настоящего времени сохранилась только одна пара ворот — все остальные были заложены кирпичами. </a:t>
            </a:r>
          </a:p>
          <a:p>
            <a:endParaRPr lang="ru-RU" b="1" dirty="0"/>
          </a:p>
          <a:p>
            <a:r>
              <a:rPr lang="ru-RU" b="1" dirty="0"/>
              <a:t>В 2017 году принято решение о глобальной реконструкции здания и последующего размещения там музея московского транспорта.</a:t>
            </a:r>
          </a:p>
        </p:txBody>
      </p:sp>
      <p:sp>
        <p:nvSpPr>
          <p:cNvPr id="10" name="TextBox 9">
            <a:extLst>
              <a:ext uri="{FF2B5EF4-FFF2-40B4-BE49-F238E27FC236}">
                <a16:creationId xmlns:a16="http://schemas.microsoft.com/office/drawing/2014/main" id="{CD5E7976-317A-4A79-8E91-FE08D8F7803C}"/>
              </a:ext>
            </a:extLst>
          </p:cNvPr>
          <p:cNvSpPr txBox="1"/>
          <p:nvPr/>
        </p:nvSpPr>
        <p:spPr>
          <a:xfrm>
            <a:off x="270363" y="655059"/>
            <a:ext cx="11651274" cy="646331"/>
          </a:xfrm>
          <a:prstGeom prst="rect">
            <a:avLst/>
          </a:prstGeom>
          <a:noFill/>
        </p:spPr>
        <p:txBody>
          <a:bodyPr wrap="square">
            <a:spAutoFit/>
          </a:bodyPr>
          <a:lstStyle/>
          <a:p>
            <a:r>
              <a:rPr lang="ru-RU" b="1" dirty="0"/>
              <a:t>Гараж (</a:t>
            </a:r>
            <a:r>
              <a:rPr lang="ru-RU" b="1" dirty="0" err="1"/>
              <a:t>Новорязанская</a:t>
            </a:r>
            <a:r>
              <a:rPr lang="ru-RU" b="1" dirty="0"/>
              <a:t> ул., д. 27) в форме гигантской подковы был построен в 1926-1929 году. Такая необычная форма была обусловлена неудобными границами выделенного под застройку участка.</a:t>
            </a:r>
          </a:p>
        </p:txBody>
      </p:sp>
    </p:spTree>
    <p:extLst>
      <p:ext uri="{BB962C8B-B14F-4D97-AF65-F5344CB8AC3E}">
        <p14:creationId xmlns:p14="http://schemas.microsoft.com/office/powerpoint/2010/main" val="379707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1C76A3-B7CD-48CE-B4B8-53E9D5BD793C}"/>
              </a:ext>
            </a:extLst>
          </p:cNvPr>
          <p:cNvSpPr txBox="1"/>
          <p:nvPr/>
        </p:nvSpPr>
        <p:spPr>
          <a:xfrm>
            <a:off x="298937" y="190506"/>
            <a:ext cx="11342078" cy="400110"/>
          </a:xfrm>
          <a:prstGeom prst="rect">
            <a:avLst/>
          </a:prstGeom>
          <a:noFill/>
        </p:spPr>
        <p:txBody>
          <a:bodyPr wrap="square">
            <a:spAutoFit/>
          </a:bodyPr>
          <a:lstStyle/>
          <a:p>
            <a:r>
              <a:rPr lang="ru-RU" sz="2000" b="1" dirty="0"/>
              <a:t>Константин Мельников. Гараж «Интуриста». Фасад. Улица Сущевский Вал, 33. 1933 г </a:t>
            </a:r>
          </a:p>
        </p:txBody>
      </p:sp>
      <p:sp>
        <p:nvSpPr>
          <p:cNvPr id="8" name="TextBox 7">
            <a:extLst>
              <a:ext uri="{FF2B5EF4-FFF2-40B4-BE49-F238E27FC236}">
                <a16:creationId xmlns:a16="http://schemas.microsoft.com/office/drawing/2014/main" id="{EA9BC85E-A0BE-4838-9B09-38F8000A5E4C}"/>
              </a:ext>
            </a:extLst>
          </p:cNvPr>
          <p:cNvSpPr txBox="1"/>
          <p:nvPr/>
        </p:nvSpPr>
        <p:spPr>
          <a:xfrm>
            <a:off x="298937" y="573031"/>
            <a:ext cx="11799277" cy="1508105"/>
          </a:xfrm>
          <a:prstGeom prst="rect">
            <a:avLst/>
          </a:prstGeom>
          <a:noFill/>
        </p:spPr>
        <p:txBody>
          <a:bodyPr wrap="square">
            <a:spAutoFit/>
          </a:bodyPr>
          <a:lstStyle/>
          <a:p>
            <a:r>
              <a:rPr lang="ru-RU" sz="1400" b="1" dirty="0"/>
              <a:t>В 1929 году для развития культурного обмена в СССР было образовано акционерное общество «Интурист». В первый год работы компании Москву посетили более двух тысяч гостей из‑за рубежа, многие из которых остались недовольны приемом, и политбюро отдало приказ улучшить условия содержания гостей. Когда «Интурист» обновил таксопарк, появилась необходимость в строительстве нового помещения — эту задачу делегировали Константину Мельникову.</a:t>
            </a:r>
          </a:p>
          <a:p>
            <a:r>
              <a:rPr lang="ru-RU" b="1" dirty="0"/>
              <a:t>Архитектор не занимался проектом самостоятельно — в оду он возглавлял Архитектурную мастерскую № 7, которая и создала типовое решение для пятиэтажного гаража; Мельников же сосредоточился на дизайне фасада. </a:t>
            </a:r>
          </a:p>
        </p:txBody>
      </p:sp>
      <p:pic>
        <p:nvPicPr>
          <p:cNvPr id="9" name="Рисунок 8">
            <a:extLst>
              <a:ext uri="{FF2B5EF4-FFF2-40B4-BE49-F238E27FC236}">
                <a16:creationId xmlns:a16="http://schemas.microsoft.com/office/drawing/2014/main" id="{141747EF-F7FF-435F-BDB5-77E2DBFB6E0A}"/>
              </a:ext>
            </a:extLst>
          </p:cNvPr>
          <p:cNvPicPr>
            <a:picLocks noChangeAspect="1"/>
          </p:cNvPicPr>
          <p:nvPr/>
        </p:nvPicPr>
        <p:blipFill rotWithShape="1">
          <a:blip r:embed="rId2"/>
          <a:srcRect l="2193" t="15161" r="1225" b="3493"/>
          <a:stretch/>
        </p:blipFill>
        <p:spPr>
          <a:xfrm>
            <a:off x="419102" y="2150232"/>
            <a:ext cx="8044963" cy="4517262"/>
          </a:xfrm>
          <a:prstGeom prst="rect">
            <a:avLst/>
          </a:prstGeom>
        </p:spPr>
      </p:pic>
      <p:sp>
        <p:nvSpPr>
          <p:cNvPr id="11" name="TextBox 10">
            <a:extLst>
              <a:ext uri="{FF2B5EF4-FFF2-40B4-BE49-F238E27FC236}">
                <a16:creationId xmlns:a16="http://schemas.microsoft.com/office/drawing/2014/main" id="{2619D06E-E77D-4E5C-94F3-42D8A8BA02E3}"/>
              </a:ext>
            </a:extLst>
          </p:cNvPr>
          <p:cNvSpPr txBox="1"/>
          <p:nvPr/>
        </p:nvSpPr>
        <p:spPr>
          <a:xfrm>
            <a:off x="8605472" y="2235314"/>
            <a:ext cx="3325689" cy="3416320"/>
          </a:xfrm>
          <a:prstGeom prst="rect">
            <a:avLst/>
          </a:prstGeom>
          <a:noFill/>
        </p:spPr>
        <p:txBody>
          <a:bodyPr wrap="square">
            <a:spAutoFit/>
          </a:bodyPr>
          <a:lstStyle/>
          <a:p>
            <a:r>
              <a:rPr lang="ru-RU" b="1" dirty="0"/>
              <a:t>Базовая композиция состояла из простых геометрических фигур, круга и трапеции, которые объединялись в центре фасада, а нижняя часть пространства была заполнена вертикальными окнами. Круг и трапеция образовывали символ бесконечности, которая обозначала, по выражению самого Мельникова, «путь туриста». </a:t>
            </a:r>
          </a:p>
        </p:txBody>
      </p:sp>
    </p:spTree>
    <p:extLst>
      <p:ext uri="{BB962C8B-B14F-4D97-AF65-F5344CB8AC3E}">
        <p14:creationId xmlns:p14="http://schemas.microsoft.com/office/powerpoint/2010/main" val="4272392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39384C-FDDE-49E1-8E82-3CE44334A61C}"/>
              </a:ext>
            </a:extLst>
          </p:cNvPr>
          <p:cNvSpPr txBox="1"/>
          <p:nvPr/>
        </p:nvSpPr>
        <p:spPr>
          <a:xfrm>
            <a:off x="430824" y="196584"/>
            <a:ext cx="10392508" cy="400110"/>
          </a:xfrm>
          <a:prstGeom prst="rect">
            <a:avLst/>
          </a:prstGeom>
          <a:noFill/>
        </p:spPr>
        <p:txBody>
          <a:bodyPr wrap="square">
            <a:spAutoFit/>
          </a:bodyPr>
          <a:lstStyle/>
          <a:p>
            <a:pPr algn="ctr"/>
            <a:r>
              <a:rPr lang="ru-RU" sz="2000" b="1" dirty="0"/>
              <a:t>Константин Мельников. Гараж Госплана. Фасад. 1936 г. </a:t>
            </a:r>
          </a:p>
        </p:txBody>
      </p:sp>
      <p:sp>
        <p:nvSpPr>
          <p:cNvPr id="6" name="TextBox 5">
            <a:extLst>
              <a:ext uri="{FF2B5EF4-FFF2-40B4-BE49-F238E27FC236}">
                <a16:creationId xmlns:a16="http://schemas.microsoft.com/office/drawing/2014/main" id="{FE8799C6-D2D8-4DD1-8B10-BBB17049BBC8}"/>
              </a:ext>
            </a:extLst>
          </p:cNvPr>
          <p:cNvSpPr txBox="1"/>
          <p:nvPr/>
        </p:nvSpPr>
        <p:spPr>
          <a:xfrm>
            <a:off x="430824" y="596694"/>
            <a:ext cx="11473961" cy="1477328"/>
          </a:xfrm>
          <a:prstGeom prst="rect">
            <a:avLst/>
          </a:prstGeom>
          <a:noFill/>
        </p:spPr>
        <p:txBody>
          <a:bodyPr wrap="square">
            <a:spAutoFit/>
          </a:bodyPr>
          <a:lstStyle/>
          <a:p>
            <a:r>
              <a:rPr lang="ru-RU" b="1" dirty="0"/>
              <a:t>Построенное в 1936 году для автомобилей Госплана СССР здание считается последним из реализованных проектов Константина Мельникова. Как и в истории с гаражом «Интуриста», рабочие чертежи здания выполнила архитектурно-проектная мастерская Моссовета № 7, Мельников же занимался лишь архитектурным оформлением фасадов. Константин Степанович использовал три конструктивные формы: прямоугольник, треугольник и круг.</a:t>
            </a:r>
          </a:p>
        </p:txBody>
      </p:sp>
      <p:sp>
        <p:nvSpPr>
          <p:cNvPr id="8" name="TextBox 7">
            <a:extLst>
              <a:ext uri="{FF2B5EF4-FFF2-40B4-BE49-F238E27FC236}">
                <a16:creationId xmlns:a16="http://schemas.microsoft.com/office/drawing/2014/main" id="{14672F1D-500C-4546-9881-0BC6ECA844E1}"/>
              </a:ext>
            </a:extLst>
          </p:cNvPr>
          <p:cNvSpPr txBox="1"/>
          <p:nvPr/>
        </p:nvSpPr>
        <p:spPr>
          <a:xfrm>
            <a:off x="7658100" y="2074022"/>
            <a:ext cx="4246685" cy="4524315"/>
          </a:xfrm>
          <a:prstGeom prst="rect">
            <a:avLst/>
          </a:prstGeom>
          <a:noFill/>
        </p:spPr>
        <p:txBody>
          <a:bodyPr wrap="square">
            <a:spAutoFit/>
          </a:bodyPr>
          <a:lstStyle/>
          <a:p>
            <a:r>
              <a:rPr lang="ru-RU" b="1" dirty="0"/>
              <a:t>Самый яркий фрагмент фасада – гигантское круглое окно с массивным обрамлением, похожее на автомобильную фару, которое установили между одноэтажным и четырехэтажным корпусами гаража. Справа от «фары» располагалась «горизонталь» - высокая труба (до наших дней она не сохранилась). Фасад высокого административного корпуса прорезывали вертикальные каннелюры: эти желоба должны были напоминать решетку радиатора. Прямоугольные окна дворового фасада были наклонены – параллельно внутренним лестницам.</a:t>
            </a:r>
          </a:p>
        </p:txBody>
      </p:sp>
      <p:pic>
        <p:nvPicPr>
          <p:cNvPr id="9" name="Рисунок 8">
            <a:extLst>
              <a:ext uri="{FF2B5EF4-FFF2-40B4-BE49-F238E27FC236}">
                <a16:creationId xmlns:a16="http://schemas.microsoft.com/office/drawing/2014/main" id="{F95E379F-120E-4DA7-8411-3491B6742F27}"/>
              </a:ext>
            </a:extLst>
          </p:cNvPr>
          <p:cNvPicPr>
            <a:picLocks noChangeAspect="1"/>
          </p:cNvPicPr>
          <p:nvPr/>
        </p:nvPicPr>
        <p:blipFill rotWithShape="1">
          <a:blip r:embed="rId2"/>
          <a:srcRect l="12669" r="7781" b="-1020"/>
          <a:stretch/>
        </p:blipFill>
        <p:spPr>
          <a:xfrm>
            <a:off x="430824" y="2162803"/>
            <a:ext cx="6289431" cy="4485953"/>
          </a:xfrm>
          <a:prstGeom prst="rect">
            <a:avLst/>
          </a:prstGeom>
        </p:spPr>
      </p:pic>
    </p:spTree>
    <p:extLst>
      <p:ext uri="{BB962C8B-B14F-4D97-AF65-F5344CB8AC3E}">
        <p14:creationId xmlns:p14="http://schemas.microsoft.com/office/powerpoint/2010/main" val="747725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D552CF-A6E0-4EDA-8CCA-E919ED68B4B0}"/>
              </a:ext>
            </a:extLst>
          </p:cNvPr>
          <p:cNvSpPr txBox="1"/>
          <p:nvPr/>
        </p:nvSpPr>
        <p:spPr>
          <a:xfrm>
            <a:off x="498964" y="268097"/>
            <a:ext cx="9091245" cy="1015663"/>
          </a:xfrm>
          <a:prstGeom prst="rect">
            <a:avLst/>
          </a:prstGeom>
          <a:noFill/>
        </p:spPr>
        <p:txBody>
          <a:bodyPr wrap="square">
            <a:spAutoFit/>
          </a:bodyPr>
          <a:lstStyle/>
          <a:p>
            <a:r>
              <a:rPr lang="ru-RU" sz="2000" b="1" dirty="0"/>
              <a:t>Дом Центросоюза на Мясницкой, 39, 1928-1935 годы. (Центральный союз российских производственных коопераций). </a:t>
            </a:r>
          </a:p>
          <a:p>
            <a:r>
              <a:rPr lang="ru-RU" sz="2000" b="1" dirty="0"/>
              <a:t>Построил французский архитектор Ле Корбюзье (</a:t>
            </a:r>
            <a:r>
              <a:rPr lang="ru-RU" sz="2000" b="1" dirty="0" err="1"/>
              <a:t>Шарль-Эдуа́р</a:t>
            </a:r>
            <a:r>
              <a:rPr lang="ru-RU" sz="2000" b="1" dirty="0"/>
              <a:t> </a:t>
            </a:r>
            <a:r>
              <a:rPr lang="ru-RU" sz="2000" b="1" dirty="0" err="1"/>
              <a:t>Жаннере</a:t>
            </a:r>
            <a:r>
              <a:rPr lang="ru-RU" sz="2000" b="1" dirty="0"/>
              <a:t>́-</a:t>
            </a:r>
            <a:r>
              <a:rPr lang="ru-RU" sz="2000" b="1" dirty="0" err="1"/>
              <a:t>Гри</a:t>
            </a:r>
            <a:r>
              <a:rPr lang="ru-RU" sz="2000" b="1" dirty="0"/>
              <a:t>).</a:t>
            </a:r>
          </a:p>
        </p:txBody>
      </p:sp>
      <p:sp>
        <p:nvSpPr>
          <p:cNvPr id="5" name="TextBox 4">
            <a:extLst>
              <a:ext uri="{FF2B5EF4-FFF2-40B4-BE49-F238E27FC236}">
                <a16:creationId xmlns:a16="http://schemas.microsoft.com/office/drawing/2014/main" id="{BE7C2BB2-B862-4DBD-BDC6-84BAFCE04EBB}"/>
              </a:ext>
            </a:extLst>
          </p:cNvPr>
          <p:cNvSpPr txBox="1"/>
          <p:nvPr/>
        </p:nvSpPr>
        <p:spPr>
          <a:xfrm>
            <a:off x="498964" y="1283760"/>
            <a:ext cx="4380767" cy="5355312"/>
          </a:xfrm>
          <a:prstGeom prst="rect">
            <a:avLst/>
          </a:prstGeom>
          <a:noFill/>
        </p:spPr>
        <p:txBody>
          <a:bodyPr wrap="square">
            <a:spAutoFit/>
          </a:bodyPr>
          <a:lstStyle/>
          <a:p>
            <a:r>
              <a:rPr lang="ru-RU" b="1" dirty="0"/>
              <a:t>Одно из последних зданий конструктивизма в Москве в стиле конструктивизма.</a:t>
            </a:r>
          </a:p>
          <a:p>
            <a:r>
              <a:rPr lang="ru-RU" b="1" dirty="0"/>
              <a:t> Здание относится к числу наиболее интересных архитектурных раритетов не только Москвы, но и мира, представляя собой созданный знаменитым архитектором образец европейского модернизма конца 20-х годов XX века.</a:t>
            </a:r>
          </a:p>
          <a:p>
            <a:r>
              <a:rPr lang="ru-RU" b="1" dirty="0"/>
              <a:t>это единственная в России постройка Ле Корбюзье. Дом сменил много хозяев. Сейчас в нем находится Росстат.</a:t>
            </a:r>
          </a:p>
          <a:p>
            <a:r>
              <a:rPr lang="ru-RU" b="1" dirty="0"/>
              <a:t> 3 корпуса, центральный фасад выходит на Мясницкую. Другой фасад – на параллельный проспект Академика Сахарова. </a:t>
            </a:r>
          </a:p>
          <a:p>
            <a:r>
              <a:rPr lang="ru-RU" b="1" dirty="0"/>
              <a:t>Под столбами 1-го этажа была автостоянка. </a:t>
            </a:r>
          </a:p>
          <a:p>
            <a:endParaRPr lang="ru-RU" dirty="0"/>
          </a:p>
        </p:txBody>
      </p:sp>
      <p:pic>
        <p:nvPicPr>
          <p:cNvPr id="7" name="Рисунок 6">
            <a:extLst>
              <a:ext uri="{FF2B5EF4-FFF2-40B4-BE49-F238E27FC236}">
                <a16:creationId xmlns:a16="http://schemas.microsoft.com/office/drawing/2014/main" id="{557817AF-1113-4803-A441-D0DF57727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7862" y="1940495"/>
            <a:ext cx="6620899" cy="4411174"/>
          </a:xfrm>
          <a:prstGeom prst="rect">
            <a:avLst/>
          </a:prstGeom>
        </p:spPr>
      </p:pic>
      <p:sp>
        <p:nvSpPr>
          <p:cNvPr id="9" name="TextBox 8">
            <a:extLst>
              <a:ext uri="{FF2B5EF4-FFF2-40B4-BE49-F238E27FC236}">
                <a16:creationId xmlns:a16="http://schemas.microsoft.com/office/drawing/2014/main" id="{C1A19BC5-7B30-49F0-B83D-A513FEB0D26A}"/>
              </a:ext>
            </a:extLst>
          </p:cNvPr>
          <p:cNvSpPr txBox="1"/>
          <p:nvPr/>
        </p:nvSpPr>
        <p:spPr>
          <a:xfrm>
            <a:off x="5157862" y="1427461"/>
            <a:ext cx="6097464" cy="369332"/>
          </a:xfrm>
          <a:prstGeom prst="rect">
            <a:avLst/>
          </a:prstGeom>
          <a:noFill/>
        </p:spPr>
        <p:txBody>
          <a:bodyPr wrap="square">
            <a:spAutoFit/>
          </a:bodyPr>
          <a:lstStyle/>
          <a:p>
            <a:r>
              <a:rPr lang="ru-RU" b="1" dirty="0"/>
              <a:t>Центральный фасад, выходящий на Мясницкую улицу</a:t>
            </a:r>
          </a:p>
        </p:txBody>
      </p:sp>
    </p:spTree>
    <p:extLst>
      <p:ext uri="{BB962C8B-B14F-4D97-AF65-F5344CB8AC3E}">
        <p14:creationId xmlns:p14="http://schemas.microsoft.com/office/powerpoint/2010/main" val="661694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F8E75A-DCD8-4F9D-86CB-B4174BF63FA3}"/>
              </a:ext>
            </a:extLst>
          </p:cNvPr>
          <p:cNvSpPr txBox="1"/>
          <p:nvPr/>
        </p:nvSpPr>
        <p:spPr>
          <a:xfrm>
            <a:off x="7429499" y="1200300"/>
            <a:ext cx="4457700" cy="4801314"/>
          </a:xfrm>
          <a:prstGeom prst="rect">
            <a:avLst/>
          </a:prstGeom>
          <a:noFill/>
        </p:spPr>
        <p:txBody>
          <a:bodyPr wrap="square">
            <a:spAutoFit/>
          </a:bodyPr>
          <a:lstStyle/>
          <a:p>
            <a:r>
              <a:rPr lang="ru-RU" b="1" dirty="0"/>
              <a:t>Дом Центросоюза — очень большое по тем временам сооружение. Первое, что бросается в глаза при подходе к нему — это гигантские поверхности стекла на фасадах, открытые стойки-опоры, поддерживающие блоки офисов, свободные пространства первого этажа (под зданием можно свободно пройти), горизонтальные крыши, красновато-коричневая облицовка стен из розового туфа. </a:t>
            </a:r>
          </a:p>
          <a:p>
            <a:r>
              <a:rPr lang="ru-RU" b="1" dirty="0"/>
              <a:t>Всё это — характерные особенности творческой манеры Ле Корбюзье начала 30-х годов (за исключением разве что облицовки), яркая иллюстрация его же известных «Пяти отправных точек современной архитектуры». </a:t>
            </a:r>
          </a:p>
        </p:txBody>
      </p:sp>
      <p:pic>
        <p:nvPicPr>
          <p:cNvPr id="5" name="Рисунок 4">
            <a:extLst>
              <a:ext uri="{FF2B5EF4-FFF2-40B4-BE49-F238E27FC236}">
                <a16:creationId xmlns:a16="http://schemas.microsoft.com/office/drawing/2014/main" id="{8DA0F92B-AB68-49F7-A18E-8FC93F6E8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88" y="1336527"/>
            <a:ext cx="6825563" cy="5119172"/>
          </a:xfrm>
          <a:prstGeom prst="rect">
            <a:avLst/>
          </a:prstGeom>
        </p:spPr>
      </p:pic>
      <p:sp>
        <p:nvSpPr>
          <p:cNvPr id="7" name="TextBox 6">
            <a:extLst>
              <a:ext uri="{FF2B5EF4-FFF2-40B4-BE49-F238E27FC236}">
                <a16:creationId xmlns:a16="http://schemas.microsoft.com/office/drawing/2014/main" id="{2C6D1420-7316-4838-9738-7C9336057D24}"/>
              </a:ext>
            </a:extLst>
          </p:cNvPr>
          <p:cNvSpPr txBox="1"/>
          <p:nvPr/>
        </p:nvSpPr>
        <p:spPr>
          <a:xfrm>
            <a:off x="7429499" y="6001614"/>
            <a:ext cx="4457700" cy="646331"/>
          </a:xfrm>
          <a:prstGeom prst="rect">
            <a:avLst/>
          </a:prstGeom>
          <a:noFill/>
        </p:spPr>
        <p:txBody>
          <a:bodyPr wrap="square">
            <a:spAutoFit/>
          </a:bodyPr>
          <a:lstStyle/>
          <a:p>
            <a:r>
              <a:rPr lang="ru-RU" b="1" dirty="0"/>
              <a:t>Фасад, выходящий на проспект Академика Сахарова. </a:t>
            </a:r>
          </a:p>
        </p:txBody>
      </p:sp>
      <p:sp>
        <p:nvSpPr>
          <p:cNvPr id="9" name="TextBox 8">
            <a:extLst>
              <a:ext uri="{FF2B5EF4-FFF2-40B4-BE49-F238E27FC236}">
                <a16:creationId xmlns:a16="http://schemas.microsoft.com/office/drawing/2014/main" id="{AAE2BD7A-94D4-4DDF-B636-FB8287A3BE04}"/>
              </a:ext>
            </a:extLst>
          </p:cNvPr>
          <p:cNvSpPr txBox="1"/>
          <p:nvPr/>
        </p:nvSpPr>
        <p:spPr>
          <a:xfrm>
            <a:off x="290920" y="182364"/>
            <a:ext cx="11610159" cy="1015663"/>
          </a:xfrm>
          <a:prstGeom prst="rect">
            <a:avLst/>
          </a:prstGeom>
          <a:noFill/>
        </p:spPr>
        <p:txBody>
          <a:bodyPr wrap="square">
            <a:spAutoFit/>
          </a:bodyPr>
          <a:lstStyle/>
          <a:p>
            <a:r>
              <a:rPr lang="ru-RU" sz="2000" b="1" dirty="0"/>
              <a:t>Дом Центросоюза на Мясницкой, 39, 1928-1935 годы. (Центральный союз российских производственных коопераций). </a:t>
            </a:r>
          </a:p>
          <a:p>
            <a:r>
              <a:rPr lang="ru-RU" sz="2000" b="1" dirty="0"/>
              <a:t>Построил французский архитектор Ле Корбюзье (</a:t>
            </a:r>
            <a:r>
              <a:rPr lang="ru-RU" sz="2000" b="1" dirty="0" err="1"/>
              <a:t>Шарль-Эдуа́р</a:t>
            </a:r>
            <a:r>
              <a:rPr lang="ru-RU" sz="2000" b="1" dirty="0"/>
              <a:t> </a:t>
            </a:r>
            <a:r>
              <a:rPr lang="ru-RU" sz="2000" b="1" dirty="0" err="1"/>
              <a:t>Жаннере</a:t>
            </a:r>
            <a:r>
              <a:rPr lang="ru-RU" sz="2000" b="1" dirty="0"/>
              <a:t>́-</a:t>
            </a:r>
            <a:r>
              <a:rPr lang="ru-RU" sz="2000" b="1" dirty="0" err="1"/>
              <a:t>Гри</a:t>
            </a:r>
            <a:r>
              <a:rPr lang="ru-RU" sz="2000" b="1" dirty="0"/>
              <a:t>).</a:t>
            </a:r>
          </a:p>
        </p:txBody>
      </p:sp>
    </p:spTree>
    <p:extLst>
      <p:ext uri="{BB962C8B-B14F-4D97-AF65-F5344CB8AC3E}">
        <p14:creationId xmlns:p14="http://schemas.microsoft.com/office/powerpoint/2010/main" val="3031904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11273C-EE01-43C4-AF3A-B86F4291E219}"/>
              </a:ext>
            </a:extLst>
          </p:cNvPr>
          <p:cNvSpPr txBox="1"/>
          <p:nvPr/>
        </p:nvSpPr>
        <p:spPr>
          <a:xfrm>
            <a:off x="516550" y="2646787"/>
            <a:ext cx="4978642" cy="2585323"/>
          </a:xfrm>
          <a:prstGeom prst="rect">
            <a:avLst/>
          </a:prstGeom>
          <a:noFill/>
        </p:spPr>
        <p:txBody>
          <a:bodyPr wrap="square">
            <a:spAutoFit/>
          </a:bodyPr>
          <a:lstStyle/>
          <a:p>
            <a:r>
              <a:rPr lang="ru-RU" b="1" dirty="0"/>
              <a:t>Это первое в истории стеклянное офисное здание.</a:t>
            </a:r>
          </a:p>
          <a:p>
            <a:r>
              <a:rPr lang="ru-RU" b="1" dirty="0"/>
              <a:t>На фасадах были навешены гигантские стеклянные экраны, каждый по высоте одного этажа.</a:t>
            </a:r>
          </a:p>
          <a:p>
            <a:r>
              <a:rPr lang="ru-RU" b="1" dirty="0"/>
              <a:t>К торцам примыкают перпендикулярные восьмиэтажные корпуса.</a:t>
            </a:r>
          </a:p>
          <a:p>
            <a:r>
              <a:rPr lang="ru-RU" b="1" dirty="0"/>
              <a:t>Их глухие торцовые стены контрастируют с застеклением основных фасадов.</a:t>
            </a:r>
          </a:p>
        </p:txBody>
      </p:sp>
      <p:pic>
        <p:nvPicPr>
          <p:cNvPr id="5" name="Рисунок 4">
            <a:extLst>
              <a:ext uri="{FF2B5EF4-FFF2-40B4-BE49-F238E27FC236}">
                <a16:creationId xmlns:a16="http://schemas.microsoft.com/office/drawing/2014/main" id="{C2EF5BAB-492F-48BC-8750-B2C81B9CA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520" y="2527888"/>
            <a:ext cx="6098930" cy="4063412"/>
          </a:xfrm>
          <a:prstGeom prst="rect">
            <a:avLst/>
          </a:prstGeom>
        </p:spPr>
      </p:pic>
      <p:sp>
        <p:nvSpPr>
          <p:cNvPr id="7" name="TextBox 6">
            <a:extLst>
              <a:ext uri="{FF2B5EF4-FFF2-40B4-BE49-F238E27FC236}">
                <a16:creationId xmlns:a16="http://schemas.microsoft.com/office/drawing/2014/main" id="{EA512312-D35B-4B12-B9FB-65FE05D9FCFF}"/>
              </a:ext>
            </a:extLst>
          </p:cNvPr>
          <p:cNvSpPr txBox="1"/>
          <p:nvPr/>
        </p:nvSpPr>
        <p:spPr>
          <a:xfrm>
            <a:off x="516550" y="518747"/>
            <a:ext cx="11306172" cy="2031325"/>
          </a:xfrm>
          <a:prstGeom prst="rect">
            <a:avLst/>
          </a:prstGeom>
          <a:noFill/>
        </p:spPr>
        <p:txBody>
          <a:bodyPr wrap="square">
            <a:spAutoFit/>
          </a:bodyPr>
          <a:lstStyle/>
          <a:p>
            <a:r>
              <a:rPr lang="ru-RU" b="1" dirty="0"/>
              <a:t>В зданиях комплекса предусмотрены рабочие места для 3500 служащих, а также большой конференц-зал (выделенный отдельным блоком), клубные помещения, читальный зал, ресторан и многое другое. В первом этаже расположен просторный входной вестибюль, с открытыми лестницами и пандусами (наклонными пешеходными рампами) для связи между этажами.</a:t>
            </a:r>
          </a:p>
          <a:p>
            <a:r>
              <a:rPr lang="ru-RU" b="1" dirty="0"/>
              <a:t>  Этот дом строился как «идеальная машина для труда и управления», так же, как и дома-коммуны – «идеальные машины для жилья».</a:t>
            </a:r>
          </a:p>
          <a:p>
            <a:r>
              <a:rPr lang="ru-RU" b="1" dirty="0"/>
              <a:t>Сочетание новых архитектурных форм с новыми возможностями техники и материалами.</a:t>
            </a:r>
          </a:p>
        </p:txBody>
      </p:sp>
      <p:sp>
        <p:nvSpPr>
          <p:cNvPr id="9" name="TextBox 8">
            <a:extLst>
              <a:ext uri="{FF2B5EF4-FFF2-40B4-BE49-F238E27FC236}">
                <a16:creationId xmlns:a16="http://schemas.microsoft.com/office/drawing/2014/main" id="{AC4757F5-AF14-4AAF-A817-05E2F33FE3EB}"/>
              </a:ext>
            </a:extLst>
          </p:cNvPr>
          <p:cNvSpPr txBox="1"/>
          <p:nvPr/>
        </p:nvSpPr>
        <p:spPr>
          <a:xfrm>
            <a:off x="516550" y="149415"/>
            <a:ext cx="9242912" cy="400110"/>
          </a:xfrm>
          <a:prstGeom prst="rect">
            <a:avLst/>
          </a:prstGeom>
          <a:noFill/>
        </p:spPr>
        <p:txBody>
          <a:bodyPr wrap="square">
            <a:spAutoFit/>
          </a:bodyPr>
          <a:lstStyle/>
          <a:p>
            <a:r>
              <a:rPr lang="ru-RU" sz="2000" b="1" dirty="0"/>
              <a:t>Дом Центросоюза на Мясницкой, 39, 1928-1935 годы. Ле Корбюзье </a:t>
            </a:r>
          </a:p>
        </p:txBody>
      </p:sp>
      <p:sp>
        <p:nvSpPr>
          <p:cNvPr id="13" name="TextBox 12">
            <a:extLst>
              <a:ext uri="{FF2B5EF4-FFF2-40B4-BE49-F238E27FC236}">
                <a16:creationId xmlns:a16="http://schemas.microsoft.com/office/drawing/2014/main" id="{0F9CF93A-70F0-4721-870A-31E88E8A891C}"/>
              </a:ext>
            </a:extLst>
          </p:cNvPr>
          <p:cNvSpPr txBox="1"/>
          <p:nvPr/>
        </p:nvSpPr>
        <p:spPr>
          <a:xfrm>
            <a:off x="516550" y="6221968"/>
            <a:ext cx="6097464" cy="369332"/>
          </a:xfrm>
          <a:prstGeom prst="rect">
            <a:avLst/>
          </a:prstGeom>
          <a:noFill/>
        </p:spPr>
        <p:txBody>
          <a:bodyPr wrap="square">
            <a:spAutoFit/>
          </a:bodyPr>
          <a:lstStyle/>
          <a:p>
            <a:r>
              <a:rPr lang="ru-RU" b="1" dirty="0"/>
              <a:t>Вид на здание с проспекта Академика Сахарова</a:t>
            </a:r>
          </a:p>
        </p:txBody>
      </p:sp>
    </p:spTree>
    <p:extLst>
      <p:ext uri="{BB962C8B-B14F-4D97-AF65-F5344CB8AC3E}">
        <p14:creationId xmlns:p14="http://schemas.microsoft.com/office/powerpoint/2010/main" val="2951257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163F8C-6520-457B-8F6A-EB87503421E5}"/>
              </a:ext>
            </a:extLst>
          </p:cNvPr>
          <p:cNvSpPr txBox="1"/>
          <p:nvPr/>
        </p:nvSpPr>
        <p:spPr>
          <a:xfrm>
            <a:off x="495300" y="453576"/>
            <a:ext cx="6838950" cy="3139321"/>
          </a:xfrm>
          <a:prstGeom prst="rect">
            <a:avLst/>
          </a:prstGeom>
          <a:noFill/>
        </p:spPr>
        <p:txBody>
          <a:bodyPr wrap="square">
            <a:spAutoFit/>
          </a:bodyPr>
          <a:lstStyle/>
          <a:p>
            <a:r>
              <a:rPr lang="ru-RU" b="1" dirty="0"/>
              <a:t>Конструктивисты и рационалисты жестоко полемизировали друг с другом, но, по сути, для нас сейчас более видны черты сходства их принципов, чем различия.</a:t>
            </a:r>
          </a:p>
          <a:p>
            <a:r>
              <a:rPr lang="ru-RU" b="1" dirty="0"/>
              <a:t>И для тех, и для других общим идеалом было здание, строго продуманное, удобное в эксплуатации, многофункциональное при минимальных затратах материалов и труда (экономичное).</a:t>
            </a:r>
          </a:p>
          <a:p>
            <a:r>
              <a:rPr lang="ru-RU" b="1" dirty="0"/>
              <a:t>  И те, и другие отрицали историческую преемственность, отказывались от декоративных элементов классических стилей. </a:t>
            </a:r>
          </a:p>
          <a:p>
            <a:r>
              <a:rPr lang="ru-RU" b="1" dirty="0"/>
              <a:t>Конструктивисты, как и рационалисты, искали выразительность не в декоре, а в динамике простых конструкций, вертикалей и горизонталей строения, свободе плана здания.</a:t>
            </a:r>
          </a:p>
        </p:txBody>
      </p:sp>
      <p:pic>
        <p:nvPicPr>
          <p:cNvPr id="4" name="Рисунок 3">
            <a:extLst>
              <a:ext uri="{FF2B5EF4-FFF2-40B4-BE49-F238E27FC236}">
                <a16:creationId xmlns:a16="http://schemas.microsoft.com/office/drawing/2014/main" id="{E109E862-14B2-4F25-8549-4513EACE7587}"/>
              </a:ext>
            </a:extLst>
          </p:cNvPr>
          <p:cNvPicPr>
            <a:picLocks noChangeAspect="1"/>
          </p:cNvPicPr>
          <p:nvPr/>
        </p:nvPicPr>
        <p:blipFill rotWithShape="1">
          <a:blip r:embed="rId2"/>
          <a:srcRect l="5371" t="16806" r="2979" b="3611"/>
          <a:stretch/>
        </p:blipFill>
        <p:spPr>
          <a:xfrm>
            <a:off x="7372350" y="581135"/>
            <a:ext cx="4324350" cy="2812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FBD4AF2-9A2B-4799-AC04-CEF299C9785A}"/>
              </a:ext>
            </a:extLst>
          </p:cNvPr>
          <p:cNvSpPr txBox="1"/>
          <p:nvPr/>
        </p:nvSpPr>
        <p:spPr>
          <a:xfrm>
            <a:off x="495300" y="3521240"/>
            <a:ext cx="11696700" cy="2862322"/>
          </a:xfrm>
          <a:prstGeom prst="rect">
            <a:avLst/>
          </a:prstGeom>
          <a:noFill/>
        </p:spPr>
        <p:txBody>
          <a:bodyPr wrap="square">
            <a:spAutoFit/>
          </a:bodyPr>
          <a:lstStyle/>
          <a:p>
            <a:r>
              <a:rPr lang="ru-RU" b="1" dirty="0"/>
              <a:t>Но рационалисты призывали ни в коей мере не ограничиваться только утилитарной функцией проектируемого здания; психологические особенности восприятия архитектурного пространства также следует учитывать при строительстве.</a:t>
            </a:r>
          </a:p>
          <a:p>
            <a:r>
              <a:rPr lang="ru-RU" b="1" dirty="0"/>
              <a:t> С легкой руки сторонников конструктивизма рационалистов, много внимания уделявших художественным вопросам формообразования, стали называть формалистами. Это название в 20-е годы закрепилось за ними, и некоторые рационалисты даже сами иногда называли себя формалистами. </a:t>
            </a:r>
          </a:p>
          <a:p>
            <a:r>
              <a:rPr lang="ru-RU" b="1" dirty="0"/>
              <a:t>Вскоре в нашем искусствоведении он стал синонимом одностороннего, а затем и неприемлемого метода в искусстве. </a:t>
            </a:r>
          </a:p>
          <a:p>
            <a:r>
              <a:rPr lang="ru-RU" b="1" dirty="0"/>
              <a:t>В результате все творческое течение, за которым в публикациях закрепилось название "формализм", было оценено как лежащее в стороне от основного пути развития архитектуры.</a:t>
            </a:r>
          </a:p>
        </p:txBody>
      </p:sp>
    </p:spTree>
    <p:extLst>
      <p:ext uri="{BB962C8B-B14F-4D97-AF65-F5344CB8AC3E}">
        <p14:creationId xmlns:p14="http://schemas.microsoft.com/office/powerpoint/2010/main" val="858145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9DD6019-A5CC-4EDF-8164-5ECD6D4DC499}"/>
              </a:ext>
            </a:extLst>
          </p:cNvPr>
          <p:cNvPicPr>
            <a:picLocks noChangeAspect="1"/>
          </p:cNvPicPr>
          <p:nvPr/>
        </p:nvPicPr>
        <p:blipFill>
          <a:blip r:embed="rId2"/>
          <a:stretch>
            <a:fillRect/>
          </a:stretch>
        </p:blipFill>
        <p:spPr>
          <a:xfrm>
            <a:off x="2628900" y="1199269"/>
            <a:ext cx="5949998" cy="4946555"/>
          </a:xfrm>
          <a:prstGeom prst="rect">
            <a:avLst/>
          </a:prstGeom>
        </p:spPr>
      </p:pic>
      <p:pic>
        <p:nvPicPr>
          <p:cNvPr id="3" name="Рисунок 2">
            <a:extLst>
              <a:ext uri="{FF2B5EF4-FFF2-40B4-BE49-F238E27FC236}">
                <a16:creationId xmlns:a16="http://schemas.microsoft.com/office/drawing/2014/main" id="{65F15CCE-92F5-4065-A266-965DFCFD6C6F}"/>
              </a:ext>
            </a:extLst>
          </p:cNvPr>
          <p:cNvPicPr>
            <a:picLocks noChangeAspect="1"/>
          </p:cNvPicPr>
          <p:nvPr/>
        </p:nvPicPr>
        <p:blipFill rotWithShape="1">
          <a:blip r:embed="rId3"/>
          <a:srcRect l="8457" t="3844" r="16796" b="14998"/>
          <a:stretch/>
        </p:blipFill>
        <p:spPr>
          <a:xfrm>
            <a:off x="8739554" y="580293"/>
            <a:ext cx="2883877" cy="5565531"/>
          </a:xfrm>
          <a:prstGeom prst="rect">
            <a:avLst/>
          </a:prstGeom>
        </p:spPr>
      </p:pic>
      <p:sp>
        <p:nvSpPr>
          <p:cNvPr id="5" name="TextBox 4">
            <a:extLst>
              <a:ext uri="{FF2B5EF4-FFF2-40B4-BE49-F238E27FC236}">
                <a16:creationId xmlns:a16="http://schemas.microsoft.com/office/drawing/2014/main" id="{15E445D1-7886-4C29-B3F4-FB96B3B47F2F}"/>
              </a:ext>
            </a:extLst>
          </p:cNvPr>
          <p:cNvSpPr txBox="1"/>
          <p:nvPr/>
        </p:nvSpPr>
        <p:spPr>
          <a:xfrm>
            <a:off x="8739554" y="6145824"/>
            <a:ext cx="3255351" cy="584775"/>
          </a:xfrm>
          <a:prstGeom prst="rect">
            <a:avLst/>
          </a:prstGeom>
          <a:noFill/>
        </p:spPr>
        <p:txBody>
          <a:bodyPr wrap="square">
            <a:spAutoFit/>
          </a:bodyPr>
          <a:lstStyle/>
          <a:p>
            <a:r>
              <a:rPr lang="ru-RU" sz="1600" b="1" dirty="0"/>
              <a:t>Памятник Ле Корбюзье во дворе здания Центросоюза, 2016 год</a:t>
            </a:r>
          </a:p>
        </p:txBody>
      </p:sp>
      <p:sp>
        <p:nvSpPr>
          <p:cNvPr id="9" name="TextBox 8">
            <a:extLst>
              <a:ext uri="{FF2B5EF4-FFF2-40B4-BE49-F238E27FC236}">
                <a16:creationId xmlns:a16="http://schemas.microsoft.com/office/drawing/2014/main" id="{AEEC3FB4-B7EE-4E4C-A912-6A65C7C7D93D}"/>
              </a:ext>
            </a:extLst>
          </p:cNvPr>
          <p:cNvSpPr txBox="1"/>
          <p:nvPr/>
        </p:nvSpPr>
        <p:spPr>
          <a:xfrm>
            <a:off x="2519568" y="6145824"/>
            <a:ext cx="6097464" cy="369332"/>
          </a:xfrm>
          <a:prstGeom prst="rect">
            <a:avLst/>
          </a:prstGeom>
          <a:noFill/>
        </p:spPr>
        <p:txBody>
          <a:bodyPr wrap="square">
            <a:spAutoFit/>
          </a:bodyPr>
          <a:lstStyle/>
          <a:p>
            <a:r>
              <a:rPr lang="ru-RU" b="1" dirty="0"/>
              <a:t>МАКЕТ дома ЦЕНТРОСОЮЗА</a:t>
            </a:r>
          </a:p>
        </p:txBody>
      </p:sp>
      <p:sp>
        <p:nvSpPr>
          <p:cNvPr id="11" name="TextBox 10">
            <a:extLst>
              <a:ext uri="{FF2B5EF4-FFF2-40B4-BE49-F238E27FC236}">
                <a16:creationId xmlns:a16="http://schemas.microsoft.com/office/drawing/2014/main" id="{FEE118DD-5A02-42FC-98F3-9378651C9A94}"/>
              </a:ext>
            </a:extLst>
          </p:cNvPr>
          <p:cNvSpPr txBox="1"/>
          <p:nvPr/>
        </p:nvSpPr>
        <p:spPr>
          <a:xfrm>
            <a:off x="181244" y="857417"/>
            <a:ext cx="2367328" cy="5355312"/>
          </a:xfrm>
          <a:prstGeom prst="rect">
            <a:avLst/>
          </a:prstGeom>
          <a:noFill/>
        </p:spPr>
        <p:txBody>
          <a:bodyPr wrap="square">
            <a:spAutoFit/>
          </a:bodyPr>
          <a:lstStyle/>
          <a:p>
            <a:r>
              <a:rPr lang="ru-RU" b="1" dirty="0"/>
              <a:t>Пространство офисных этажей разделили на отдельные кабинеты, лифты непрерывного действия демонтировали. Интерьеры актового зала, фойе, лестниц и пандусов были отреставрированы с изменениями.</a:t>
            </a:r>
          </a:p>
          <a:p>
            <a:r>
              <a:rPr lang="ru-RU" b="1" dirty="0"/>
              <a:t>В 2014 году на средства Росстата здание более удачно реконструировали.</a:t>
            </a:r>
          </a:p>
          <a:p>
            <a:r>
              <a:rPr lang="ru-RU" b="1" dirty="0"/>
              <a:t>В 2016 во дворе поставили памятник Ле Корбюзье.</a:t>
            </a:r>
          </a:p>
        </p:txBody>
      </p:sp>
      <p:sp>
        <p:nvSpPr>
          <p:cNvPr id="13" name="TextBox 12">
            <a:extLst>
              <a:ext uri="{FF2B5EF4-FFF2-40B4-BE49-F238E27FC236}">
                <a16:creationId xmlns:a16="http://schemas.microsoft.com/office/drawing/2014/main" id="{0C5C577F-2D88-4BAE-91E5-FC9C5E1F2934}"/>
              </a:ext>
            </a:extLst>
          </p:cNvPr>
          <p:cNvSpPr txBox="1"/>
          <p:nvPr/>
        </p:nvSpPr>
        <p:spPr>
          <a:xfrm>
            <a:off x="206906" y="211086"/>
            <a:ext cx="8371992" cy="646331"/>
          </a:xfrm>
          <a:prstGeom prst="rect">
            <a:avLst/>
          </a:prstGeom>
          <a:noFill/>
        </p:spPr>
        <p:txBody>
          <a:bodyPr wrap="square">
            <a:spAutoFit/>
          </a:bodyPr>
          <a:lstStyle/>
          <a:p>
            <a:r>
              <a:rPr lang="ru-RU" b="1" dirty="0"/>
              <a:t>Реновацию дома Центросоюза провели в 1970-е годы: переостеклили фасады здания и застроили первый этаж, заблокировав проход под домом. </a:t>
            </a:r>
          </a:p>
        </p:txBody>
      </p:sp>
    </p:spTree>
    <p:extLst>
      <p:ext uri="{BB962C8B-B14F-4D97-AF65-F5344CB8AC3E}">
        <p14:creationId xmlns:p14="http://schemas.microsoft.com/office/powerpoint/2010/main" val="3394181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F547F4-EA39-4A03-99F0-6CB72BE53FDC}"/>
              </a:ext>
            </a:extLst>
          </p:cNvPr>
          <p:cNvSpPr txBox="1"/>
          <p:nvPr/>
        </p:nvSpPr>
        <p:spPr>
          <a:xfrm>
            <a:off x="261568" y="553686"/>
            <a:ext cx="11563353" cy="2308324"/>
          </a:xfrm>
          <a:prstGeom prst="rect">
            <a:avLst/>
          </a:prstGeom>
          <a:noFill/>
        </p:spPr>
        <p:txBody>
          <a:bodyPr wrap="square">
            <a:spAutoFit/>
          </a:bodyPr>
          <a:lstStyle/>
          <a:p>
            <a:r>
              <a:rPr lang="ru-RU" b="1" dirty="0"/>
              <a:t>Архитектура продумана так, чтобы внутри здания всегда было светло, так как фасады полностью застеклены. </a:t>
            </a:r>
          </a:p>
          <a:p>
            <a:r>
              <a:rPr lang="ru-RU" b="1" dirty="0"/>
              <a:t>Сама конструкция состоит из уже знакомых нам бетонных и металлических оснований. </a:t>
            </a:r>
          </a:p>
          <a:p>
            <a:r>
              <a:rPr lang="ru-RU" b="1" dirty="0"/>
              <a:t>Они, помимо своей очевидно каркасной роли, осуществляют еще и декоративную функцию. В течение дня, когда солнце постепенно опускается все ниже, благодаря балкам и колоннам внутри можно наблюдать за удивительной игрой света и тени.</a:t>
            </a:r>
          </a:p>
          <a:p>
            <a:r>
              <a:rPr lang="ru-RU" b="1" dirty="0"/>
              <a:t>Сразу при входе в здание посетители попадают в просторный вестибюль с монументальными колоннами. Пандусы и лестницы размещены симметрично друг другу. Отделка выполнена в белых тонах, что усиливает ощущение простора.</a:t>
            </a:r>
          </a:p>
        </p:txBody>
      </p:sp>
      <p:pic>
        <p:nvPicPr>
          <p:cNvPr id="4" name="Рисунок 3">
            <a:extLst>
              <a:ext uri="{FF2B5EF4-FFF2-40B4-BE49-F238E27FC236}">
                <a16:creationId xmlns:a16="http://schemas.microsoft.com/office/drawing/2014/main" id="{555D1685-00CD-4ED7-A3B7-C1D830EA13A5}"/>
              </a:ext>
            </a:extLst>
          </p:cNvPr>
          <p:cNvPicPr>
            <a:picLocks noChangeAspect="1"/>
          </p:cNvPicPr>
          <p:nvPr/>
        </p:nvPicPr>
        <p:blipFill>
          <a:blip r:embed="rId2"/>
          <a:stretch>
            <a:fillRect/>
          </a:stretch>
        </p:blipFill>
        <p:spPr>
          <a:xfrm>
            <a:off x="5835179" y="2839037"/>
            <a:ext cx="5352832" cy="3573788"/>
          </a:xfrm>
          <a:prstGeom prst="rect">
            <a:avLst/>
          </a:prstGeom>
        </p:spPr>
      </p:pic>
      <p:pic>
        <p:nvPicPr>
          <p:cNvPr id="5" name="Рисунок 4">
            <a:extLst>
              <a:ext uri="{FF2B5EF4-FFF2-40B4-BE49-F238E27FC236}">
                <a16:creationId xmlns:a16="http://schemas.microsoft.com/office/drawing/2014/main" id="{DA908F1A-14BD-4C4D-B3A0-5AF579A344F6}"/>
              </a:ext>
            </a:extLst>
          </p:cNvPr>
          <p:cNvPicPr>
            <a:picLocks noChangeAspect="1"/>
          </p:cNvPicPr>
          <p:nvPr/>
        </p:nvPicPr>
        <p:blipFill>
          <a:blip r:embed="rId3"/>
          <a:stretch>
            <a:fillRect/>
          </a:stretch>
        </p:blipFill>
        <p:spPr>
          <a:xfrm>
            <a:off x="367077" y="2833911"/>
            <a:ext cx="4741254" cy="3555941"/>
          </a:xfrm>
          <a:prstGeom prst="rect">
            <a:avLst/>
          </a:prstGeom>
        </p:spPr>
      </p:pic>
      <p:sp>
        <p:nvSpPr>
          <p:cNvPr id="7" name="TextBox 6">
            <a:extLst>
              <a:ext uri="{FF2B5EF4-FFF2-40B4-BE49-F238E27FC236}">
                <a16:creationId xmlns:a16="http://schemas.microsoft.com/office/drawing/2014/main" id="{71BE4B8B-8AE3-452A-B787-A159A7096B1C}"/>
              </a:ext>
            </a:extLst>
          </p:cNvPr>
          <p:cNvSpPr txBox="1"/>
          <p:nvPr/>
        </p:nvSpPr>
        <p:spPr>
          <a:xfrm>
            <a:off x="367077" y="114561"/>
            <a:ext cx="11237086" cy="400110"/>
          </a:xfrm>
          <a:prstGeom prst="rect">
            <a:avLst/>
          </a:prstGeom>
          <a:noFill/>
        </p:spPr>
        <p:txBody>
          <a:bodyPr wrap="square">
            <a:spAutoFit/>
          </a:bodyPr>
          <a:lstStyle/>
          <a:p>
            <a:r>
              <a:rPr lang="ru-RU" sz="2000" b="1" dirty="0"/>
              <a:t>Дом Центросоюза на Мясницкой, 39, 1928-1935 годы. Ле Корбюзье </a:t>
            </a:r>
          </a:p>
        </p:txBody>
      </p:sp>
      <p:sp>
        <p:nvSpPr>
          <p:cNvPr id="8" name="TextBox 7">
            <a:extLst>
              <a:ext uri="{FF2B5EF4-FFF2-40B4-BE49-F238E27FC236}">
                <a16:creationId xmlns:a16="http://schemas.microsoft.com/office/drawing/2014/main" id="{A6D40B36-EBCB-48AA-8B23-33A3EB6B46B5}"/>
              </a:ext>
            </a:extLst>
          </p:cNvPr>
          <p:cNvSpPr txBox="1"/>
          <p:nvPr/>
        </p:nvSpPr>
        <p:spPr>
          <a:xfrm>
            <a:off x="4807084" y="6389852"/>
            <a:ext cx="1943099" cy="338554"/>
          </a:xfrm>
          <a:prstGeom prst="rect">
            <a:avLst/>
          </a:prstGeom>
          <a:noFill/>
        </p:spPr>
        <p:txBody>
          <a:bodyPr wrap="square" rtlCol="0">
            <a:spAutoFit/>
          </a:bodyPr>
          <a:lstStyle/>
          <a:p>
            <a:r>
              <a:rPr lang="ru-RU" sz="1600" b="1" dirty="0"/>
              <a:t>Интерьеры здания.</a:t>
            </a:r>
          </a:p>
        </p:txBody>
      </p:sp>
      <p:sp>
        <p:nvSpPr>
          <p:cNvPr id="10" name="TextBox 9">
            <a:extLst>
              <a:ext uri="{FF2B5EF4-FFF2-40B4-BE49-F238E27FC236}">
                <a16:creationId xmlns:a16="http://schemas.microsoft.com/office/drawing/2014/main" id="{35A3F3CC-A655-4ED2-9F86-A0126A226989}"/>
              </a:ext>
            </a:extLst>
          </p:cNvPr>
          <p:cNvSpPr txBox="1"/>
          <p:nvPr/>
        </p:nvSpPr>
        <p:spPr>
          <a:xfrm>
            <a:off x="10192283" y="6427783"/>
            <a:ext cx="995728" cy="338554"/>
          </a:xfrm>
          <a:prstGeom prst="rect">
            <a:avLst/>
          </a:prstGeom>
          <a:noFill/>
        </p:spPr>
        <p:txBody>
          <a:bodyPr wrap="square">
            <a:spAutoFit/>
          </a:bodyPr>
          <a:lstStyle/>
          <a:p>
            <a:r>
              <a:rPr lang="ru-RU" sz="1600" b="1" dirty="0"/>
              <a:t>Пандусы </a:t>
            </a:r>
          </a:p>
        </p:txBody>
      </p:sp>
      <p:sp>
        <p:nvSpPr>
          <p:cNvPr id="12" name="TextBox 11">
            <a:extLst>
              <a:ext uri="{FF2B5EF4-FFF2-40B4-BE49-F238E27FC236}">
                <a16:creationId xmlns:a16="http://schemas.microsoft.com/office/drawing/2014/main" id="{B0446BD4-48B5-4F22-96AD-F7417B2C0045}"/>
              </a:ext>
            </a:extLst>
          </p:cNvPr>
          <p:cNvSpPr txBox="1"/>
          <p:nvPr/>
        </p:nvSpPr>
        <p:spPr>
          <a:xfrm>
            <a:off x="367077" y="6389852"/>
            <a:ext cx="2798151" cy="338554"/>
          </a:xfrm>
          <a:prstGeom prst="rect">
            <a:avLst/>
          </a:prstGeom>
          <a:noFill/>
        </p:spPr>
        <p:txBody>
          <a:bodyPr wrap="square">
            <a:spAutoFit/>
          </a:bodyPr>
          <a:lstStyle/>
          <a:p>
            <a:r>
              <a:rPr lang="ru-RU" sz="1600" b="1" dirty="0"/>
              <a:t>Холл с терраццо на полу.</a:t>
            </a:r>
          </a:p>
        </p:txBody>
      </p:sp>
    </p:spTree>
    <p:extLst>
      <p:ext uri="{BB962C8B-B14F-4D97-AF65-F5344CB8AC3E}">
        <p14:creationId xmlns:p14="http://schemas.microsoft.com/office/powerpoint/2010/main" val="730066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FD10D5-CC3E-40C7-982A-65F2A9ED1D97}"/>
              </a:ext>
            </a:extLst>
          </p:cNvPr>
          <p:cNvSpPr txBox="1"/>
          <p:nvPr/>
        </p:nvSpPr>
        <p:spPr>
          <a:xfrm>
            <a:off x="2514599" y="160412"/>
            <a:ext cx="9275885" cy="2123658"/>
          </a:xfrm>
          <a:prstGeom prst="rect">
            <a:avLst/>
          </a:prstGeom>
          <a:noFill/>
        </p:spPr>
        <p:txBody>
          <a:bodyPr wrap="square">
            <a:spAutoFit/>
          </a:bodyPr>
          <a:lstStyle/>
          <a:p>
            <a:r>
              <a:rPr lang="ru-RU" sz="2000" b="1" dirty="0"/>
              <a:t>Иван Ильич </a:t>
            </a:r>
            <a:r>
              <a:rPr lang="ru-RU" sz="2000" b="1" dirty="0" err="1"/>
              <a:t>Леони́дов</a:t>
            </a:r>
            <a:r>
              <a:rPr lang="ru-RU" sz="2000" b="1" dirty="0"/>
              <a:t>—представитель русского авангарда, конструктивизма, </a:t>
            </a:r>
          </a:p>
          <a:p>
            <a:r>
              <a:rPr lang="ru-RU" sz="2000" b="1" dirty="0"/>
              <a:t>мастер «бумажной архитектуры». </a:t>
            </a:r>
          </a:p>
          <a:p>
            <a:r>
              <a:rPr lang="ru-RU" sz="2000" b="1" dirty="0"/>
              <a:t>Ни один его гениальный замысел не был осуществлён.</a:t>
            </a:r>
          </a:p>
          <a:p>
            <a:r>
              <a:rPr lang="ru-RU" b="1" dirty="0"/>
              <a:t>Родившийся в Старицком уезде Тверской губернии в 1902 году, Леонидов получил художественное и архитектурное образование на живописном факультете знаменитого ВХУТЕМАСа (Высшие художественно-технические мастерские), а также в мастерской Александра Веснина.</a:t>
            </a:r>
          </a:p>
        </p:txBody>
      </p:sp>
      <p:pic>
        <p:nvPicPr>
          <p:cNvPr id="4" name="Рисунок 3">
            <a:extLst>
              <a:ext uri="{FF2B5EF4-FFF2-40B4-BE49-F238E27FC236}">
                <a16:creationId xmlns:a16="http://schemas.microsoft.com/office/drawing/2014/main" id="{E0B2050F-D126-4832-B0B5-01B51729B96C}"/>
              </a:ext>
            </a:extLst>
          </p:cNvPr>
          <p:cNvPicPr>
            <a:picLocks noChangeAspect="1"/>
          </p:cNvPicPr>
          <p:nvPr/>
        </p:nvPicPr>
        <p:blipFill>
          <a:blip r:embed="rId2"/>
          <a:stretch>
            <a:fillRect/>
          </a:stretch>
        </p:blipFill>
        <p:spPr>
          <a:xfrm>
            <a:off x="358873" y="230750"/>
            <a:ext cx="1660314" cy="2123658"/>
          </a:xfrm>
          <a:prstGeom prst="rect">
            <a:avLst/>
          </a:prstGeom>
        </p:spPr>
      </p:pic>
      <p:pic>
        <p:nvPicPr>
          <p:cNvPr id="6" name="Рисунок 5">
            <a:extLst>
              <a:ext uri="{FF2B5EF4-FFF2-40B4-BE49-F238E27FC236}">
                <a16:creationId xmlns:a16="http://schemas.microsoft.com/office/drawing/2014/main" id="{0EB7B122-9D38-45D8-AFEA-C1FD7E557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845" y="2055470"/>
            <a:ext cx="2829655" cy="4491516"/>
          </a:xfrm>
          <a:prstGeom prst="rect">
            <a:avLst/>
          </a:prstGeom>
        </p:spPr>
      </p:pic>
      <p:sp>
        <p:nvSpPr>
          <p:cNvPr id="8" name="TextBox 7">
            <a:extLst>
              <a:ext uri="{FF2B5EF4-FFF2-40B4-BE49-F238E27FC236}">
                <a16:creationId xmlns:a16="http://schemas.microsoft.com/office/drawing/2014/main" id="{A3F7606E-9DE3-4613-995C-21EA948479E0}"/>
              </a:ext>
            </a:extLst>
          </p:cNvPr>
          <p:cNvSpPr txBox="1"/>
          <p:nvPr/>
        </p:nvSpPr>
        <p:spPr>
          <a:xfrm>
            <a:off x="2514599" y="2284070"/>
            <a:ext cx="6097464" cy="1538883"/>
          </a:xfrm>
          <a:prstGeom prst="rect">
            <a:avLst/>
          </a:prstGeom>
          <a:noFill/>
        </p:spPr>
        <p:txBody>
          <a:bodyPr wrap="square">
            <a:spAutoFit/>
          </a:bodyPr>
          <a:lstStyle/>
          <a:p>
            <a:r>
              <a:rPr lang="ru-RU" b="1" dirty="0"/>
              <a:t>Итогом его обучения стал </a:t>
            </a:r>
          </a:p>
          <a:p>
            <a:r>
              <a:rPr lang="ru-RU" sz="2000" b="1" dirty="0"/>
              <a:t>проект Института библиотековедения имени В.И. Ленина на Ленинских горах в Москве (1927). </a:t>
            </a:r>
          </a:p>
          <a:p>
            <a:r>
              <a:rPr lang="ru-RU" b="1" dirty="0"/>
              <a:t>Дипломной работе вчерашнего студента было суждено стать вехой в развитии конструктивизма.</a:t>
            </a:r>
          </a:p>
        </p:txBody>
      </p:sp>
      <p:pic>
        <p:nvPicPr>
          <p:cNvPr id="10" name="Рисунок 9">
            <a:extLst>
              <a:ext uri="{FF2B5EF4-FFF2-40B4-BE49-F238E27FC236}">
                <a16:creationId xmlns:a16="http://schemas.microsoft.com/office/drawing/2014/main" id="{720F00AB-E4E3-40DF-9B54-712C0ACC8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73" y="2514968"/>
            <a:ext cx="1660314" cy="1930599"/>
          </a:xfrm>
          <a:prstGeom prst="rect">
            <a:avLst/>
          </a:prstGeom>
        </p:spPr>
      </p:pic>
      <p:pic>
        <p:nvPicPr>
          <p:cNvPr id="11" name="Рисунок 10">
            <a:extLst>
              <a:ext uri="{FF2B5EF4-FFF2-40B4-BE49-F238E27FC236}">
                <a16:creationId xmlns:a16="http://schemas.microsoft.com/office/drawing/2014/main" id="{289124E1-FEFE-4102-9631-17904B6A85D3}"/>
              </a:ext>
            </a:extLst>
          </p:cNvPr>
          <p:cNvPicPr>
            <a:picLocks noChangeAspect="1"/>
          </p:cNvPicPr>
          <p:nvPr/>
        </p:nvPicPr>
        <p:blipFill>
          <a:blip r:embed="rId5"/>
          <a:stretch>
            <a:fillRect/>
          </a:stretch>
        </p:blipFill>
        <p:spPr>
          <a:xfrm>
            <a:off x="2741565" y="3822954"/>
            <a:ext cx="6071115" cy="2724032"/>
          </a:xfrm>
          <a:prstGeom prst="rect">
            <a:avLst/>
          </a:prstGeom>
        </p:spPr>
      </p:pic>
      <p:sp>
        <p:nvSpPr>
          <p:cNvPr id="13" name="TextBox 12">
            <a:extLst>
              <a:ext uri="{FF2B5EF4-FFF2-40B4-BE49-F238E27FC236}">
                <a16:creationId xmlns:a16="http://schemas.microsoft.com/office/drawing/2014/main" id="{8ABB2B18-F0AF-43D4-A17A-02D3BB9F4CDB}"/>
              </a:ext>
            </a:extLst>
          </p:cNvPr>
          <p:cNvSpPr txBox="1"/>
          <p:nvPr/>
        </p:nvSpPr>
        <p:spPr>
          <a:xfrm>
            <a:off x="228909" y="4556576"/>
            <a:ext cx="2558253" cy="1569660"/>
          </a:xfrm>
          <a:prstGeom prst="rect">
            <a:avLst/>
          </a:prstGeom>
          <a:noFill/>
        </p:spPr>
        <p:txBody>
          <a:bodyPr wrap="square">
            <a:spAutoFit/>
          </a:bodyPr>
          <a:lstStyle/>
          <a:p>
            <a:r>
              <a:rPr lang="ru-RU" sz="1600" b="1" dirty="0"/>
              <a:t>Леонидовский проект поражает не только технологичностью образа, а и единственным в своем роде сочетанием простых геометрических форм.</a:t>
            </a:r>
          </a:p>
        </p:txBody>
      </p:sp>
    </p:spTree>
    <p:extLst>
      <p:ext uri="{BB962C8B-B14F-4D97-AF65-F5344CB8AC3E}">
        <p14:creationId xmlns:p14="http://schemas.microsoft.com/office/powerpoint/2010/main" val="3481885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24BEC72-E155-4F9C-BD9F-0DAF70C07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192" y="1209451"/>
            <a:ext cx="6889261" cy="5202095"/>
          </a:xfrm>
          <a:prstGeom prst="rect">
            <a:avLst/>
          </a:prstGeom>
        </p:spPr>
      </p:pic>
      <p:sp>
        <p:nvSpPr>
          <p:cNvPr id="5" name="TextBox 4">
            <a:extLst>
              <a:ext uri="{FF2B5EF4-FFF2-40B4-BE49-F238E27FC236}">
                <a16:creationId xmlns:a16="http://schemas.microsoft.com/office/drawing/2014/main" id="{58E4F343-66E9-4D87-A4A8-55AD71D85D3E}"/>
              </a:ext>
            </a:extLst>
          </p:cNvPr>
          <p:cNvSpPr txBox="1"/>
          <p:nvPr/>
        </p:nvSpPr>
        <p:spPr>
          <a:xfrm>
            <a:off x="724877" y="250512"/>
            <a:ext cx="10318261" cy="707886"/>
          </a:xfrm>
          <a:prstGeom prst="rect">
            <a:avLst/>
          </a:prstGeom>
          <a:noFill/>
        </p:spPr>
        <p:txBody>
          <a:bodyPr wrap="square">
            <a:spAutoFit/>
          </a:bodyPr>
          <a:lstStyle/>
          <a:p>
            <a:r>
              <a:rPr lang="ru-RU" sz="2000" b="1" dirty="0"/>
              <a:t>Единственный реализованный проект Ивана Леонидова - комплекс парковых террас с лестницей в санатории имени Г.К. Орджоникидзе в Кисловодске.</a:t>
            </a:r>
          </a:p>
        </p:txBody>
      </p:sp>
      <p:sp>
        <p:nvSpPr>
          <p:cNvPr id="6" name="TextBox 5">
            <a:extLst>
              <a:ext uri="{FF2B5EF4-FFF2-40B4-BE49-F238E27FC236}">
                <a16:creationId xmlns:a16="http://schemas.microsoft.com/office/drawing/2014/main" id="{17DB81B6-3E75-4873-913A-77B89A738E42}"/>
              </a:ext>
            </a:extLst>
          </p:cNvPr>
          <p:cNvSpPr txBox="1"/>
          <p:nvPr/>
        </p:nvSpPr>
        <p:spPr>
          <a:xfrm>
            <a:off x="8115299" y="1143037"/>
            <a:ext cx="3694967" cy="4801314"/>
          </a:xfrm>
          <a:prstGeom prst="rect">
            <a:avLst/>
          </a:prstGeom>
          <a:noFill/>
        </p:spPr>
        <p:txBody>
          <a:bodyPr wrap="square">
            <a:spAutoFit/>
          </a:bodyPr>
          <a:lstStyle/>
          <a:p>
            <a:r>
              <a:rPr lang="ru-RU" b="1" dirty="0"/>
              <a:t>Лестница в Кисловодске — единственный реализованный проект Леонидова. </a:t>
            </a:r>
          </a:p>
          <a:p>
            <a:r>
              <a:rPr lang="ru-RU" b="1" dirty="0"/>
              <a:t>Она вписана в природный ландшафт Ребровой балки не меньше, чем памятники Древней Греции в Дельфах. В структуру этого произведения входят не только прямоугольные марши и амфитеатр, но и полукруглая форма — амфитеатр, «вывернутый наизнанку», и два боковых портика с расширяющимися кверху колоннами-дудочками. Все элементы здесь нанизаны на одну центральную ось. </a:t>
            </a:r>
          </a:p>
        </p:txBody>
      </p:sp>
    </p:spTree>
    <p:extLst>
      <p:ext uri="{BB962C8B-B14F-4D97-AF65-F5344CB8AC3E}">
        <p14:creationId xmlns:p14="http://schemas.microsoft.com/office/powerpoint/2010/main" val="1562323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A0DF6E9-D34A-4088-83F4-9E7C391F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07" y="3123860"/>
            <a:ext cx="5268140" cy="3448392"/>
          </a:xfrm>
          <a:prstGeom prst="rect">
            <a:avLst/>
          </a:prstGeom>
        </p:spPr>
      </p:pic>
      <p:pic>
        <p:nvPicPr>
          <p:cNvPr id="5" name="Рисунок 4">
            <a:extLst>
              <a:ext uri="{FF2B5EF4-FFF2-40B4-BE49-F238E27FC236}">
                <a16:creationId xmlns:a16="http://schemas.microsoft.com/office/drawing/2014/main" id="{7AC2BBFA-06B7-40FB-A16E-578E36837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43101"/>
            <a:ext cx="5715000" cy="4629150"/>
          </a:xfrm>
          <a:prstGeom prst="rect">
            <a:avLst/>
          </a:prstGeom>
        </p:spPr>
      </p:pic>
      <p:sp>
        <p:nvSpPr>
          <p:cNvPr id="7" name="TextBox 6">
            <a:extLst>
              <a:ext uri="{FF2B5EF4-FFF2-40B4-BE49-F238E27FC236}">
                <a16:creationId xmlns:a16="http://schemas.microsoft.com/office/drawing/2014/main" id="{13F73B35-3BC3-4307-A0B6-D9BDA1CE3AE9}"/>
              </a:ext>
            </a:extLst>
          </p:cNvPr>
          <p:cNvSpPr txBox="1"/>
          <p:nvPr/>
        </p:nvSpPr>
        <p:spPr>
          <a:xfrm>
            <a:off x="600807" y="169204"/>
            <a:ext cx="11113477" cy="461665"/>
          </a:xfrm>
          <a:prstGeom prst="rect">
            <a:avLst/>
          </a:prstGeom>
          <a:noFill/>
        </p:spPr>
        <p:txBody>
          <a:bodyPr wrap="square">
            <a:spAutoFit/>
          </a:bodyPr>
          <a:lstStyle/>
          <a:p>
            <a:r>
              <a:rPr lang="ru-RU" sz="2400" b="1" dirty="0"/>
              <a:t>И. Леонидов. Дом </a:t>
            </a:r>
            <a:r>
              <a:rPr lang="ru-RU" sz="2400" b="1" dirty="0" err="1"/>
              <a:t>Наркомтяжпрома</a:t>
            </a:r>
            <a:r>
              <a:rPr lang="ru-RU" sz="2400" b="1" dirty="0"/>
              <a:t>, Москва. 1934. Конкурсный проект. </a:t>
            </a:r>
          </a:p>
        </p:txBody>
      </p:sp>
      <p:sp>
        <p:nvSpPr>
          <p:cNvPr id="9" name="TextBox 8">
            <a:extLst>
              <a:ext uri="{FF2B5EF4-FFF2-40B4-BE49-F238E27FC236}">
                <a16:creationId xmlns:a16="http://schemas.microsoft.com/office/drawing/2014/main" id="{70FDAABD-EB51-4D32-8529-F310EB16E1EE}"/>
              </a:ext>
            </a:extLst>
          </p:cNvPr>
          <p:cNvSpPr txBox="1"/>
          <p:nvPr/>
        </p:nvSpPr>
        <p:spPr>
          <a:xfrm>
            <a:off x="600807" y="630869"/>
            <a:ext cx="5395547" cy="2031325"/>
          </a:xfrm>
          <a:prstGeom prst="rect">
            <a:avLst/>
          </a:prstGeom>
          <a:noFill/>
        </p:spPr>
        <p:txBody>
          <a:bodyPr wrap="square">
            <a:spAutoFit/>
          </a:bodyPr>
          <a:lstStyle/>
          <a:p>
            <a:r>
              <a:rPr lang="ru-RU" b="1" dirty="0"/>
              <a:t>Здание, которое должно было занять площадь в 4 гектара, планировалось возвести напротив Мавзолея. Строительство предполагало уничтожение нескольких старых кварталов, включая ГУМ.  </a:t>
            </a:r>
            <a:r>
              <a:rPr lang="ru-RU" b="1" dirty="0" err="1"/>
              <a:t>Наркомтяжпром</a:t>
            </a:r>
            <a:r>
              <a:rPr lang="ru-RU" b="1" dirty="0"/>
              <a:t>, по замыслу автора проекта, должен был «подчинить» себе архитектуру Кремля и Собора Василия Блаженного. </a:t>
            </a:r>
          </a:p>
        </p:txBody>
      </p:sp>
      <p:sp>
        <p:nvSpPr>
          <p:cNvPr id="11" name="TextBox 10">
            <a:extLst>
              <a:ext uri="{FF2B5EF4-FFF2-40B4-BE49-F238E27FC236}">
                <a16:creationId xmlns:a16="http://schemas.microsoft.com/office/drawing/2014/main" id="{E162BC2A-A887-4952-9517-20897840A3B8}"/>
              </a:ext>
            </a:extLst>
          </p:cNvPr>
          <p:cNvSpPr txBox="1"/>
          <p:nvPr/>
        </p:nvSpPr>
        <p:spPr>
          <a:xfrm>
            <a:off x="5996354" y="630869"/>
            <a:ext cx="5218967" cy="923330"/>
          </a:xfrm>
          <a:prstGeom prst="rect">
            <a:avLst/>
          </a:prstGeom>
          <a:noFill/>
        </p:spPr>
        <p:txBody>
          <a:bodyPr wrap="square">
            <a:spAutoFit/>
          </a:bodyPr>
          <a:lstStyle/>
          <a:p>
            <a:r>
              <a:rPr lang="ru-RU" b="1" dirty="0"/>
              <a:t>Однако смелая фантазия так и не была реализована, что спасло множество уникальных памятников старой Москвы.</a:t>
            </a:r>
          </a:p>
        </p:txBody>
      </p:sp>
    </p:spTree>
    <p:extLst>
      <p:ext uri="{BB962C8B-B14F-4D97-AF65-F5344CB8AC3E}">
        <p14:creationId xmlns:p14="http://schemas.microsoft.com/office/powerpoint/2010/main" val="2308607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B26248-E65D-47F9-8732-AEF58AB035AC}"/>
              </a:ext>
            </a:extLst>
          </p:cNvPr>
          <p:cNvSpPr txBox="1"/>
          <p:nvPr/>
        </p:nvSpPr>
        <p:spPr>
          <a:xfrm>
            <a:off x="551717" y="918646"/>
            <a:ext cx="6121645" cy="5355312"/>
          </a:xfrm>
          <a:prstGeom prst="rect">
            <a:avLst/>
          </a:prstGeom>
          <a:noFill/>
        </p:spPr>
        <p:txBody>
          <a:bodyPr wrap="square">
            <a:spAutoFit/>
          </a:bodyPr>
          <a:lstStyle/>
          <a:p>
            <a:r>
              <a:rPr lang="ru-RU" b="1" dirty="0"/>
              <a:t>Декоративность и увеличение размеров построек до </a:t>
            </a:r>
            <a:r>
              <a:rPr lang="ru-RU" b="1" dirty="0" err="1"/>
              <a:t>гипермасштаба</a:t>
            </a:r>
            <a:r>
              <a:rPr lang="ru-RU" b="1" dirty="0"/>
              <a:t>, типичные для тех лет, приняли в проекте Леонидова совершенно оригинальный характер. Он предложил композицию из трех разных по форме и высоте многоэтажных башен, вырастающих из низкого стилобата, имеющего ступенчатую форму со стороны Красной площади. </a:t>
            </a:r>
          </a:p>
          <a:p>
            <a:r>
              <a:rPr lang="ru-RU" b="1" dirty="0"/>
              <a:t>Леонидов писал: «Архитектура Кремля и Василия Блаженного — это тонкая и величественная музыка. Введение в эту симфонию нового громадного по масштабу и сильного по звучанию инструмента допустимо только при условии, что этот инструмент будет ведущим и по своему архитектурному качеству будет превосходить все остальные здания ансамбля». </a:t>
            </a:r>
          </a:p>
          <a:p>
            <a:endParaRPr lang="ru-RU" b="1" dirty="0"/>
          </a:p>
          <a:p>
            <a:r>
              <a:rPr lang="ru-RU" b="1" dirty="0"/>
              <a:t>Его проект сегодня выглядит как прозорливое предвидение — наши дни высотные сооружения с подобными необычными силуэтами вошли в число самых востребованных. </a:t>
            </a:r>
          </a:p>
        </p:txBody>
      </p:sp>
      <p:pic>
        <p:nvPicPr>
          <p:cNvPr id="4" name="Рисунок 3">
            <a:extLst>
              <a:ext uri="{FF2B5EF4-FFF2-40B4-BE49-F238E27FC236}">
                <a16:creationId xmlns:a16="http://schemas.microsoft.com/office/drawing/2014/main" id="{29D140E8-056F-4C4D-9FA2-E2ED0CD3D153}"/>
              </a:ext>
            </a:extLst>
          </p:cNvPr>
          <p:cNvPicPr>
            <a:picLocks noChangeAspect="1"/>
          </p:cNvPicPr>
          <p:nvPr/>
        </p:nvPicPr>
        <p:blipFill>
          <a:blip r:embed="rId2"/>
          <a:stretch>
            <a:fillRect/>
          </a:stretch>
        </p:blipFill>
        <p:spPr>
          <a:xfrm>
            <a:off x="7008163" y="650631"/>
            <a:ext cx="4399758" cy="5873262"/>
          </a:xfrm>
          <a:prstGeom prst="rect">
            <a:avLst/>
          </a:prstGeom>
        </p:spPr>
      </p:pic>
      <p:sp>
        <p:nvSpPr>
          <p:cNvPr id="6" name="TextBox 5">
            <a:extLst>
              <a:ext uri="{FF2B5EF4-FFF2-40B4-BE49-F238E27FC236}">
                <a16:creationId xmlns:a16="http://schemas.microsoft.com/office/drawing/2014/main" id="{33075E44-6425-4D98-AF55-57B9154F22D0}"/>
              </a:ext>
            </a:extLst>
          </p:cNvPr>
          <p:cNvSpPr txBox="1"/>
          <p:nvPr/>
        </p:nvSpPr>
        <p:spPr>
          <a:xfrm>
            <a:off x="563806" y="214710"/>
            <a:ext cx="7727340" cy="400110"/>
          </a:xfrm>
          <a:prstGeom prst="rect">
            <a:avLst/>
          </a:prstGeom>
          <a:noFill/>
        </p:spPr>
        <p:txBody>
          <a:bodyPr wrap="square">
            <a:spAutoFit/>
          </a:bodyPr>
          <a:lstStyle/>
          <a:p>
            <a:r>
              <a:rPr lang="ru-RU" sz="2000" b="1" dirty="0"/>
              <a:t>И. Леонидов. Здание </a:t>
            </a:r>
            <a:r>
              <a:rPr lang="ru-RU" sz="2000" b="1" dirty="0" err="1"/>
              <a:t>Наркомптяжпрома</a:t>
            </a:r>
            <a:r>
              <a:rPr lang="ru-RU" sz="2000" b="1" dirty="0"/>
              <a:t> (конкурс), Москва, 1934</a:t>
            </a:r>
          </a:p>
        </p:txBody>
      </p:sp>
    </p:spTree>
    <p:extLst>
      <p:ext uri="{BB962C8B-B14F-4D97-AF65-F5344CB8AC3E}">
        <p14:creationId xmlns:p14="http://schemas.microsoft.com/office/powerpoint/2010/main" val="41964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49F9D-C6B0-46C5-A3E8-24DD53F4EB58}"/>
              </a:ext>
            </a:extLst>
          </p:cNvPr>
          <p:cNvSpPr txBox="1"/>
          <p:nvPr/>
        </p:nvSpPr>
        <p:spPr>
          <a:xfrm>
            <a:off x="333375" y="1133118"/>
            <a:ext cx="6391275" cy="4524315"/>
          </a:xfrm>
          <a:prstGeom prst="rect">
            <a:avLst/>
          </a:prstGeom>
          <a:noFill/>
        </p:spPr>
        <p:txBody>
          <a:bodyPr wrap="square">
            <a:spAutoFit/>
          </a:bodyPr>
          <a:lstStyle/>
          <a:p>
            <a:r>
              <a:rPr lang="ru-RU" b="1" dirty="0"/>
              <a:t>Впервые архитекторы-конструктивисты громко заявили о себе на конкурсе проектов здания Дворца Труда в Москве. </a:t>
            </a:r>
          </a:p>
          <a:p>
            <a:r>
              <a:rPr lang="ru-RU" b="1" dirty="0"/>
              <a:t>Проект братьев Весниных (Леонида, Виктора и Александра) выделялся не только рациональностью плана и соответствием внешнего облика эстетическим идеалам современности, но и подразумевал использование новейших строительных материалов и конструкций: железобетонный каркас, стекло в металлических переплётах.</a:t>
            </a:r>
          </a:p>
          <a:p>
            <a:r>
              <a:rPr lang="ru-RU" b="1" dirty="0"/>
              <a:t>  Это должен был быть грандиозный общественный комплекс в центре Москвы (на том месте, где в 30-е построили гостиницу Москва), сочетающий функции Дома Советов, Дворца Съездов, горкома партии, театра, Дома культуры, музея, комплекса общественного питания и т.д. Универсализм плюс грандиозный размах.</a:t>
            </a:r>
          </a:p>
          <a:p>
            <a:r>
              <a:rPr lang="ru-RU" b="1" dirty="0"/>
              <a:t>Главный зал должен был вмещать до 8 тыс. человек. Был ещё один зал на 2,5 тыс. человек. </a:t>
            </a:r>
          </a:p>
        </p:txBody>
      </p:sp>
      <p:pic>
        <p:nvPicPr>
          <p:cNvPr id="5" name="Рисунок 4">
            <a:extLst>
              <a:ext uri="{FF2B5EF4-FFF2-40B4-BE49-F238E27FC236}">
                <a16:creationId xmlns:a16="http://schemas.microsoft.com/office/drawing/2014/main" id="{451F8D31-DEF9-40B6-BB21-446DB35EE285}"/>
              </a:ext>
            </a:extLst>
          </p:cNvPr>
          <p:cNvPicPr>
            <a:picLocks noChangeAspect="1"/>
          </p:cNvPicPr>
          <p:nvPr/>
        </p:nvPicPr>
        <p:blipFill rotWithShape="1">
          <a:blip r:embed="rId2">
            <a:extLst>
              <a:ext uri="{28A0092B-C50C-407E-A947-70E740481C1C}">
                <a14:useLocalDpi xmlns:a14="http://schemas.microsoft.com/office/drawing/2010/main" val="0"/>
              </a:ext>
            </a:extLst>
          </a:blip>
          <a:srcRect l="1" r="902" b="1950"/>
          <a:stretch/>
        </p:blipFill>
        <p:spPr>
          <a:xfrm>
            <a:off x="7834943" y="537106"/>
            <a:ext cx="4023682" cy="5783787"/>
          </a:xfrm>
          <a:prstGeom prst="rect">
            <a:avLst/>
          </a:prstGeom>
        </p:spPr>
      </p:pic>
      <p:sp>
        <p:nvSpPr>
          <p:cNvPr id="9" name="TextBox 8">
            <a:extLst>
              <a:ext uri="{FF2B5EF4-FFF2-40B4-BE49-F238E27FC236}">
                <a16:creationId xmlns:a16="http://schemas.microsoft.com/office/drawing/2014/main" id="{CA7D62EC-5261-4137-803C-BBEA04E21775}"/>
              </a:ext>
            </a:extLst>
          </p:cNvPr>
          <p:cNvSpPr txBox="1"/>
          <p:nvPr/>
        </p:nvSpPr>
        <p:spPr>
          <a:xfrm>
            <a:off x="419098" y="537106"/>
            <a:ext cx="7219951" cy="400110"/>
          </a:xfrm>
          <a:prstGeom prst="rect">
            <a:avLst/>
          </a:prstGeom>
          <a:noFill/>
        </p:spPr>
        <p:txBody>
          <a:bodyPr wrap="square">
            <a:spAutoFit/>
          </a:bodyPr>
          <a:lstStyle/>
          <a:p>
            <a:r>
              <a:rPr lang="ru-RU" sz="2000" b="1" dirty="0"/>
              <a:t>А., В. и Л. Веснины. Проект Дворца труда в Москве. 1922-1923.</a:t>
            </a:r>
          </a:p>
        </p:txBody>
      </p:sp>
    </p:spTree>
    <p:extLst>
      <p:ext uri="{BB962C8B-B14F-4D97-AF65-F5344CB8AC3E}">
        <p14:creationId xmlns:p14="http://schemas.microsoft.com/office/powerpoint/2010/main" val="27168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3AE059-42D9-41F8-B979-71DF4A40B2DB}"/>
              </a:ext>
            </a:extLst>
          </p:cNvPr>
          <p:cNvSpPr txBox="1"/>
          <p:nvPr/>
        </p:nvSpPr>
        <p:spPr>
          <a:xfrm>
            <a:off x="372025" y="1265188"/>
            <a:ext cx="4066626" cy="3693319"/>
          </a:xfrm>
          <a:prstGeom prst="rect">
            <a:avLst/>
          </a:prstGeom>
          <a:noFill/>
        </p:spPr>
        <p:txBody>
          <a:bodyPr wrap="square">
            <a:spAutoFit/>
          </a:bodyPr>
          <a:lstStyle/>
          <a:p>
            <a:r>
              <a:rPr lang="ru-RU" b="1" dirty="0"/>
              <a:t>Братья Веснины представили чёткий рациональный план: отдельные объёмы, соединённые переходами.</a:t>
            </a:r>
          </a:p>
          <a:p>
            <a:r>
              <a:rPr lang="ru-RU" b="1" dirty="0"/>
              <a:t>  И хотя они обвиняли рационалистов в левом формализме и были против художественного образа и психологического восприятия в архитектуре, но сами порой обращались к каким-то символическим ассоциациям. Так, проект Дворца Труда напоминает огромный плывущий корабль – всё тот же мотив светлого пути.</a:t>
            </a:r>
          </a:p>
        </p:txBody>
      </p:sp>
      <p:pic>
        <p:nvPicPr>
          <p:cNvPr id="5" name="Рисунок 4">
            <a:extLst>
              <a:ext uri="{FF2B5EF4-FFF2-40B4-BE49-F238E27FC236}">
                <a16:creationId xmlns:a16="http://schemas.microsoft.com/office/drawing/2014/main" id="{50438A45-64D3-48D0-A787-E098E082EFAD}"/>
              </a:ext>
            </a:extLst>
          </p:cNvPr>
          <p:cNvPicPr>
            <a:picLocks noChangeAspect="1"/>
          </p:cNvPicPr>
          <p:nvPr/>
        </p:nvPicPr>
        <p:blipFill rotWithShape="1">
          <a:blip r:embed="rId2"/>
          <a:srcRect l="-1" t="6114" r="269"/>
          <a:stretch/>
        </p:blipFill>
        <p:spPr>
          <a:xfrm>
            <a:off x="4772026" y="1265188"/>
            <a:ext cx="6877049" cy="4851422"/>
          </a:xfrm>
          <a:prstGeom prst="rect">
            <a:avLst/>
          </a:prstGeom>
        </p:spPr>
      </p:pic>
      <p:sp>
        <p:nvSpPr>
          <p:cNvPr id="7" name="TextBox 6">
            <a:extLst>
              <a:ext uri="{FF2B5EF4-FFF2-40B4-BE49-F238E27FC236}">
                <a16:creationId xmlns:a16="http://schemas.microsoft.com/office/drawing/2014/main" id="{FADE14B9-72E2-4C4C-9ED6-F7FFD4D77CC1}"/>
              </a:ext>
            </a:extLst>
          </p:cNvPr>
          <p:cNvSpPr txBox="1"/>
          <p:nvPr/>
        </p:nvSpPr>
        <p:spPr>
          <a:xfrm>
            <a:off x="372024" y="267385"/>
            <a:ext cx="10619826" cy="461665"/>
          </a:xfrm>
          <a:prstGeom prst="rect">
            <a:avLst/>
          </a:prstGeom>
          <a:noFill/>
        </p:spPr>
        <p:txBody>
          <a:bodyPr wrap="square">
            <a:spAutoFit/>
          </a:bodyPr>
          <a:lstStyle/>
          <a:p>
            <a:r>
              <a:rPr lang="ru-RU" sz="2400" b="1" dirty="0"/>
              <a:t>А., В. и Л. Веснины. Дворец труда в Москве. Конкурсный проект. 1922-1923.</a:t>
            </a:r>
          </a:p>
        </p:txBody>
      </p:sp>
    </p:spTree>
    <p:extLst>
      <p:ext uri="{BB962C8B-B14F-4D97-AF65-F5344CB8AC3E}">
        <p14:creationId xmlns:p14="http://schemas.microsoft.com/office/powerpoint/2010/main" val="302819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FA7C477-539A-45EF-94BD-0F8C5F7CAAA1}"/>
              </a:ext>
            </a:extLst>
          </p:cNvPr>
          <p:cNvPicPr>
            <a:picLocks noChangeAspect="1"/>
          </p:cNvPicPr>
          <p:nvPr/>
        </p:nvPicPr>
        <p:blipFill>
          <a:blip r:embed="rId2"/>
          <a:stretch>
            <a:fillRect/>
          </a:stretch>
        </p:blipFill>
        <p:spPr>
          <a:xfrm>
            <a:off x="5509987" y="1086635"/>
            <a:ext cx="4221238" cy="5426661"/>
          </a:xfrm>
          <a:prstGeom prst="rect">
            <a:avLst/>
          </a:prstGeom>
        </p:spPr>
      </p:pic>
      <p:pic>
        <p:nvPicPr>
          <p:cNvPr id="5" name="Рисунок 4">
            <a:extLst>
              <a:ext uri="{FF2B5EF4-FFF2-40B4-BE49-F238E27FC236}">
                <a16:creationId xmlns:a16="http://schemas.microsoft.com/office/drawing/2014/main" id="{9F3F415A-6884-46B3-A7DA-B002EBE4FCDE}"/>
              </a:ext>
            </a:extLst>
          </p:cNvPr>
          <p:cNvPicPr>
            <a:picLocks noChangeAspect="1"/>
          </p:cNvPicPr>
          <p:nvPr/>
        </p:nvPicPr>
        <p:blipFill rotWithShape="1">
          <a:blip r:embed="rId3"/>
          <a:srcRect l="15424" r="57548" b="8056"/>
          <a:stretch/>
        </p:blipFill>
        <p:spPr>
          <a:xfrm>
            <a:off x="9819669" y="1078363"/>
            <a:ext cx="2172306" cy="5426662"/>
          </a:xfrm>
          <a:prstGeom prst="rect">
            <a:avLst/>
          </a:prstGeom>
        </p:spPr>
      </p:pic>
      <p:sp>
        <p:nvSpPr>
          <p:cNvPr id="7" name="TextBox 6">
            <a:extLst>
              <a:ext uri="{FF2B5EF4-FFF2-40B4-BE49-F238E27FC236}">
                <a16:creationId xmlns:a16="http://schemas.microsoft.com/office/drawing/2014/main" id="{F1CAE9DB-BE05-4583-A777-07E7D9AA440D}"/>
              </a:ext>
            </a:extLst>
          </p:cNvPr>
          <p:cNvSpPr txBox="1"/>
          <p:nvPr/>
        </p:nvSpPr>
        <p:spPr>
          <a:xfrm>
            <a:off x="200025" y="1157984"/>
            <a:ext cx="5153025" cy="5355312"/>
          </a:xfrm>
          <a:prstGeom prst="rect">
            <a:avLst/>
          </a:prstGeom>
          <a:noFill/>
        </p:spPr>
        <p:txBody>
          <a:bodyPr wrap="square">
            <a:spAutoFit/>
          </a:bodyPr>
          <a:lstStyle/>
          <a:p>
            <a:r>
              <a:rPr lang="ru-RU" b="1" dirty="0"/>
              <a:t>Такие же новые материалы и конструкции в проекте здания «Ленинградской правды» в Москве на Страстной площади.</a:t>
            </a:r>
          </a:p>
          <a:p>
            <a:r>
              <a:rPr lang="ru-RU" b="1" dirty="0"/>
              <a:t>Крохотный участок 6х6 м, помещения располагаются по вертикали. 6 этажей (каждый этаж – одно помещение). Одна из задач конструктивистов заключалась в том, чтобы на малой площади сгруппировать максимальное количество жизненно необходимых помещений.</a:t>
            </a:r>
          </a:p>
          <a:p>
            <a:r>
              <a:rPr lang="ru-RU" b="1" dirty="0"/>
              <a:t>Декор украшательства отвергнут. Теперь украшать архитектуру стали функциональные элементы современного города, которые раньше только дополняли её или находились рядом.</a:t>
            </a:r>
          </a:p>
          <a:p>
            <a:r>
              <a:rPr lang="ru-RU" b="1" dirty="0"/>
              <a:t>Это вывески, витрины (огромная наклонная витрина должна была дополняться установкой для световой рекламы, экраном-часами), наружные лифты, антенны, громкоговоритель.</a:t>
            </a:r>
          </a:p>
          <a:p>
            <a:r>
              <a:rPr lang="ru-RU" b="1" dirty="0"/>
              <a:t>Синтез архитектуры с текстами и техническими элементами благоустройства.</a:t>
            </a:r>
          </a:p>
        </p:txBody>
      </p:sp>
      <p:sp>
        <p:nvSpPr>
          <p:cNvPr id="9" name="TextBox 8">
            <a:extLst>
              <a:ext uri="{FF2B5EF4-FFF2-40B4-BE49-F238E27FC236}">
                <a16:creationId xmlns:a16="http://schemas.microsoft.com/office/drawing/2014/main" id="{70F086A4-E6AA-4442-8A3A-3D24C9A47DAC}"/>
              </a:ext>
            </a:extLst>
          </p:cNvPr>
          <p:cNvSpPr txBox="1"/>
          <p:nvPr/>
        </p:nvSpPr>
        <p:spPr>
          <a:xfrm>
            <a:off x="200024" y="344704"/>
            <a:ext cx="11725275" cy="400110"/>
          </a:xfrm>
          <a:prstGeom prst="rect">
            <a:avLst/>
          </a:prstGeom>
          <a:noFill/>
        </p:spPr>
        <p:txBody>
          <a:bodyPr wrap="square">
            <a:spAutoFit/>
          </a:bodyPr>
          <a:lstStyle/>
          <a:p>
            <a:r>
              <a:rPr lang="ru-RU" sz="2000" b="1" dirty="0"/>
              <a:t>Братья Веснины. Здание газеты "Ленинградская правда" в Москве. Конкурсный проект. 1924</a:t>
            </a:r>
          </a:p>
        </p:txBody>
      </p:sp>
    </p:spTree>
    <p:extLst>
      <p:ext uri="{BB962C8B-B14F-4D97-AF65-F5344CB8AC3E}">
        <p14:creationId xmlns:p14="http://schemas.microsoft.com/office/powerpoint/2010/main" val="3750231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739305-7448-4714-A9A7-610BA37517EA}"/>
              </a:ext>
            </a:extLst>
          </p:cNvPr>
          <p:cNvSpPr txBox="1"/>
          <p:nvPr/>
        </p:nvSpPr>
        <p:spPr>
          <a:xfrm>
            <a:off x="4292413" y="150070"/>
            <a:ext cx="3607173" cy="523220"/>
          </a:xfrm>
          <a:prstGeom prst="rect">
            <a:avLst/>
          </a:prstGeom>
          <a:noFill/>
        </p:spPr>
        <p:txBody>
          <a:bodyPr wrap="square">
            <a:spAutoFit/>
          </a:bodyPr>
          <a:lstStyle/>
          <a:p>
            <a:pPr algn="ctr"/>
            <a:r>
              <a:rPr lang="ru-RU" sz="2800" b="1" i="0" dirty="0">
                <a:solidFill>
                  <a:srgbClr val="191919"/>
                </a:solidFill>
                <a:effectLst/>
                <a:latin typeface="Open Sans Condensed"/>
              </a:rPr>
              <a:t>Дома-коммуны</a:t>
            </a:r>
            <a:endParaRPr lang="ru-RU" sz="2800" dirty="0"/>
          </a:p>
        </p:txBody>
      </p:sp>
      <p:pic>
        <p:nvPicPr>
          <p:cNvPr id="8" name="Рисунок 7">
            <a:extLst>
              <a:ext uri="{FF2B5EF4-FFF2-40B4-BE49-F238E27FC236}">
                <a16:creationId xmlns:a16="http://schemas.microsoft.com/office/drawing/2014/main" id="{E459FC7D-546E-4578-9EAC-E6C790F6F771}"/>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trans="45000" pressure="15"/>
                    </a14:imgEffect>
                  </a14:imgLayer>
                </a14:imgProps>
              </a:ext>
            </a:extLst>
          </a:blip>
          <a:srcRect l="21149" t="958"/>
          <a:stretch/>
        </p:blipFill>
        <p:spPr>
          <a:xfrm>
            <a:off x="355134" y="851894"/>
            <a:ext cx="6588430" cy="5517051"/>
          </a:xfrm>
          <a:prstGeom prst="rect">
            <a:avLst/>
          </a:prstGeom>
          <a:ln>
            <a:solidFill>
              <a:srgbClr val="E1E2E7"/>
            </a:solidFill>
          </a:ln>
          <a:effectLst>
            <a:softEdge rad="317500"/>
          </a:effectLst>
        </p:spPr>
      </p:pic>
      <p:sp>
        <p:nvSpPr>
          <p:cNvPr id="10" name="TextBox 9">
            <a:extLst>
              <a:ext uri="{FF2B5EF4-FFF2-40B4-BE49-F238E27FC236}">
                <a16:creationId xmlns:a16="http://schemas.microsoft.com/office/drawing/2014/main" id="{5CAE3AA2-1F6F-400D-95C9-5A9CBA2F86AF}"/>
              </a:ext>
            </a:extLst>
          </p:cNvPr>
          <p:cNvSpPr txBox="1"/>
          <p:nvPr/>
        </p:nvSpPr>
        <p:spPr>
          <a:xfrm>
            <a:off x="5495192" y="736634"/>
            <a:ext cx="6550270" cy="5909310"/>
          </a:xfrm>
          <a:prstGeom prst="rect">
            <a:avLst/>
          </a:prstGeom>
          <a:noFill/>
        </p:spPr>
        <p:txBody>
          <a:bodyPr wrap="square">
            <a:spAutoFit/>
          </a:bodyPr>
          <a:lstStyle/>
          <a:p>
            <a:r>
              <a:rPr lang="ru-RU" b="1" dirty="0"/>
              <a:t>Одна из самых ярких примет эпохи и стиля двадцатых — дома-коммуны, появившиеся в результате удивительных экспериментов по воспитанию «нового человека». </a:t>
            </a:r>
          </a:p>
          <a:p>
            <a:r>
              <a:rPr lang="ru-RU" b="1" dirty="0"/>
              <a:t>Коммуна — тип дома с максимально возможным обобществлением быта: предполагалось, что единицей общества станет не семья, а группа, объединенная общностью взглядов, интересов и, главное, профессии. </a:t>
            </a:r>
          </a:p>
          <a:p>
            <a:r>
              <a:rPr lang="ru-RU" b="1" dirty="0"/>
              <a:t>Специально для домов-коммун были разработаны варианты планировки индивидуальных жилых помещений. Удобства были устроены по-разному: иногда они располагались в отдельном санитарном блоке, иногда в самой квартире.</a:t>
            </a:r>
          </a:p>
          <a:p>
            <a:r>
              <a:rPr lang="ru-RU" b="1" dirty="0"/>
              <a:t>В домах были общие кухни (столовые, блоки питания). Сделано это было для освобождения женщин от домашнего хозяйства. Помимо этого в квартирах часто бывали небольшие кухни-ниши для личных нужд. Также в некоторых домах отводилось место под ясли.</a:t>
            </a:r>
          </a:p>
          <a:p>
            <a:r>
              <a:rPr lang="ru-RU" b="1" dirty="0"/>
              <a:t>В домах-коммунах были предусмотрены места, где соседи могли общаться друг с другом. Это были клуб, библиотека и гимнастический зал, в которых люди совместно проводили время, отмечали праздники. В результате дома-коммуны получались вполне самодостаточными комплексами.</a:t>
            </a:r>
          </a:p>
        </p:txBody>
      </p:sp>
    </p:spTree>
    <p:extLst>
      <p:ext uri="{BB962C8B-B14F-4D97-AF65-F5344CB8AC3E}">
        <p14:creationId xmlns:p14="http://schemas.microsoft.com/office/powerpoint/2010/main" val="285477985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1625</TotalTime>
  <Words>6418</Words>
  <Application>Microsoft Office PowerPoint</Application>
  <PresentationFormat>Широкоэкранный</PresentationFormat>
  <Paragraphs>296</Paragraphs>
  <Slides>55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55</vt:i4>
      </vt:variant>
    </vt:vector>
  </HeadingPairs>
  <TitlesOfParts>
    <vt:vector size="62" baseType="lpstr">
      <vt:lpstr>Open Sans Condensed</vt:lpstr>
      <vt:lpstr>Roboto</vt:lpstr>
      <vt:lpstr>Arial</vt:lpstr>
      <vt:lpstr>Calibri</vt:lpstr>
      <vt:lpstr>Calibri Light</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Марина Куинджи</dc:creator>
  <cp:lastModifiedBy>Марина Куинджи</cp:lastModifiedBy>
  <cp:revision>96</cp:revision>
  <dcterms:created xsi:type="dcterms:W3CDTF">2020-11-13T11:44:14Z</dcterms:created>
  <dcterms:modified xsi:type="dcterms:W3CDTF">2020-11-27T20:30:30Z</dcterms:modified>
</cp:coreProperties>
</file>