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1686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57F90-9AB5-47E3-9582-D110596B0330}" type="datetimeFigureOut">
              <a:rPr lang="ru-RU" smtClean="0"/>
              <a:pPr/>
              <a:t>28.08.2022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49012-F5F0-45A9-94E0-D9C6A0D46A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57F90-9AB5-47E3-9582-D110596B0330}" type="datetimeFigureOut">
              <a:rPr lang="ru-RU" smtClean="0"/>
              <a:pPr/>
              <a:t>28.08.2022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49012-F5F0-45A9-94E0-D9C6A0D46A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57F90-9AB5-47E3-9582-D110596B0330}" type="datetimeFigureOut">
              <a:rPr lang="ru-RU" smtClean="0"/>
              <a:pPr/>
              <a:t>28.08.2022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49012-F5F0-45A9-94E0-D9C6A0D46A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57F90-9AB5-47E3-9582-D110596B0330}" type="datetimeFigureOut">
              <a:rPr lang="ru-RU" smtClean="0"/>
              <a:pPr/>
              <a:t>28.08.2022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49012-F5F0-45A9-94E0-D9C6A0D46A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57F90-9AB5-47E3-9582-D110596B0330}" type="datetimeFigureOut">
              <a:rPr lang="ru-RU" smtClean="0"/>
              <a:pPr/>
              <a:t>28.08.2022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49012-F5F0-45A9-94E0-D9C6A0D46A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57F90-9AB5-47E3-9582-D110596B0330}" type="datetimeFigureOut">
              <a:rPr lang="ru-RU" smtClean="0"/>
              <a:pPr/>
              <a:t>28.08.2022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49012-F5F0-45A9-94E0-D9C6A0D46A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57F90-9AB5-47E3-9582-D110596B0330}" type="datetimeFigureOut">
              <a:rPr lang="ru-RU" smtClean="0"/>
              <a:pPr/>
              <a:t>28.08.2022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49012-F5F0-45A9-94E0-D9C6A0D46A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57F90-9AB5-47E3-9582-D110596B0330}" type="datetimeFigureOut">
              <a:rPr lang="ru-RU" smtClean="0"/>
              <a:pPr/>
              <a:t>28.08.2022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49012-F5F0-45A9-94E0-D9C6A0D46A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57F90-9AB5-47E3-9582-D110596B0330}" type="datetimeFigureOut">
              <a:rPr lang="ru-RU" smtClean="0"/>
              <a:pPr/>
              <a:t>28.08.2022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49012-F5F0-45A9-94E0-D9C6A0D46A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57F90-9AB5-47E3-9582-D110596B0330}" type="datetimeFigureOut">
              <a:rPr lang="ru-RU" smtClean="0"/>
              <a:pPr/>
              <a:t>28.08.2022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49012-F5F0-45A9-94E0-D9C6A0D46A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57F90-9AB5-47E3-9582-D110596B0330}" type="datetimeFigureOut">
              <a:rPr lang="ru-RU" smtClean="0"/>
              <a:pPr/>
              <a:t>28.08.2022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A649012-F5F0-45A9-94E0-D9C6A0D46A7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8257F90-9AB5-47E3-9582-D110596B0330}" type="datetimeFigureOut">
              <a:rPr lang="ru-RU" smtClean="0"/>
              <a:pPr/>
              <a:t>28.08.2022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A649012-F5F0-45A9-94E0-D9C6A0D46A7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Future Forms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4143380"/>
            <a:ext cx="7854696" cy="2071702"/>
          </a:xfrm>
        </p:spPr>
        <p:txBody>
          <a:bodyPr>
            <a:normAutofit lnSpcReduction="10000"/>
          </a:bodyPr>
          <a:lstStyle/>
          <a:p>
            <a:endParaRPr lang="ru-RU" sz="2000" dirty="0" smtClean="0"/>
          </a:p>
          <a:p>
            <a:endParaRPr lang="ru-RU" sz="2000" dirty="0" smtClean="0"/>
          </a:p>
          <a:p>
            <a:endParaRPr lang="ru-RU" sz="2000" dirty="0" smtClean="0"/>
          </a:p>
          <a:p>
            <a:r>
              <a:rPr lang="ru-RU" sz="2000" dirty="0" smtClean="0"/>
              <a:t>Презентация подготовлена Пахомовой С.Н.,</a:t>
            </a:r>
          </a:p>
          <a:p>
            <a:r>
              <a:rPr lang="ru-RU" sz="2000" dirty="0" smtClean="0"/>
              <a:t>учителем английского языка </a:t>
            </a:r>
          </a:p>
          <a:p>
            <a:r>
              <a:rPr lang="ru-RU" sz="2000" dirty="0" smtClean="0"/>
              <a:t>МОУ «Гимназии г. Раменское»</a:t>
            </a:r>
            <a:endParaRPr lang="ru-RU" sz="2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1143008"/>
          </a:xfrm>
        </p:spPr>
        <p:txBody>
          <a:bodyPr>
            <a:normAutofit/>
          </a:bodyPr>
          <a:lstStyle/>
          <a:p>
            <a:pPr algn="ctr"/>
            <a:r>
              <a:rPr lang="en-US" sz="4400" b="1" dirty="0" smtClean="0">
                <a:solidFill>
                  <a:schemeClr val="accent2">
                    <a:lumMod val="75000"/>
                  </a:schemeClr>
                </a:solidFill>
              </a:rPr>
              <a:t>Test yourself</a:t>
            </a:r>
            <a:endParaRPr lang="ru-RU" sz="4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514350" indent="-514350">
              <a:buNone/>
            </a:pP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1. I……………………(go) to see the Picasso exhibition at the National Gallery tomorrow.</a:t>
            </a:r>
          </a:p>
          <a:p>
            <a:pPr marL="514350" indent="-514350">
              <a:buNone/>
            </a:pP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2. Andrew ………………(be) thirteen years old on September 3rd.</a:t>
            </a:r>
          </a:p>
          <a:p>
            <a:pPr marL="514350" indent="-514350">
              <a:buNone/>
            </a:pP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3. He …………( fly) to Frankfurt by the time I arrive in London.</a:t>
            </a:r>
          </a:p>
          <a:p>
            <a:pPr marL="514350" indent="-514350">
              <a:buNone/>
            </a:pP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4. This time next week, I …………..(fly) to Jamaica.</a:t>
            </a:r>
          </a:p>
          <a:p>
            <a:pPr marL="514350" indent="-514350">
              <a:buNone/>
            </a:pP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5. It’s really cold today. I think it …………(snow) .</a:t>
            </a:r>
          </a:p>
          <a:p>
            <a:pPr marL="514350" indent="-514350">
              <a:buNone/>
            </a:pP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6. John……..(work) in London for three years by the end of the month.</a:t>
            </a:r>
          </a:p>
          <a:p>
            <a:pPr marL="514350" indent="-514350">
              <a:buNone/>
            </a:pP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7. I expect we …………………..(be) there in half an hour.</a:t>
            </a:r>
          </a:p>
          <a:p>
            <a:pPr marL="514350" indent="-514350">
              <a:buFont typeface="+mj-lt"/>
              <a:buAutoNum type="arabicPeriod"/>
            </a:pPr>
            <a:endParaRPr lang="en-US" b="1" dirty="0" smtClean="0">
              <a:solidFill>
                <a:schemeClr val="accent2">
                  <a:lumMod val="75000"/>
                </a:schemeClr>
              </a:solidFill>
              <a:latin typeface="+mj-lt"/>
            </a:endParaRP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324492"/>
          </a:xfrm>
        </p:spPr>
        <p:txBody>
          <a:bodyPr>
            <a:normAutofit fontScale="25000" lnSpcReduction="20000"/>
          </a:bodyPr>
          <a:lstStyle/>
          <a:p>
            <a:pPr marL="514350" indent="-514350">
              <a:buNone/>
            </a:pPr>
            <a:r>
              <a:rPr lang="en-US" sz="9600" dirty="0" smtClean="0">
                <a:solidFill>
                  <a:schemeClr val="accent2">
                    <a:lumMod val="75000"/>
                  </a:schemeClr>
                </a:solidFill>
              </a:rPr>
              <a:t>8</a:t>
            </a:r>
            <a:r>
              <a:rPr lang="en-US" sz="9600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.  I’m sure we …..(win) the match tomorrow.</a:t>
            </a:r>
          </a:p>
          <a:p>
            <a:pPr marL="514350" indent="-514350">
              <a:buNone/>
            </a:pPr>
            <a:endParaRPr lang="en-US" sz="9600" b="1" dirty="0" smtClean="0">
              <a:solidFill>
                <a:schemeClr val="accent2">
                  <a:lumMod val="75000"/>
                </a:schemeClr>
              </a:solidFill>
              <a:latin typeface="+mj-lt"/>
            </a:endParaRPr>
          </a:p>
          <a:p>
            <a:pPr marL="514350" indent="-514350">
              <a:buNone/>
            </a:pPr>
            <a:r>
              <a:rPr lang="en-US" sz="9600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9.  She ………(finish) work by six o’clock.</a:t>
            </a:r>
          </a:p>
          <a:p>
            <a:pPr marL="514350" indent="-514350">
              <a:buNone/>
            </a:pPr>
            <a:endParaRPr lang="en-US" sz="9600" b="1" dirty="0" smtClean="0">
              <a:solidFill>
                <a:schemeClr val="accent2">
                  <a:lumMod val="75000"/>
                </a:schemeClr>
              </a:solidFill>
              <a:latin typeface="+mj-lt"/>
            </a:endParaRPr>
          </a:p>
          <a:p>
            <a:pPr marL="514350" indent="-514350">
              <a:buNone/>
            </a:pPr>
            <a:r>
              <a:rPr lang="en-US" sz="9600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10. Now  that I’ve got a job, I……….(buy) a car.</a:t>
            </a:r>
          </a:p>
          <a:p>
            <a:pPr marL="514350" indent="-514350">
              <a:buNone/>
            </a:pPr>
            <a:endParaRPr lang="en-US" sz="9600" b="1" dirty="0" smtClean="0">
              <a:solidFill>
                <a:schemeClr val="accent2">
                  <a:lumMod val="75000"/>
                </a:schemeClr>
              </a:solidFill>
              <a:latin typeface="+mj-lt"/>
            </a:endParaRPr>
          </a:p>
          <a:p>
            <a:pPr marL="514350" indent="-514350">
              <a:buNone/>
            </a:pPr>
            <a:r>
              <a:rPr lang="en-US" sz="9600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11.  The train …….(leave) Manchester at nine o’clock.</a:t>
            </a:r>
          </a:p>
          <a:p>
            <a:pPr marL="514350" indent="-514350">
              <a:buNone/>
            </a:pPr>
            <a:endParaRPr lang="en-US" sz="9600" b="1" dirty="0" smtClean="0">
              <a:solidFill>
                <a:schemeClr val="accent2">
                  <a:lumMod val="75000"/>
                </a:schemeClr>
              </a:solidFill>
              <a:latin typeface="+mj-lt"/>
            </a:endParaRPr>
          </a:p>
          <a:p>
            <a:pPr marL="514350" indent="-514350">
              <a:buNone/>
            </a:pPr>
            <a:r>
              <a:rPr lang="en-US" sz="9600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12.  Look out! You ……..(fall).</a:t>
            </a:r>
          </a:p>
          <a:p>
            <a:pPr marL="514350" indent="-514350">
              <a:buNone/>
            </a:pPr>
            <a:endParaRPr lang="en-US" sz="9600" b="1" dirty="0" smtClean="0">
              <a:solidFill>
                <a:schemeClr val="accent2">
                  <a:lumMod val="75000"/>
                </a:schemeClr>
              </a:solidFill>
              <a:latin typeface="+mj-lt"/>
            </a:endParaRPr>
          </a:p>
          <a:p>
            <a:pPr marL="514350" indent="-514350">
              <a:buNone/>
            </a:pPr>
            <a:r>
              <a:rPr lang="en-US" sz="9600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 13. I promise I …..(be) home in time for the party.</a:t>
            </a:r>
          </a:p>
          <a:p>
            <a:pPr marL="514350" indent="-514350">
              <a:buNone/>
            </a:pPr>
            <a:endParaRPr lang="en-US" sz="9600" b="1" dirty="0" smtClean="0">
              <a:solidFill>
                <a:schemeClr val="accent2">
                  <a:lumMod val="75000"/>
                </a:schemeClr>
              </a:solidFill>
              <a:latin typeface="+mj-lt"/>
            </a:endParaRPr>
          </a:p>
          <a:p>
            <a:pPr marL="514350" indent="-514350">
              <a:buNone/>
            </a:pPr>
            <a:r>
              <a:rPr lang="en-US" sz="9600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14. By the end of the day, she …..(work) for ten hours.</a:t>
            </a:r>
          </a:p>
          <a:p>
            <a:pPr marL="514350" indent="-514350">
              <a:buNone/>
            </a:pPr>
            <a:endParaRPr lang="en-US" sz="9600" b="1" dirty="0" smtClean="0">
              <a:solidFill>
                <a:schemeClr val="accent2">
                  <a:lumMod val="75000"/>
                </a:schemeClr>
              </a:solidFill>
              <a:latin typeface="+mj-lt"/>
            </a:endParaRPr>
          </a:p>
          <a:p>
            <a:pPr marL="514350" indent="-514350">
              <a:buNone/>
            </a:pPr>
            <a:endParaRPr lang="en-US" sz="9600" b="1" dirty="0" smtClean="0">
              <a:solidFill>
                <a:schemeClr val="accent2">
                  <a:lumMod val="75000"/>
                </a:schemeClr>
              </a:solidFill>
              <a:latin typeface="+mj-lt"/>
            </a:endParaRPr>
          </a:p>
          <a:p>
            <a:pPr marL="514350" indent="-514350">
              <a:buAutoNum type="arabicPeriod" startAt="13"/>
            </a:pPr>
            <a:endParaRPr lang="en-US" sz="9600" b="1" dirty="0" smtClean="0">
              <a:solidFill>
                <a:schemeClr val="accent2">
                  <a:lumMod val="75000"/>
                </a:schemeClr>
              </a:solidFill>
              <a:latin typeface="+mj-lt"/>
            </a:endParaRPr>
          </a:p>
          <a:p>
            <a:pPr marL="514350" indent="-514350">
              <a:buAutoNum type="arabicPeriod" startAt="11"/>
            </a:pPr>
            <a:endParaRPr lang="en-US" sz="9600" b="1" dirty="0" smtClean="0">
              <a:solidFill>
                <a:schemeClr val="accent2">
                  <a:lumMod val="75000"/>
                </a:schemeClr>
              </a:solidFill>
              <a:latin typeface="+mj-lt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9600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 </a:t>
            </a:r>
          </a:p>
          <a:p>
            <a:endParaRPr lang="ru-RU" sz="5100" b="1" dirty="0">
              <a:solidFill>
                <a:schemeClr val="accent2">
                  <a:lumMod val="75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29602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785794"/>
            <a:ext cx="8229600" cy="5532128"/>
          </a:xfrm>
        </p:spPr>
        <p:txBody>
          <a:bodyPr>
            <a:noAutofit/>
          </a:bodyPr>
          <a:lstStyle/>
          <a:p>
            <a:pPr marL="514350" indent="-514350">
              <a:buNone/>
            </a:pP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</a:rPr>
              <a:t>15. 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He …..(see) the doctor this afternoon.</a:t>
            </a:r>
          </a:p>
          <a:p>
            <a:pPr marL="514350" indent="-514350">
              <a:buNone/>
            </a:pPr>
            <a:endParaRPr lang="en-US" sz="2400" b="1" dirty="0" smtClean="0">
              <a:solidFill>
                <a:schemeClr val="accent2">
                  <a:lumMod val="75000"/>
                </a:schemeClr>
              </a:solidFill>
              <a:latin typeface="+mj-lt"/>
            </a:endParaRPr>
          </a:p>
          <a:p>
            <a:pPr marL="514350" indent="-514350">
              <a:buNone/>
            </a:pP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16. This time next week, we …..(lie) on the beach.</a:t>
            </a:r>
          </a:p>
          <a:p>
            <a:pPr marL="514350" indent="-514350">
              <a:buNone/>
            </a:pPr>
            <a:endParaRPr lang="en-US" sz="2400" b="1" dirty="0" smtClean="0">
              <a:solidFill>
                <a:schemeClr val="accent2">
                  <a:lumMod val="75000"/>
                </a:schemeClr>
              </a:solidFill>
              <a:latin typeface="+mj-lt"/>
            </a:endParaRPr>
          </a:p>
          <a:p>
            <a:pPr marL="514350" indent="-514350">
              <a:buNone/>
            </a:pP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17. I think I …..(make) some sandwiches. Do you want some?</a:t>
            </a:r>
          </a:p>
          <a:p>
            <a:pPr marL="514350" indent="-514350">
              <a:buNone/>
            </a:pPr>
            <a:endParaRPr lang="en-US" sz="2400" b="1" dirty="0" smtClean="0">
              <a:solidFill>
                <a:schemeClr val="accent2">
                  <a:lumMod val="75000"/>
                </a:schemeClr>
              </a:solidFill>
              <a:latin typeface="+mj-lt"/>
            </a:endParaRPr>
          </a:p>
          <a:p>
            <a:pPr marL="514350" indent="-514350">
              <a:buNone/>
            </a:pP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18. I don’t know if he …..(come).</a:t>
            </a:r>
          </a:p>
          <a:p>
            <a:pPr marL="514350" indent="-514350">
              <a:buNone/>
            </a:pPr>
            <a:endParaRPr lang="en-US" sz="2400" b="1" dirty="0" smtClean="0">
              <a:solidFill>
                <a:schemeClr val="accent2">
                  <a:lumMod val="75000"/>
                </a:schemeClr>
              </a:solidFill>
              <a:latin typeface="+mj-lt"/>
            </a:endParaRPr>
          </a:p>
          <a:p>
            <a:pPr marL="514350" indent="-514350">
              <a:buNone/>
            </a:pP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19. She’ll send us a letter when she ….. (have) time.</a:t>
            </a:r>
          </a:p>
          <a:p>
            <a:pPr marL="514350" indent="-514350">
              <a:buNone/>
            </a:pPr>
            <a:endParaRPr lang="en-US" sz="2400" b="1" dirty="0" smtClean="0">
              <a:solidFill>
                <a:schemeClr val="accent2">
                  <a:lumMod val="75000"/>
                </a:schemeClr>
              </a:solidFill>
              <a:latin typeface="+mj-lt"/>
            </a:endParaRPr>
          </a:p>
          <a:p>
            <a:pPr marL="514350" indent="-514350">
              <a:buNone/>
            </a:pP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20. If he …..(read) my letters, I….. (become) angry.</a:t>
            </a:r>
          </a:p>
          <a:p>
            <a:pPr marL="514350" indent="-514350">
              <a:buNone/>
            </a:pPr>
            <a:endParaRPr lang="en-US" sz="2400" b="1" dirty="0" smtClean="0">
              <a:solidFill>
                <a:schemeClr val="accent2">
                  <a:lumMod val="75000"/>
                </a:schemeClr>
              </a:solidFill>
              <a:latin typeface="+mj-lt"/>
            </a:endParaRPr>
          </a:p>
          <a:p>
            <a:pPr marL="514350" indent="-514350">
              <a:buNone/>
            </a:pP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22. Betty  wants to know when Jim ……(marry) Sophie. </a:t>
            </a:r>
          </a:p>
          <a:p>
            <a:pPr marL="514350" indent="-514350">
              <a:buNone/>
            </a:pPr>
            <a:endParaRPr lang="en-US" sz="2400" b="1" dirty="0" smtClean="0">
              <a:solidFill>
                <a:schemeClr val="accent2">
                  <a:lumMod val="75000"/>
                </a:schemeClr>
              </a:solidFill>
              <a:latin typeface="+mj-lt"/>
            </a:endParaRPr>
          </a:p>
          <a:p>
            <a:pPr marL="514350" indent="-514350">
              <a:buNone/>
            </a:pP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 </a:t>
            </a:r>
          </a:p>
          <a:p>
            <a:endParaRPr lang="ru-RU" sz="2400" dirty="0">
              <a:latin typeface="+mj-lt"/>
            </a:endParaRPr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67524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smtClean="0"/>
              <a:t>Answers</a:t>
            </a:r>
            <a:endParaRPr lang="ru-RU" sz="4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4752988"/>
          </a:xfrm>
        </p:spPr>
        <p:txBody>
          <a:bodyPr>
            <a:normAutofit lnSpcReduction="10000"/>
          </a:bodyPr>
          <a:lstStyle/>
          <a:p>
            <a:pPr marL="457200" indent="-457200">
              <a:buNone/>
            </a:pP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1. am going                                  12. are going to fall</a:t>
            </a:r>
          </a:p>
          <a:p>
            <a:pPr marL="457200" indent="-457200">
              <a:buNone/>
            </a:pP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2. will be                                       13. will be</a:t>
            </a:r>
          </a:p>
          <a:p>
            <a:pPr marL="457200" indent="-457200">
              <a:buNone/>
            </a:pP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3. will have flown                       14. will have been working</a:t>
            </a:r>
          </a:p>
          <a:p>
            <a:pPr marL="457200" indent="-457200">
              <a:buNone/>
            </a:pP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4. will be flying                            15. is seeing </a:t>
            </a:r>
          </a:p>
          <a:p>
            <a:pPr marL="457200" indent="-457200">
              <a:buNone/>
            </a:pP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5. will snow                                  16. will be lying</a:t>
            </a:r>
          </a:p>
          <a:p>
            <a:pPr marL="457200" indent="-457200">
              <a:buNone/>
            </a:pP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6. will have been working         17. will make</a:t>
            </a:r>
          </a:p>
          <a:p>
            <a:pPr marL="457200" indent="-457200">
              <a:buNone/>
            </a:pP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7. will be                                        18. will come</a:t>
            </a:r>
          </a:p>
          <a:p>
            <a:pPr marL="457200" indent="-457200">
              <a:buNone/>
            </a:pP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8. will win                                      19.has</a:t>
            </a:r>
          </a:p>
          <a:p>
            <a:pPr marL="457200" indent="-457200">
              <a:buNone/>
            </a:pP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9. will have finished                     20.reads, will become</a:t>
            </a:r>
          </a:p>
          <a:p>
            <a:pPr marL="457200" indent="-457200">
              <a:buNone/>
            </a:pP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10. am going to buy                      21. will marry</a:t>
            </a:r>
          </a:p>
          <a:p>
            <a:pPr marL="457200" indent="-457200">
              <a:buNone/>
            </a:pP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11. leaves</a:t>
            </a:r>
          </a:p>
          <a:p>
            <a:pPr marL="457200" indent="-457200">
              <a:buAutoNum type="arabicPeriod"/>
            </a:pPr>
            <a:endParaRPr lang="ru-RU" sz="2400" dirty="0"/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вал 5"/>
          <p:cNvSpPr/>
          <p:nvPr/>
        </p:nvSpPr>
        <p:spPr>
          <a:xfrm>
            <a:off x="857225" y="1000108"/>
            <a:ext cx="5357850" cy="984250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  <a:latin typeface="+mj-lt"/>
              </a:rPr>
              <a:t>Future Forms</a:t>
            </a:r>
            <a:endParaRPr lang="ru-RU" sz="2400" b="1" dirty="0">
              <a:solidFill>
                <a:schemeClr val="accent2">
                  <a:lumMod val="75000"/>
                </a:schemeClr>
              </a:solidFill>
              <a:latin typeface="+mj-lt"/>
            </a:endParaRPr>
          </a:p>
        </p:txBody>
      </p:sp>
      <p:cxnSp>
        <p:nvCxnSpPr>
          <p:cNvPr id="8" name="Прямая со стрелкой 7"/>
          <p:cNvCxnSpPr/>
          <p:nvPr/>
        </p:nvCxnSpPr>
        <p:spPr>
          <a:xfrm rot="10800000" flipV="1">
            <a:off x="2124076" y="2000240"/>
            <a:ext cx="1304917" cy="42069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rot="5400000">
            <a:off x="1664489" y="2315369"/>
            <a:ext cx="2365382" cy="173512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>
            <a:endCxn id="13" idx="0"/>
          </p:cNvCxnSpPr>
          <p:nvPr/>
        </p:nvCxnSpPr>
        <p:spPr>
          <a:xfrm rot="5400000">
            <a:off x="2746367" y="2817019"/>
            <a:ext cx="2508260" cy="87470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5857884" y="1714488"/>
            <a:ext cx="1428760" cy="135732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Овал 8"/>
          <p:cNvSpPr/>
          <p:nvPr/>
        </p:nvSpPr>
        <p:spPr>
          <a:xfrm>
            <a:off x="107950" y="2133600"/>
            <a:ext cx="2303463" cy="1655763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Future Simple</a:t>
            </a:r>
          </a:p>
          <a:p>
            <a:pPr>
              <a:defRPr/>
            </a:pP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(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Will)</a:t>
            </a:r>
            <a:endParaRPr lang="ru-RU" sz="2400" b="1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142844" y="4149725"/>
            <a:ext cx="2286016" cy="172720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Be Going to</a:t>
            </a:r>
            <a:endParaRPr lang="ru-RU" sz="2400" b="1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2411413" y="4508500"/>
            <a:ext cx="2303463" cy="187325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0" hangingPunct="0">
              <a:defRPr/>
            </a:pPr>
            <a:r>
              <a:rPr lang="en-US" sz="2400" b="1" dirty="0" smtClean="0">
                <a:solidFill>
                  <a:srgbClr val="0B5395"/>
                </a:solidFill>
                <a:latin typeface="+mj-lt"/>
              </a:rPr>
              <a:t>Future Continuous</a:t>
            </a:r>
            <a:endParaRPr lang="ru-RU" sz="2400" b="1" dirty="0">
              <a:solidFill>
                <a:srgbClr val="0B5395"/>
              </a:solidFill>
              <a:latin typeface="+mj-lt"/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6786578" y="4500570"/>
            <a:ext cx="2357422" cy="1714512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Present</a:t>
            </a:r>
          </a:p>
          <a:p>
            <a:pPr algn="ctr">
              <a:defRPr/>
            </a:pP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Continuous</a:t>
            </a:r>
            <a:endParaRPr lang="ru-RU" sz="2400" b="1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4787901" y="4724400"/>
            <a:ext cx="1927239" cy="1584325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Present Simple</a:t>
            </a:r>
            <a:endParaRPr lang="ru-RU" sz="2400" b="1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7180" name="Rectangle 9"/>
          <p:cNvSpPr>
            <a:spLocks noChangeArrowheads="1"/>
          </p:cNvSpPr>
          <p:nvPr/>
        </p:nvSpPr>
        <p:spPr bwMode="auto">
          <a:xfrm>
            <a:off x="0" y="-79375"/>
            <a:ext cx="242888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ru-RU" sz="1600">
                <a:latin typeface="Arial CYR" charset="-52"/>
                <a:cs typeface="Times New Roman" pitchFamily="18" charset="0"/>
              </a:rPr>
              <a:t>.</a:t>
            </a:r>
            <a:endParaRPr lang="ru-RU" sz="900"/>
          </a:p>
          <a:p>
            <a:pPr eaLnBrk="0" hangingPunct="0"/>
            <a:endParaRPr lang="ru-RU"/>
          </a:p>
        </p:txBody>
      </p:sp>
      <p:sp>
        <p:nvSpPr>
          <p:cNvPr id="7181" name="Rectangle 12"/>
          <p:cNvSpPr>
            <a:spLocks noGrp="1" noChangeArrowheads="1"/>
          </p:cNvSpPr>
          <p:nvPr>
            <p:ph idx="1"/>
          </p:nvPr>
        </p:nvSpPr>
        <p:spPr>
          <a:xfrm>
            <a:off x="250825" y="5438775"/>
            <a:ext cx="242888" cy="368300"/>
          </a:xfrm>
        </p:spPr>
        <p:txBody>
          <a:bodyPr wrap="none" anchor="ctr">
            <a:spAutoFit/>
          </a:bodyPr>
          <a:lstStyle/>
          <a:p>
            <a:pPr eaLnBrk="1" hangingPunct="1">
              <a:buFont typeface="Wingdings 2" pitchFamily="18" charset="2"/>
              <a:buNone/>
            </a:pPr>
            <a:r>
              <a:rPr lang="ru-RU" sz="1800" smtClean="0"/>
              <a:t> </a:t>
            </a:r>
          </a:p>
        </p:txBody>
      </p:sp>
      <p:sp>
        <p:nvSpPr>
          <p:cNvPr id="7182" name="Rectangle 17"/>
          <p:cNvSpPr>
            <a:spLocks noChangeArrowheads="1"/>
          </p:cNvSpPr>
          <p:nvPr/>
        </p:nvSpPr>
        <p:spPr bwMode="auto">
          <a:xfrm>
            <a:off x="0" y="-79375"/>
            <a:ext cx="242888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ru-RU" sz="1600">
                <a:latin typeface="Arial CYR" charset="-52"/>
                <a:cs typeface="Times New Roman" pitchFamily="18" charset="0"/>
              </a:rPr>
              <a:t>.</a:t>
            </a:r>
            <a:endParaRPr lang="ru-RU" sz="900"/>
          </a:p>
          <a:p>
            <a:pPr eaLnBrk="0" hangingPunct="0"/>
            <a:endParaRPr lang="ru-RU"/>
          </a:p>
        </p:txBody>
      </p:sp>
      <p:cxnSp>
        <p:nvCxnSpPr>
          <p:cNvPr id="35" name="Прямая со стрелкой 34"/>
          <p:cNvCxnSpPr>
            <a:stCxn id="6" idx="5"/>
            <a:endCxn id="15" idx="1"/>
          </p:cNvCxnSpPr>
          <p:nvPr/>
        </p:nvCxnSpPr>
        <p:spPr>
          <a:xfrm rot="16200000" flipH="1">
            <a:off x="4825407" y="2445246"/>
            <a:ext cx="2911436" cy="17013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Овал 35"/>
          <p:cNvSpPr/>
          <p:nvPr/>
        </p:nvSpPr>
        <p:spPr>
          <a:xfrm>
            <a:off x="8027988" y="2852738"/>
            <a:ext cx="73025" cy="4603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7" name="Овал 36"/>
          <p:cNvSpPr/>
          <p:nvPr/>
        </p:nvSpPr>
        <p:spPr>
          <a:xfrm>
            <a:off x="7143768" y="2786058"/>
            <a:ext cx="1785950" cy="1358908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Future </a:t>
            </a:r>
          </a:p>
          <a:p>
            <a:pPr algn="ctr">
              <a:defRPr/>
            </a:pP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Perfect</a:t>
            </a:r>
            <a:endParaRPr lang="ru-RU" sz="2400" b="1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  <p:cxnSp>
        <p:nvCxnSpPr>
          <p:cNvPr id="40" name="Прямая со стрелкой 39"/>
          <p:cNvCxnSpPr/>
          <p:nvPr/>
        </p:nvCxnSpPr>
        <p:spPr>
          <a:xfrm rot="16200000" flipH="1">
            <a:off x="3848105" y="3081329"/>
            <a:ext cx="2878136" cy="57308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Овал 28"/>
          <p:cNvSpPr/>
          <p:nvPr/>
        </p:nvSpPr>
        <p:spPr>
          <a:xfrm>
            <a:off x="6572264" y="857232"/>
            <a:ext cx="2357454" cy="1571636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Future Perfect</a:t>
            </a:r>
          </a:p>
          <a:p>
            <a:pPr algn="ctr">
              <a:defRPr/>
            </a:pP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Continuous </a:t>
            </a:r>
            <a:endParaRPr lang="ru-RU" sz="2400" b="1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  <p:cxnSp>
        <p:nvCxnSpPr>
          <p:cNvPr id="63" name="Прямая со стрелкой 62"/>
          <p:cNvCxnSpPr>
            <a:stCxn id="6" idx="6"/>
            <a:endCxn id="29" idx="2"/>
          </p:cNvCxnSpPr>
          <p:nvPr/>
        </p:nvCxnSpPr>
        <p:spPr>
          <a:xfrm>
            <a:off x="6215075" y="1492233"/>
            <a:ext cx="357189" cy="15081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Мы не уверены, еще не решили, совершать ли это действие.</a:t>
            </a:r>
          </a:p>
          <a:p>
            <a:pPr>
              <a:buNone/>
            </a:pPr>
            <a:r>
              <a:rPr lang="en-US" sz="2000" b="1" dirty="0" smtClean="0">
                <a:solidFill>
                  <a:srgbClr val="FF0000"/>
                </a:solidFill>
                <a:latin typeface="+mj-lt"/>
              </a:rPr>
              <a:t>      I’ll probably buy a new bike.</a:t>
            </a:r>
            <a:endParaRPr lang="ru-RU" sz="2000" b="1" dirty="0" smtClean="0">
              <a:solidFill>
                <a:srgbClr val="FF0000"/>
              </a:solidFill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Решения, принятые в момент речи, спонтанно.</a:t>
            </a:r>
          </a:p>
          <a:p>
            <a:pPr>
              <a:buNone/>
            </a:pPr>
            <a:r>
              <a:rPr lang="en-US" sz="2000" b="1" dirty="0" smtClean="0">
                <a:solidFill>
                  <a:srgbClr val="FF0000"/>
                </a:solidFill>
                <a:latin typeface="+mj-lt"/>
              </a:rPr>
              <a:t>      I am hungry. I’ll make a sandwich.</a:t>
            </a:r>
          </a:p>
          <a:p>
            <a:pPr>
              <a:buFont typeface="Arial" pitchFamily="34" charset="0"/>
              <a:buChar char="•"/>
            </a:pP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Хотим выразить надежду, страх, угрозу, предложение, обещание, предостережение, предсказания, комментарии, особенно с:</a:t>
            </a:r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 </a:t>
            </a:r>
            <a:r>
              <a:rPr lang="en-US" sz="2000" b="1" dirty="0" smtClean="0">
                <a:solidFill>
                  <a:srgbClr val="FF0000"/>
                </a:solidFill>
                <a:latin typeface="+mj-lt"/>
              </a:rPr>
              <a:t>expect, hope, believe, I’m sure’ I’m afraid, probably etc.</a:t>
            </a:r>
          </a:p>
          <a:p>
            <a:pPr>
              <a:buFont typeface="Arial" pitchFamily="34" charset="0"/>
              <a:buChar char="•"/>
            </a:pP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Предсказываем будущие действия на основе своего мнения или воображения.</a:t>
            </a:r>
          </a:p>
          <a:p>
            <a:pPr>
              <a:buNone/>
            </a:pPr>
            <a:r>
              <a:rPr lang="ru-RU" sz="2000" b="1" dirty="0" smtClean="0">
                <a:solidFill>
                  <a:srgbClr val="FF0000"/>
                </a:solidFill>
                <a:latin typeface="+mj-lt"/>
              </a:rPr>
              <a:t>      </a:t>
            </a:r>
            <a:r>
              <a:rPr lang="en-US" sz="2000" b="1" dirty="0" smtClean="0">
                <a:solidFill>
                  <a:srgbClr val="FF0000"/>
                </a:solidFill>
                <a:latin typeface="+mj-lt"/>
              </a:rPr>
              <a:t>I think you will pass the test.</a:t>
            </a:r>
          </a:p>
          <a:p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Говорим о действиях, которые точно произойдут и не зависят от нас.</a:t>
            </a:r>
          </a:p>
          <a:p>
            <a:pPr>
              <a:buNone/>
            </a:pP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     </a:t>
            </a:r>
            <a:r>
              <a:rPr lang="en-US" sz="2000" b="1" dirty="0" smtClean="0">
                <a:solidFill>
                  <a:srgbClr val="FF0000"/>
                </a:solidFill>
                <a:latin typeface="+mj-lt"/>
              </a:rPr>
              <a:t>He will be twelve next year.</a:t>
            </a:r>
            <a:endParaRPr lang="ru-RU" sz="2000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643174" y="785794"/>
            <a:ext cx="3429024" cy="1071570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Future Simple </a:t>
            </a: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используется, когда:</a:t>
            </a:r>
            <a:endParaRPr lang="ru-RU" sz="2400" b="1" dirty="0">
              <a:solidFill>
                <a:schemeClr val="accent2">
                  <a:lumMod val="75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Мы уверены, что совершим, уже решили совершить действие в ближайшем будущем.</a:t>
            </a:r>
          </a:p>
          <a:p>
            <a:pPr>
              <a:buNone/>
            </a:pPr>
            <a:r>
              <a:rPr lang="ru-RU" sz="2000" b="1" dirty="0" smtClean="0">
                <a:solidFill>
                  <a:srgbClr val="FF0000"/>
                </a:solidFill>
                <a:latin typeface="+mj-lt"/>
              </a:rPr>
              <a:t>     </a:t>
            </a:r>
            <a:r>
              <a:rPr lang="en-US" sz="2000" b="1" dirty="0" smtClean="0">
                <a:solidFill>
                  <a:srgbClr val="FF0000"/>
                </a:solidFill>
                <a:latin typeface="+mj-lt"/>
              </a:rPr>
              <a:t>I’m going to buy a new bike.</a:t>
            </a:r>
            <a:r>
              <a:rPr lang="ru-RU" sz="2000" b="1" dirty="0" smtClean="0">
                <a:solidFill>
                  <a:srgbClr val="FF0000"/>
                </a:solidFill>
                <a:latin typeface="+mj-lt"/>
              </a:rPr>
              <a:t> ( Я уже это решил.)</a:t>
            </a:r>
          </a:p>
          <a:p>
            <a:pPr>
              <a:buFont typeface="Arial" pitchFamily="34" charset="0"/>
              <a:buChar char="•"/>
            </a:pP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Говорим о запланированных действиях, намерениях, планах.</a:t>
            </a:r>
          </a:p>
          <a:p>
            <a:pPr>
              <a:buNone/>
            </a:pPr>
            <a:r>
              <a:rPr lang="ru-RU" sz="2000" b="1" dirty="0" smtClean="0">
                <a:solidFill>
                  <a:srgbClr val="FF0000"/>
                </a:solidFill>
                <a:latin typeface="+mj-lt"/>
              </a:rPr>
              <a:t>      </a:t>
            </a:r>
            <a:r>
              <a:rPr lang="en-US" sz="2000" b="1" dirty="0" smtClean="0">
                <a:solidFill>
                  <a:srgbClr val="FF0000"/>
                </a:solidFill>
                <a:latin typeface="+mj-lt"/>
              </a:rPr>
              <a:t>Now that I’ve got the money, I’m going to have a party.</a:t>
            </a:r>
          </a:p>
          <a:p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Очевидно, у нас есть доказательства, что действие произойдет.</a:t>
            </a:r>
            <a:endParaRPr lang="en-US" sz="2000" b="1" dirty="0" smtClean="0">
              <a:solidFill>
                <a:schemeClr val="accent2">
                  <a:lumMod val="75000"/>
                </a:schemeClr>
              </a:solidFill>
              <a:latin typeface="+mj-lt"/>
            </a:endParaRPr>
          </a:p>
          <a:p>
            <a:pPr>
              <a:buNone/>
            </a:pPr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      </a:t>
            </a:r>
            <a:r>
              <a:rPr lang="en-US" sz="2000" b="1" dirty="0" smtClean="0">
                <a:solidFill>
                  <a:srgbClr val="FF0000"/>
                </a:solidFill>
                <a:latin typeface="+mj-lt"/>
              </a:rPr>
              <a:t>Watch out! We’re going to have an accident.</a:t>
            </a:r>
          </a:p>
          <a:p>
            <a:pPr>
              <a:buNone/>
            </a:pPr>
            <a:r>
              <a:rPr lang="en-US" sz="2000" b="1" dirty="0" smtClean="0">
                <a:solidFill>
                  <a:srgbClr val="FF0000"/>
                </a:solidFill>
                <a:latin typeface="+mj-lt"/>
              </a:rPr>
              <a:t>      Look at the dark clouds in the sky! It’s going to rain.</a:t>
            </a:r>
          </a:p>
          <a:p>
            <a:pPr algn="ctr">
              <a:buNone/>
            </a:pPr>
            <a:r>
              <a:rPr lang="en-US" sz="2000" b="1" dirty="0" smtClean="0">
                <a:solidFill>
                  <a:srgbClr val="FF0000"/>
                </a:solidFill>
                <a:latin typeface="+mj-lt"/>
              </a:rPr>
              <a:t> </a:t>
            </a:r>
            <a:endParaRPr lang="ru-RU" sz="2000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857488" y="785794"/>
            <a:ext cx="3214710" cy="1000132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Be going to</a:t>
            </a:r>
            <a:endParaRPr lang="ru-RU" sz="3200" b="1" dirty="0">
              <a:solidFill>
                <a:schemeClr val="accent2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071538" y="4929198"/>
            <a:ext cx="6858048" cy="171451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Обстоятельства времени с  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</a:rPr>
              <a:t>will- be going to</a:t>
            </a:r>
            <a:endParaRPr lang="ru-RU" sz="24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None/>
            </a:pPr>
            <a:r>
              <a:rPr lang="ru-RU" sz="2400" b="1" dirty="0" smtClean="0">
                <a:solidFill>
                  <a:srgbClr val="FF0000"/>
                </a:solidFill>
              </a:rPr>
              <a:t>      </a:t>
            </a:r>
            <a:r>
              <a:rPr lang="en-US" sz="2400" b="1" dirty="0" smtClean="0">
                <a:solidFill>
                  <a:srgbClr val="FF0000"/>
                </a:solidFill>
              </a:rPr>
              <a:t>tomorrow, tonight, next month/week/ year, in two days, the day after tomorrow, soon, in a week/ month, etc.</a:t>
            </a:r>
            <a:endParaRPr lang="ru-RU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Говорим о действии, которое будет происходить в указанный момент в будущем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sz="2400" b="1" dirty="0" smtClean="0">
                <a:solidFill>
                  <a:srgbClr val="FF0000"/>
                </a:solidFill>
                <a:latin typeface="+mj-lt"/>
              </a:rPr>
              <a:t>He’ll be sunbathing in Hawaii this time next week.</a:t>
            </a:r>
          </a:p>
          <a:p>
            <a:endParaRPr lang="en-US" sz="2400" b="1" dirty="0" smtClean="0">
              <a:solidFill>
                <a:schemeClr val="accent2">
                  <a:lumMod val="75000"/>
                </a:schemeClr>
              </a:solidFill>
              <a:latin typeface="+mj-lt"/>
            </a:endParaRPr>
          </a:p>
          <a:p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Знаем, что действие точно произойдет в будущем, так как это повседневное действие, договоренность.</a:t>
            </a:r>
          </a:p>
          <a:p>
            <a:pPr>
              <a:buNone/>
            </a:pPr>
            <a:r>
              <a:rPr lang="ru-RU" sz="2400" b="1" dirty="0" smtClean="0">
                <a:solidFill>
                  <a:srgbClr val="FF0000"/>
                </a:solidFill>
                <a:latin typeface="+mj-lt"/>
              </a:rPr>
              <a:t>     </a:t>
            </a:r>
            <a:r>
              <a:rPr lang="en-US" sz="2400" b="1" dirty="0" smtClean="0">
                <a:solidFill>
                  <a:srgbClr val="FF0000"/>
                </a:solidFill>
                <a:latin typeface="+mj-lt"/>
              </a:rPr>
              <a:t>I can give your massage to Nick</a:t>
            </a:r>
            <a:r>
              <a:rPr lang="ru-RU" sz="2400" b="1" dirty="0" smtClean="0">
                <a:solidFill>
                  <a:srgbClr val="FF0000"/>
                </a:solidFill>
                <a:latin typeface="+mj-lt"/>
              </a:rPr>
              <a:t>.</a:t>
            </a:r>
            <a:r>
              <a:rPr lang="en-US" sz="2400" b="1" dirty="0" smtClean="0">
                <a:solidFill>
                  <a:srgbClr val="FF0000"/>
                </a:solidFill>
                <a:latin typeface="+mj-lt"/>
              </a:rPr>
              <a:t> I’ll be seeing him later on today.</a:t>
            </a:r>
          </a:p>
          <a:p>
            <a:endParaRPr lang="en-US" sz="2400" b="1" dirty="0" smtClean="0">
              <a:solidFill>
                <a:schemeClr val="accent2">
                  <a:lumMod val="75000"/>
                </a:schemeClr>
              </a:solidFill>
              <a:latin typeface="+mj-lt"/>
            </a:endParaRPr>
          </a:p>
          <a:p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Мы вежливо интересуемся планами кого-либо на ближайшее будущее( Нас интересует, совпадают ли наши желания с этими планами.)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 </a:t>
            </a:r>
          </a:p>
          <a:p>
            <a:pPr>
              <a:buNone/>
            </a:pPr>
            <a:r>
              <a:rPr lang="en-US" sz="2200" b="1" dirty="0" smtClean="0">
                <a:solidFill>
                  <a:srgbClr val="FF0000"/>
                </a:solidFill>
                <a:latin typeface="+mj-lt"/>
              </a:rPr>
              <a:t>     Will you be driving to the party tonight? Could you give me a lift, please?</a:t>
            </a:r>
            <a:endParaRPr lang="ru-RU" sz="2200" b="1" dirty="0" smtClean="0">
              <a:solidFill>
                <a:srgbClr val="FF0000"/>
              </a:solidFill>
              <a:latin typeface="+mj-lt"/>
            </a:endParaRPr>
          </a:p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  <a:latin typeface="+mj-lt"/>
              </a:rPr>
              <a:t>      </a:t>
            </a:r>
            <a:endParaRPr lang="ru-RU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357422" y="785794"/>
            <a:ext cx="3786214" cy="1071570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hangingPunct="0">
              <a:defRPr/>
            </a:pPr>
            <a:r>
              <a:rPr lang="en-US" sz="2800" b="1" dirty="0" smtClean="0">
                <a:solidFill>
                  <a:srgbClr val="0B5395"/>
                </a:solidFill>
                <a:latin typeface="+mj-lt"/>
              </a:rPr>
              <a:t>Future Continuous</a:t>
            </a:r>
            <a:endParaRPr lang="ru-RU" sz="2800" b="1" dirty="0">
              <a:solidFill>
                <a:srgbClr val="0B5395"/>
              </a:solidFill>
              <a:latin typeface="+mj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Arial" pitchFamily="34" charset="0"/>
              <a:buChar char="•"/>
            </a:pP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Говорим о действии, которое будет происходить  по расписанию или по программе.</a:t>
            </a:r>
          </a:p>
          <a:p>
            <a:pPr>
              <a:buNone/>
            </a:pPr>
            <a:r>
              <a:rPr lang="en-US" sz="2400" b="1" dirty="0" smtClean="0">
                <a:solidFill>
                  <a:srgbClr val="FF0000"/>
                </a:solidFill>
                <a:latin typeface="+mj-lt"/>
              </a:rPr>
              <a:t>    The plane reaches London at 9.45.</a:t>
            </a:r>
          </a:p>
          <a:p>
            <a:pPr>
              <a:buNone/>
            </a:pPr>
            <a:endParaRPr lang="en-US" sz="2400" b="1" dirty="0" smtClean="0">
              <a:solidFill>
                <a:srgbClr val="FF0000"/>
              </a:solidFill>
              <a:latin typeface="+mj-lt"/>
            </a:endParaRPr>
          </a:p>
          <a:p>
            <a:pPr>
              <a:buNone/>
            </a:pPr>
            <a:endParaRPr lang="en-US" sz="2400" b="1" dirty="0" smtClean="0">
              <a:solidFill>
                <a:srgbClr val="FF0000"/>
              </a:solidFill>
              <a:latin typeface="+mj-lt"/>
            </a:endParaRPr>
          </a:p>
          <a:p>
            <a:pPr>
              <a:buNone/>
            </a:pPr>
            <a:endParaRPr lang="ru-RU" sz="2400" b="1" dirty="0" smtClean="0">
              <a:solidFill>
                <a:srgbClr val="FF0000"/>
              </a:solidFill>
              <a:latin typeface="+mj-lt"/>
            </a:endParaRPr>
          </a:p>
          <a:p>
            <a:endParaRPr lang="en-US" sz="2400" b="1" dirty="0" smtClean="0">
              <a:solidFill>
                <a:schemeClr val="accent2">
                  <a:lumMod val="75000"/>
                </a:schemeClr>
              </a:solidFill>
              <a:latin typeface="+mj-lt"/>
            </a:endParaRPr>
          </a:p>
          <a:p>
            <a:pPr>
              <a:buNone/>
            </a:pP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    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Употребляем для четко спланированных действий на ближайшее будущее.</a:t>
            </a:r>
          </a:p>
          <a:p>
            <a:pPr>
              <a:buNone/>
            </a:pP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     </a:t>
            </a:r>
            <a:r>
              <a:rPr lang="en-US" sz="2400" b="1" dirty="0" smtClean="0">
                <a:solidFill>
                  <a:srgbClr val="FF0000"/>
                </a:solidFill>
                <a:latin typeface="+mj-lt"/>
              </a:rPr>
              <a:t>I’m flying to London tomorrow. 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( </a:t>
            </a: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Все уже подготовлено, куплен билет. Время действия всегда указано или понятно говорящим.)</a:t>
            </a:r>
            <a:endParaRPr lang="en-US" sz="2400" b="1" dirty="0" smtClean="0">
              <a:solidFill>
                <a:schemeClr val="accent2">
                  <a:lumMod val="75000"/>
                </a:schemeClr>
              </a:solidFill>
              <a:latin typeface="+mj-lt"/>
            </a:endParaRPr>
          </a:p>
          <a:p>
            <a:endParaRPr lang="en-US" sz="2400" b="1" dirty="0" smtClean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000232" y="785794"/>
            <a:ext cx="4357718" cy="928694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Present Simple</a:t>
            </a:r>
            <a:endParaRPr lang="ru-RU" sz="3200" b="1" dirty="0">
              <a:solidFill>
                <a:schemeClr val="accent2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000232" y="3286124"/>
            <a:ext cx="4357718" cy="1000132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Present Continuous</a:t>
            </a:r>
            <a:endParaRPr lang="ru-RU" sz="2800" b="1" dirty="0">
              <a:solidFill>
                <a:schemeClr val="accent2">
                  <a:lumMod val="75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    </a:t>
            </a: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Действия, которые будут закончены к определенному моменту в будущем</a:t>
            </a:r>
            <a:r>
              <a:rPr lang="ru-RU" sz="2900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.</a:t>
            </a:r>
          </a:p>
          <a:p>
            <a:pPr>
              <a:buNone/>
            </a:pPr>
            <a:r>
              <a:rPr lang="ru-RU" sz="2900" b="1" dirty="0" smtClean="0">
                <a:solidFill>
                  <a:srgbClr val="FF0000"/>
                </a:solidFill>
                <a:latin typeface="+mj-lt"/>
              </a:rPr>
              <a:t>    </a:t>
            </a:r>
            <a:r>
              <a:rPr lang="en-US" sz="2400" b="1" dirty="0" smtClean="0">
                <a:solidFill>
                  <a:srgbClr val="FF0000"/>
                </a:solidFill>
                <a:latin typeface="+mj-lt"/>
              </a:rPr>
              <a:t>She will have come back by the end of July.</a:t>
            </a:r>
            <a:r>
              <a:rPr lang="ru-RU" sz="2400" b="1" dirty="0" smtClean="0">
                <a:solidFill>
                  <a:srgbClr val="FF0000"/>
                </a:solidFill>
                <a:latin typeface="+mj-lt"/>
              </a:rPr>
              <a:t>  </a:t>
            </a:r>
            <a:endParaRPr lang="en-US" sz="2400" b="1" dirty="0" smtClean="0">
              <a:solidFill>
                <a:srgbClr val="FF0000"/>
              </a:solidFill>
              <a:latin typeface="+mj-lt"/>
            </a:endParaRPr>
          </a:p>
          <a:p>
            <a:pPr>
              <a:buNone/>
            </a:pPr>
            <a:r>
              <a:rPr lang="en-US" sz="2400" b="1" dirty="0" smtClean="0">
                <a:solidFill>
                  <a:srgbClr val="00B050"/>
                </a:solidFill>
                <a:latin typeface="+mj-lt"/>
              </a:rPr>
              <a:t>Note!</a:t>
            </a:r>
            <a:r>
              <a:rPr lang="en-US" sz="2400" b="1" dirty="0" smtClean="0">
                <a:solidFill>
                  <a:srgbClr val="FF0000"/>
                </a:solidFill>
                <a:latin typeface="+mj-lt"/>
              </a:rPr>
              <a:t> She </a:t>
            </a:r>
            <a:r>
              <a:rPr lang="en-US" sz="2400" b="1" u="sng" dirty="0" smtClean="0">
                <a:solidFill>
                  <a:srgbClr val="00B050"/>
                </a:solidFill>
                <a:latin typeface="+mj-lt"/>
              </a:rPr>
              <a:t>will </a:t>
            </a:r>
            <a:r>
              <a:rPr lang="en-US" sz="2400" b="1" dirty="0" smtClean="0">
                <a:solidFill>
                  <a:srgbClr val="FF0000"/>
                </a:solidFill>
                <a:latin typeface="+mj-lt"/>
              </a:rPr>
              <a:t>have finished </a:t>
            </a:r>
            <a:r>
              <a:rPr lang="en-US" sz="2400" b="1" u="sng" dirty="0" smtClean="0">
                <a:solidFill>
                  <a:srgbClr val="00B050"/>
                </a:solidFill>
                <a:latin typeface="+mj-lt"/>
              </a:rPr>
              <a:t>by</a:t>
            </a:r>
            <a:r>
              <a:rPr lang="en-US" sz="2400" b="1" dirty="0" smtClean="0">
                <a:solidFill>
                  <a:srgbClr val="FF0000"/>
                </a:solidFill>
                <a:latin typeface="+mj-lt"/>
              </a:rPr>
              <a:t> 8 o’clock. She </a:t>
            </a:r>
            <a:r>
              <a:rPr lang="en-US" sz="2400" b="1" u="sng" dirty="0" smtClean="0">
                <a:solidFill>
                  <a:srgbClr val="00B050"/>
                </a:solidFill>
                <a:latin typeface="+mj-lt"/>
              </a:rPr>
              <a:t>won’t</a:t>
            </a:r>
            <a:r>
              <a:rPr lang="en-US" sz="2400" b="1" dirty="0" smtClean="0">
                <a:solidFill>
                  <a:srgbClr val="FF0000"/>
                </a:solidFill>
                <a:latin typeface="+mj-lt"/>
              </a:rPr>
              <a:t> have finished </a:t>
            </a:r>
            <a:r>
              <a:rPr lang="en-US" sz="2400" b="1" u="sng" dirty="0" smtClean="0">
                <a:solidFill>
                  <a:srgbClr val="00B050"/>
                </a:solidFill>
                <a:latin typeface="+mj-lt"/>
              </a:rPr>
              <a:t>until</a:t>
            </a:r>
            <a:r>
              <a:rPr lang="en-US" sz="2400" b="1" dirty="0" smtClean="0">
                <a:solidFill>
                  <a:srgbClr val="FF0000"/>
                </a:solidFill>
                <a:latin typeface="+mj-lt"/>
              </a:rPr>
              <a:t> 8 o’clock.</a:t>
            </a:r>
          </a:p>
          <a:p>
            <a:pPr>
              <a:buNone/>
            </a:pPr>
            <a:endParaRPr lang="en-US" sz="7200" b="1" dirty="0" smtClean="0">
              <a:solidFill>
                <a:srgbClr val="FF0000"/>
              </a:solidFill>
              <a:latin typeface="+mj-lt"/>
            </a:endParaRPr>
          </a:p>
          <a:p>
            <a:pPr>
              <a:buNone/>
            </a:pPr>
            <a:endParaRPr lang="ru-RU" sz="7200" b="1" dirty="0" smtClean="0">
              <a:solidFill>
                <a:srgbClr val="FF0000"/>
              </a:solidFill>
              <a:latin typeface="+mj-lt"/>
            </a:endParaRPr>
          </a:p>
          <a:p>
            <a:endParaRPr lang="en-US" sz="7200" b="1" dirty="0" smtClean="0">
              <a:solidFill>
                <a:schemeClr val="accent2">
                  <a:lumMod val="75000"/>
                </a:schemeClr>
              </a:solidFill>
              <a:latin typeface="+mj-lt"/>
            </a:endParaRPr>
          </a:p>
          <a:p>
            <a:endParaRPr lang="en-US" sz="7200" b="1" dirty="0" smtClean="0">
              <a:solidFill>
                <a:schemeClr val="accent2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357422" y="785794"/>
            <a:ext cx="3929090" cy="928694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Future </a:t>
            </a: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 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Perfect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285852" y="4286256"/>
            <a:ext cx="5929354" cy="2286016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Обстоятельства времени с 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</a:rPr>
              <a:t>Future Perfect</a:t>
            </a:r>
          </a:p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before, by/ by  then, by the time, </a:t>
            </a:r>
          </a:p>
          <a:p>
            <a:pPr algn="ctr"/>
            <a:r>
              <a:rPr lang="en-US" sz="2400" b="1" u="sng" dirty="0" smtClean="0">
                <a:solidFill>
                  <a:srgbClr val="FF0000"/>
                </a:solidFill>
              </a:rPr>
              <a:t>until</a:t>
            </a:r>
            <a:r>
              <a:rPr lang="en-US" sz="2400" b="1" dirty="0" smtClean="0">
                <a:solidFill>
                  <a:srgbClr val="FF0000"/>
                </a:solidFill>
              </a:rPr>
              <a:t> (</a:t>
            </a:r>
            <a:r>
              <a:rPr lang="ru-RU" sz="2400" b="1" dirty="0" smtClean="0">
                <a:solidFill>
                  <a:srgbClr val="FF0000"/>
                </a:solidFill>
              </a:rPr>
              <a:t>только в отрицательных предложениях</a:t>
            </a:r>
            <a:r>
              <a:rPr lang="en-US" sz="2400" b="1" dirty="0" smtClean="0">
                <a:solidFill>
                  <a:srgbClr val="FF0000"/>
                </a:solidFill>
              </a:rPr>
              <a:t>)</a:t>
            </a:r>
          </a:p>
          <a:p>
            <a:pPr algn="ctr"/>
            <a:endParaRPr lang="ru-RU" sz="2400" b="1" dirty="0">
              <a:solidFill>
                <a:schemeClr val="accent2">
                  <a:lumMod val="75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Хотим  подчеркнуть длительность действия в будущем до определенного времени.</a:t>
            </a:r>
          </a:p>
          <a:p>
            <a:pPr>
              <a:buNone/>
            </a:pP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   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  <a:latin typeface="+mj-lt"/>
              </a:rPr>
              <a:t>By the end of this year she will have been working here for two years.</a:t>
            </a:r>
          </a:p>
          <a:p>
            <a:pPr>
              <a:buNone/>
            </a:pPr>
            <a:r>
              <a:rPr lang="en-US" sz="2400" b="1" dirty="0" smtClean="0">
                <a:solidFill>
                  <a:srgbClr val="FF0000"/>
                </a:solidFill>
                <a:latin typeface="+mj-lt"/>
              </a:rPr>
              <a:t>     </a:t>
            </a:r>
            <a:endParaRPr lang="ru-RU" sz="2400" b="1" dirty="0" smtClean="0">
              <a:solidFill>
                <a:srgbClr val="FF0000"/>
              </a:solidFill>
              <a:latin typeface="+mj-lt"/>
            </a:endParaRPr>
          </a:p>
          <a:p>
            <a:pPr>
              <a:buNone/>
            </a:pP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     </a:t>
            </a:r>
            <a:endParaRPr lang="ru-RU" sz="2400" b="1" dirty="0">
              <a:solidFill>
                <a:schemeClr val="accent2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143108" y="928670"/>
            <a:ext cx="4000528" cy="85725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Future Perfect Continuous</a:t>
            </a:r>
            <a:endParaRPr lang="ru-RU" sz="2400" b="1" dirty="0">
              <a:solidFill>
                <a:schemeClr val="accent2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857356" y="3929066"/>
            <a:ext cx="5286412" cy="141446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Обстоятельства времени с 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Future Perfect Continuous</a:t>
            </a:r>
          </a:p>
          <a:p>
            <a:pPr algn="ctr"/>
            <a:r>
              <a:rPr lang="en-US" sz="2400" b="1" dirty="0" smtClean="0">
                <a:solidFill>
                  <a:srgbClr val="FF0000"/>
                </a:solidFill>
                <a:latin typeface="+mj-lt"/>
              </a:rPr>
              <a:t>by…for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53276"/>
          </a:xfrm>
        </p:spPr>
        <p:txBody>
          <a:bodyPr>
            <a:normAutofit fontScale="90000"/>
          </a:bodyPr>
          <a:lstStyle/>
          <a:p>
            <a:pPr>
              <a:buFont typeface="Arial" pitchFamily="34" charset="0"/>
              <a:buChar char="•"/>
            </a:pPr>
            <a:r>
              <a:rPr lang="ru-RU" sz="2000" dirty="0" smtClean="0"/>
              <a:t>В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  </a:t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324492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В придаточных предложениях времени с союзами </a:t>
            </a:r>
            <a:r>
              <a:rPr lang="en-US" sz="2400" b="1" dirty="0" smtClean="0">
                <a:solidFill>
                  <a:srgbClr val="FF0000"/>
                </a:solidFill>
                <a:latin typeface="+mj-lt"/>
              </a:rPr>
              <a:t>when, while, before, until</a:t>
            </a:r>
            <a:r>
              <a:rPr lang="ru-RU" sz="2400" b="1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  <a:latin typeface="+mj-lt"/>
              </a:rPr>
              <a:t>by the time </a:t>
            </a:r>
            <a:r>
              <a:rPr lang="ru-RU" sz="2400" b="1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и в придаточных предложениях условия с союзами </a:t>
            </a:r>
            <a:r>
              <a:rPr lang="en-US" sz="2400" b="1" dirty="0" smtClean="0">
                <a:solidFill>
                  <a:srgbClr val="FF0000"/>
                </a:solidFill>
                <a:latin typeface="+mj-lt"/>
              </a:rPr>
              <a:t>if, as soon as, after</a:t>
            </a:r>
            <a:r>
              <a:rPr lang="ru-RU" sz="2400" b="1" dirty="0" smtClean="0">
                <a:solidFill>
                  <a:srgbClr val="FF0000"/>
                </a:solidFill>
                <a:latin typeface="+mj-lt"/>
              </a:rPr>
              <a:t>     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Future Simple </a:t>
            </a: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никогда не употребляется.</a:t>
            </a:r>
            <a:endParaRPr lang="en-US" sz="2400" b="1" dirty="0" smtClean="0">
              <a:solidFill>
                <a:schemeClr val="accent2">
                  <a:lumMod val="75000"/>
                </a:schemeClr>
              </a:solidFill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Однако мы употребляем 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</a:rPr>
              <a:t>Future Simple </a:t>
            </a: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 после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  <a:latin typeface="+mj-lt"/>
              </a:rPr>
              <a:t>when</a:t>
            </a:r>
            <a:r>
              <a:rPr lang="ru-RU" sz="2400" b="1" dirty="0" smtClean="0">
                <a:solidFill>
                  <a:srgbClr val="FF0000"/>
                </a:solidFill>
                <a:latin typeface="+mj-lt"/>
              </a:rPr>
              <a:t>, </a:t>
            </a: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если</a:t>
            </a:r>
            <a:r>
              <a:rPr lang="ru-RU" sz="2400" b="1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  <a:latin typeface="+mj-lt"/>
              </a:rPr>
              <a:t>when</a:t>
            </a:r>
            <a:r>
              <a:rPr lang="ru-RU" sz="2400" b="1" dirty="0" smtClean="0">
                <a:solidFill>
                  <a:srgbClr val="FF0000"/>
                </a:solidFill>
                <a:latin typeface="+mj-lt"/>
              </a:rPr>
              <a:t>- </a:t>
            </a: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вопросительное слово и когда </a:t>
            </a:r>
            <a:r>
              <a:rPr lang="en-US" sz="2400" b="1" dirty="0" smtClean="0">
                <a:solidFill>
                  <a:srgbClr val="FF0000"/>
                </a:solidFill>
                <a:latin typeface="+mj-lt"/>
              </a:rPr>
              <a:t>when</a:t>
            </a:r>
            <a:r>
              <a:rPr lang="ru-RU" sz="2400" b="1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и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 </a:t>
            </a:r>
            <a:r>
              <a:rPr lang="ru-RU" sz="2400" b="1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  <a:latin typeface="+mj-lt"/>
              </a:rPr>
              <a:t>if</a:t>
            </a:r>
            <a:r>
              <a:rPr lang="ru-RU" sz="2400" b="1" dirty="0" smtClean="0">
                <a:solidFill>
                  <a:srgbClr val="FF0000"/>
                </a:solidFill>
                <a:latin typeface="+mj-lt"/>
              </a:rPr>
              <a:t>  </a:t>
            </a: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употребляются в косвенных вопросах.</a:t>
            </a:r>
            <a:endParaRPr lang="en-US" sz="2400" b="1" dirty="0" smtClean="0">
              <a:solidFill>
                <a:schemeClr val="accent2">
                  <a:lumMod val="75000"/>
                </a:schemeClr>
              </a:solidFill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Мы употребляем </a:t>
            </a:r>
            <a:r>
              <a:rPr lang="en-US" sz="2400" b="1" dirty="0" smtClean="0">
                <a:solidFill>
                  <a:srgbClr val="FF0000"/>
                </a:solidFill>
                <a:latin typeface="+mj-lt"/>
              </a:rPr>
              <a:t>shall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 c </a:t>
            </a:r>
            <a:r>
              <a:rPr lang="en-US" sz="2400" b="1" dirty="0" smtClean="0">
                <a:solidFill>
                  <a:srgbClr val="FF0000"/>
                </a:solidFill>
                <a:latin typeface="+mj-lt"/>
              </a:rPr>
              <a:t>I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 </a:t>
            </a: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 или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  </a:t>
            </a:r>
            <a:r>
              <a:rPr lang="en-US" sz="2400" b="1" dirty="0" smtClean="0">
                <a:solidFill>
                  <a:srgbClr val="FF0000"/>
                </a:solidFill>
                <a:latin typeface="+mj-lt"/>
              </a:rPr>
              <a:t>we 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 </a:t>
            </a: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в вопросах – предложениях( сделать вместе, помочь).</a:t>
            </a:r>
          </a:p>
          <a:p>
            <a:pPr>
              <a:buNone/>
            </a:pP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    </a:t>
            </a:r>
            <a:r>
              <a:rPr lang="en-US" sz="2400" b="1" dirty="0" smtClean="0">
                <a:solidFill>
                  <a:srgbClr val="FF0000"/>
                </a:solidFill>
                <a:latin typeface="+mj-lt"/>
              </a:rPr>
              <a:t>Shall we go by train?</a:t>
            </a:r>
          </a:p>
          <a:p>
            <a:pPr>
              <a:buNone/>
            </a:pPr>
            <a:r>
              <a:rPr lang="en-US" sz="2400" b="1" dirty="0" smtClean="0">
                <a:solidFill>
                  <a:srgbClr val="FF0000"/>
                </a:solidFill>
                <a:latin typeface="+mj-lt"/>
              </a:rPr>
              <a:t>    Shall I help you with your bags?</a:t>
            </a:r>
          </a:p>
          <a:p>
            <a:pPr>
              <a:buFont typeface="Arial" pitchFamily="34" charset="0"/>
              <a:buChar char="•"/>
            </a:pPr>
            <a:endParaRPr lang="en-US" sz="2400" b="1" dirty="0" smtClean="0">
              <a:solidFill>
                <a:schemeClr val="accent2">
                  <a:lumMod val="75000"/>
                </a:schemeClr>
              </a:solidFill>
              <a:latin typeface="+mj-lt"/>
            </a:endParaRPr>
          </a:p>
          <a:p>
            <a:pPr>
              <a:buFont typeface="Arial" pitchFamily="34" charset="0"/>
              <a:buChar char="•"/>
            </a:pPr>
            <a:endParaRPr lang="ru-RU" sz="2400" b="1" dirty="0">
              <a:solidFill>
                <a:schemeClr val="accent2">
                  <a:lumMod val="75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457</TotalTime>
  <Words>1043</Words>
  <Application>Microsoft Office PowerPoint</Application>
  <PresentationFormat>Экран (4:3)</PresentationFormat>
  <Paragraphs>145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20" baseType="lpstr">
      <vt:lpstr>Arial</vt:lpstr>
      <vt:lpstr>Arial CYR</vt:lpstr>
      <vt:lpstr>Calibri</vt:lpstr>
      <vt:lpstr>Constantia</vt:lpstr>
      <vt:lpstr>Times New Roman</vt:lpstr>
      <vt:lpstr>Wingdings 2</vt:lpstr>
      <vt:lpstr>Поток</vt:lpstr>
      <vt:lpstr>Future Forms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В                    </vt:lpstr>
      <vt:lpstr>Test yourself</vt:lpstr>
      <vt:lpstr> </vt:lpstr>
      <vt:lpstr>Презентация PowerPoint</vt:lpstr>
      <vt:lpstr>Answers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Future Forms</dc:title>
  <dc:creator>1</dc:creator>
  <cp:lastModifiedBy>Vasiliy Pakhomov</cp:lastModifiedBy>
  <cp:revision>60</cp:revision>
  <dcterms:created xsi:type="dcterms:W3CDTF">2012-09-24T19:14:31Z</dcterms:created>
  <dcterms:modified xsi:type="dcterms:W3CDTF">2022-08-28T19:23:20Z</dcterms:modified>
</cp:coreProperties>
</file>