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58" r:id="rId3"/>
    <p:sldId id="259" r:id="rId4"/>
    <p:sldId id="262" r:id="rId5"/>
    <p:sldId id="300" r:id="rId6"/>
    <p:sldId id="301" r:id="rId7"/>
    <p:sldId id="276" r:id="rId8"/>
    <p:sldId id="289" r:id="rId9"/>
    <p:sldId id="281" r:id="rId10"/>
    <p:sldId id="284" r:id="rId11"/>
    <p:sldId id="285" r:id="rId12"/>
    <p:sldId id="287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304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77384" autoAdjust="0"/>
  </p:normalViewPr>
  <p:slideViewPr>
    <p:cSldViewPr>
      <p:cViewPr varScale="1">
        <p:scale>
          <a:sx n="69" d="100"/>
          <a:sy n="69" d="100"/>
        </p:scale>
        <p:origin x="-92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E07A8-135B-4530-AF88-84BBEFB347DF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960D7-558D-4485-B7C8-F4DDC497E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3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DB44-22A5-4DE9-BCF8-F78127641A7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9EACEEA-67E8-4D67-A27A-2E61B98E10E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92825C5-F7E4-4CE7-B45E-989958E83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karapysik.ru/wp-content/uploads/2014/09/140505170804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karapysik.ru/wp-content/uploads/2014/09/f-1385876708-247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karapysik.ru/wp-content/uploads/2014/09/fb51b42d-6618-4795-b89c-eb182d228e3f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karapysik.ru/wp-content/uploads/2014/09/1375286566_cardmaking_kviling.jpg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karapysik.ru/wp-content/uploads/2014/09/1375287308_cardmaking_origami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karapysik.ru/wp-content/uploads/2014/09/13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karapysik.ru/wp-content/uploads/2014/09/1375285833_cardmaking_vishivka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karapysik.ru/wp-content/uploads/2014/09/1375285227_cardmaking_popup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karapysik.ru/wp-content/uploads/2014/09/1375283508_cardmaking_scrap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karapysik.ru/wp-content/uploads/2014/09/1375283951_cardmaking_dekupag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karapysik.ru/wp-content/uploads/2014/09/1405051708041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rostown.com/wp-content/uploads/2015/01/Herramientas_para_Scrapbooking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pysik.ru/wp-content/uploads/2014/09/14050517290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karapysik.ru/wp-content/uploads/2014/09/K1024_20140627_184515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karapysik.ru/wp-content/uploads/2014/09/rand7994160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86808" cy="11287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Тема урока: Макетирование открытки. </a:t>
            </a:r>
            <a:r>
              <a:rPr lang="ru-RU" sz="4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Кардмейкинг</a:t>
            </a:r>
            <a:r>
              <a:rPr lang="ru-RU" sz="4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643314"/>
            <a:ext cx="4248472" cy="266600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2400" dirty="0" smtClean="0"/>
              <a:t>                          </a:t>
            </a:r>
          </a:p>
        </p:txBody>
      </p:sp>
      <p:pic>
        <p:nvPicPr>
          <p:cNvPr id="1026" name="Picture 2" descr="C:\Users\Галя\Desktop\8кл. открытки\IMG_3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16832"/>
            <a:ext cx="6072230" cy="458400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39336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Стили,  используемые в </a:t>
            </a:r>
            <a:r>
              <a:rPr lang="ru-RU" sz="31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кардмейкинге</a:t>
            </a:r>
            <a:r>
              <a:rPr lang="ru-RU" sz="31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АМЕРИКАНСКИЙ СОВРЕМЕННЫЙ СТИЛЬ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725144"/>
            <a:ext cx="8352928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sz="2000" b="1" dirty="0" smtClean="0">
                <a:solidFill>
                  <a:srgbClr val="C00000"/>
                </a:solidFill>
              </a:rPr>
              <a:t>Американский современный стиль</a:t>
            </a:r>
            <a:r>
              <a:rPr lang="ru-RU" sz="2000" b="1" dirty="0" smtClean="0"/>
              <a:t>  – это классика. Он характеризуется использованием большого количества аксессуаров и украшений. Он самый легкий в использовании. Главное отличие этого стиля – изобилие декоративных материалов, которые занимают центральное место в композиции.</a:t>
            </a:r>
            <a:endParaRPr lang="ru-RU" sz="2000" b="1" dirty="0"/>
          </a:p>
        </p:txBody>
      </p:sp>
      <p:pic>
        <p:nvPicPr>
          <p:cNvPr id="8" name="Рисунок 7" descr="кардмейкинг">
            <a:hlinkClick r:id="rId2"/>
          </p:cNvPr>
          <p:cNvPicPr/>
          <p:nvPr/>
        </p:nvPicPr>
        <p:blipFill>
          <a:blip r:embed="rId3" cstate="print"/>
          <a:srcRect l="1176" t="6000" r="3529" b="4000"/>
          <a:stretch>
            <a:fillRect/>
          </a:stretch>
        </p:blipFill>
        <p:spPr bwMode="auto">
          <a:xfrm>
            <a:off x="1691680" y="1340768"/>
            <a:ext cx="5832648" cy="3240360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397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Стили,  используемые в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кардмейкинге</a:t>
            </a: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ЕВРОПЕЙСКИЙ СТИЛЬ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ардмейкинг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35696" y="1484784"/>
            <a:ext cx="5424770" cy="3320707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5085184"/>
            <a:ext cx="8316416" cy="15121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Европейский стиль </a:t>
            </a:r>
            <a:r>
              <a:rPr lang="ru-RU" b="1" dirty="0" smtClean="0"/>
              <a:t>характеризуется сдержанностью, строгостью, лаконичностью. В нем используется минимум цветов и декора, четкость линий, единый шрифт, «квадратность» элементов и простой графический подход. В открытках европейского стиля нет ничего лишнего.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76757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Стили,  используемые в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кардмейкинге</a:t>
            </a: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4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СМЕШАННЫЙ СТИЛЬ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3851920" y="1772816"/>
            <a:ext cx="4392488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</a:t>
            </a:r>
            <a:endParaRPr lang="ru-RU" sz="2000" dirty="0"/>
          </a:p>
        </p:txBody>
      </p:sp>
      <p:pic>
        <p:nvPicPr>
          <p:cNvPr id="7" name="Содержимое 6" descr="кардмейкинг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 l="5455" t="4729" r="5454" b="4883"/>
          <a:stretch>
            <a:fillRect/>
          </a:stretch>
        </p:blipFill>
        <p:spPr bwMode="auto">
          <a:xfrm>
            <a:off x="1403648" y="1412776"/>
            <a:ext cx="3528392" cy="482453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580112" y="1700808"/>
            <a:ext cx="2520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Смешанный стиль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позволяет смешивать разные направления, стили, техники, материалы, текстуры и фактуры.</a:t>
            </a:r>
            <a:endParaRPr lang="ru-RU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17008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>
              <a:solidFill>
                <a:srgbClr val="FFFF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411760" y="4893162"/>
            <a:ext cx="648072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err="1" smtClean="0">
                <a:solidFill>
                  <a:srgbClr val="C00000"/>
                </a:solidFill>
              </a:rPr>
              <a:t>Квиллинг</a:t>
            </a:r>
            <a:r>
              <a:rPr lang="ru-RU" b="1" dirty="0" smtClean="0"/>
              <a:t> – это искусство изготовления аппликаций из скрученных в спиральки полосок бумаги. С помощью такой техники можно сделать необычные цветы, различные фигурные элементы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76672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Техники 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кардмейкинга</a:t>
            </a: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квиллинг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8" name="Рисунок 7" descr="кардмейкинг">
            <a:hlinkClick r:id="rId2"/>
          </p:cNvPr>
          <p:cNvPicPr/>
          <p:nvPr/>
        </p:nvPicPr>
        <p:blipFill>
          <a:blip r:embed="rId3" cstate="print"/>
          <a:srcRect l="1075" t="2000" r="51613"/>
          <a:stretch>
            <a:fillRect/>
          </a:stretch>
        </p:blipFill>
        <p:spPr bwMode="auto">
          <a:xfrm>
            <a:off x="539552" y="1700808"/>
            <a:ext cx="3672408" cy="2880320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" name="Рисунок 5" descr="кардмейкинг">
            <a:hlinkClick r:id="rId2"/>
          </p:cNvPr>
          <p:cNvPicPr/>
          <p:nvPr/>
        </p:nvPicPr>
        <p:blipFill>
          <a:blip r:embed="rId3" cstate="print"/>
          <a:srcRect l="51613" t="2000" r="1075" b="2000"/>
          <a:stretch>
            <a:fillRect/>
          </a:stretch>
        </p:blipFill>
        <p:spPr bwMode="auto">
          <a:xfrm>
            <a:off x="4572000" y="1700808"/>
            <a:ext cx="3672408" cy="2880320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Техники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кардмейкинга</a:t>
            </a: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Оригами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ардмейкинг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l="962" t="1961" r="50962" b="1961"/>
          <a:stretch>
            <a:fillRect/>
          </a:stretch>
        </p:blipFill>
        <p:spPr bwMode="auto">
          <a:xfrm>
            <a:off x="899592" y="1412776"/>
            <a:ext cx="3600400" cy="3528392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5229200"/>
            <a:ext cx="7776864" cy="1224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Оригами</a:t>
            </a:r>
            <a:r>
              <a:rPr lang="ru-RU" sz="2400" b="1" dirty="0" smtClean="0"/>
              <a:t> – это вид декоративно-прикладного искусства, древнее искусство складывания фигурок из бумаги.</a:t>
            </a:r>
            <a:endParaRPr lang="ru-RU" sz="2400" b="1" dirty="0"/>
          </a:p>
        </p:txBody>
      </p:sp>
      <p:pic>
        <p:nvPicPr>
          <p:cNvPr id="6" name="Содержимое 4" descr="кардмейкинг">
            <a:hlinkClick r:id="rId2"/>
          </p:cNvPr>
          <p:cNvPicPr>
            <a:picLocks/>
          </p:cNvPicPr>
          <p:nvPr/>
        </p:nvPicPr>
        <p:blipFill>
          <a:blip r:embed="rId3" cstate="print"/>
          <a:srcRect l="50474" t="1961" r="488" b="1961"/>
          <a:stretch>
            <a:fillRect/>
          </a:stretch>
        </p:blipFill>
        <p:spPr bwMode="auto">
          <a:xfrm>
            <a:off x="4932040" y="1412776"/>
            <a:ext cx="3672408" cy="3528392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Техники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кардмейкинга</a:t>
            </a: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Дудлинг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ардмейкинг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r="51219" b="3279"/>
          <a:stretch>
            <a:fillRect/>
          </a:stretch>
        </p:blipFill>
        <p:spPr bwMode="auto">
          <a:xfrm>
            <a:off x="323528" y="1268760"/>
            <a:ext cx="2880320" cy="4248472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2160" y="2060848"/>
            <a:ext cx="2952328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Дудлинг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dirty="0" smtClean="0"/>
              <a:t>— </a:t>
            </a:r>
            <a:r>
              <a:rPr lang="ru-RU" sz="2400" b="1" dirty="0" smtClean="0"/>
              <a:t>рисование с помощью простых элементов, это слово означает – машинальный рисунок (используются разнообразные линии, пятна).</a:t>
            </a:r>
          </a:p>
          <a:p>
            <a:endParaRPr lang="ru-RU" dirty="0"/>
          </a:p>
        </p:txBody>
      </p:sp>
      <p:pic>
        <p:nvPicPr>
          <p:cNvPr id="6" name="Содержимое 4" descr="кардмейкинг">
            <a:hlinkClick r:id="rId2"/>
          </p:cNvPr>
          <p:cNvPicPr>
            <a:picLocks/>
          </p:cNvPicPr>
          <p:nvPr/>
        </p:nvPicPr>
        <p:blipFill>
          <a:blip r:embed="rId3" cstate="print"/>
          <a:srcRect l="54878" r="1219"/>
          <a:stretch>
            <a:fillRect/>
          </a:stretch>
        </p:blipFill>
        <p:spPr bwMode="auto">
          <a:xfrm>
            <a:off x="3419872" y="2132856"/>
            <a:ext cx="2808312" cy="4248472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Техники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кардмейкинга</a:t>
            </a: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Вышивка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2160" y="1556792"/>
            <a:ext cx="288032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</a:rPr>
              <a:t>Вышивка – 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используется как дополнительное украшение, может выполняться в любой технике (бисером, гладью, крестиком, лентами)</a:t>
            </a:r>
            <a:endParaRPr lang="ru-RU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H="1">
            <a:off x="1389889" y="1524000"/>
            <a:ext cx="45719" cy="4663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4" descr="кардмейкинг">
            <a:hlinkClick r:id="rId2"/>
          </p:cNvPr>
          <p:cNvPicPr>
            <a:picLocks/>
          </p:cNvPicPr>
          <p:nvPr/>
        </p:nvPicPr>
        <p:blipFill>
          <a:blip r:embed="rId3" cstate="print"/>
          <a:srcRect l="57317" t="1695" r="7317" b="8475"/>
          <a:stretch>
            <a:fillRect/>
          </a:stretch>
        </p:blipFill>
        <p:spPr bwMode="auto">
          <a:xfrm>
            <a:off x="539552" y="1556792"/>
            <a:ext cx="2808312" cy="4032448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" name="Содержимое 4" descr="кардмейкинг">
            <a:hlinkClick r:id="rId2"/>
          </p:cNvPr>
          <p:cNvPicPr>
            <a:picLocks noGrp="1"/>
          </p:cNvPicPr>
          <p:nvPr/>
        </p:nvPicPr>
        <p:blipFill>
          <a:blip r:embed="rId3" cstate="print"/>
          <a:srcRect l="1220" t="1695" r="51219" b="5085"/>
          <a:stretch>
            <a:fillRect/>
          </a:stretch>
        </p:blipFill>
        <p:spPr bwMode="auto">
          <a:xfrm>
            <a:off x="3203848" y="2276872"/>
            <a:ext cx="2808312" cy="3960440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Техники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кардмейкинга</a:t>
            </a:r>
            <a: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Рop-up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кардмейкинг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r="51087" b="1613"/>
          <a:stretch>
            <a:fillRect/>
          </a:stretch>
        </p:blipFill>
        <p:spPr bwMode="auto">
          <a:xfrm>
            <a:off x="251520" y="1340768"/>
            <a:ext cx="3240360" cy="4392488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0192" y="2060848"/>
            <a:ext cx="252028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 </a:t>
            </a:r>
            <a:r>
              <a:rPr lang="ru-RU" sz="2400" b="1" dirty="0" err="1" smtClean="0">
                <a:solidFill>
                  <a:srgbClr val="C00000"/>
                </a:solidFill>
              </a:rPr>
              <a:t>Рop-up</a:t>
            </a:r>
            <a:r>
              <a:rPr lang="ru-RU" sz="2400" b="1" dirty="0" smtClean="0"/>
              <a:t> – объемные изображения из бумаги для изготовления объемных открыток.</a:t>
            </a:r>
            <a:endParaRPr lang="ru-RU" sz="2400" b="1" dirty="0"/>
          </a:p>
        </p:txBody>
      </p:sp>
      <p:pic>
        <p:nvPicPr>
          <p:cNvPr id="6" name="Содержимое 4" descr="кардмейкинг">
            <a:hlinkClick r:id="rId2"/>
          </p:cNvPr>
          <p:cNvPicPr>
            <a:picLocks/>
          </p:cNvPicPr>
          <p:nvPr/>
        </p:nvPicPr>
        <p:blipFill>
          <a:blip r:embed="rId3" cstate="print"/>
          <a:srcRect l="53797" t="3226" r="3812"/>
          <a:stretch>
            <a:fillRect/>
          </a:stretch>
        </p:blipFill>
        <p:spPr bwMode="auto">
          <a:xfrm>
            <a:off x="3203848" y="2132856"/>
            <a:ext cx="3240360" cy="43924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Техники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кардмейкинга</a:t>
            </a:r>
            <a:r>
              <a:rPr lang="ru-RU" sz="32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Скрапбукинг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кардмейкинг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l="1149" t="6350" r="51724" b="3174"/>
          <a:stretch>
            <a:fillRect/>
          </a:stretch>
        </p:blipFill>
        <p:spPr bwMode="auto">
          <a:xfrm>
            <a:off x="179512" y="1340768"/>
            <a:ext cx="3096344" cy="410445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1628800"/>
            <a:ext cx="3419872" cy="52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sz="3300" b="1" dirty="0" err="1" smtClean="0">
                <a:solidFill>
                  <a:srgbClr val="C00000"/>
                </a:solidFill>
              </a:rPr>
              <a:t>Скрапбукинг</a:t>
            </a:r>
            <a:r>
              <a:rPr lang="ru-RU" sz="3300" dirty="0" smtClean="0">
                <a:solidFill>
                  <a:schemeClr val="tx1">
                    <a:lumMod val="85000"/>
                  </a:schemeClr>
                </a:solidFill>
              </a:rPr>
              <a:t> – 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tx1">
                    <a:lumMod val="85000"/>
                  </a:schemeClr>
                </a:solidFill>
              </a:rPr>
              <a:t>     эта техника позволяет фантазировать и использовать различные материалы в изготовлении открыток. Открытка отличается  от     </a:t>
            </a:r>
            <a:r>
              <a:rPr lang="ru-RU" sz="3300" b="1" dirty="0" err="1" smtClean="0">
                <a:solidFill>
                  <a:schemeClr val="tx1">
                    <a:lumMod val="85000"/>
                  </a:schemeClr>
                </a:solidFill>
              </a:rPr>
              <a:t>скрап-страницы</a:t>
            </a:r>
            <a:r>
              <a:rPr lang="ru-RU" sz="3300" b="1" dirty="0" smtClean="0">
                <a:solidFill>
                  <a:schemeClr val="tx1">
                    <a:lumMod val="85000"/>
                  </a:schemeClr>
                </a:solidFill>
              </a:rPr>
              <a:t> альбома тем, что на открытках не размещают личных фотографий, а  картинки и вырезки – пожалуйста.</a:t>
            </a:r>
          </a:p>
          <a:p>
            <a:endParaRPr lang="ru-RU" dirty="0"/>
          </a:p>
        </p:txBody>
      </p:sp>
      <p:pic>
        <p:nvPicPr>
          <p:cNvPr id="6" name="Содержимое 4" descr="кардмейкинг">
            <a:hlinkClick r:id="rId2"/>
          </p:cNvPr>
          <p:cNvPicPr>
            <a:picLocks/>
          </p:cNvPicPr>
          <p:nvPr/>
        </p:nvPicPr>
        <p:blipFill>
          <a:blip r:embed="rId3" cstate="print"/>
          <a:srcRect l="52873" t="9524" r="3448" b="7936"/>
          <a:stretch>
            <a:fillRect/>
          </a:stretch>
        </p:blipFill>
        <p:spPr bwMode="auto">
          <a:xfrm>
            <a:off x="2699792" y="2204864"/>
            <a:ext cx="3096344" cy="410445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Техники </a:t>
            </a:r>
            <a:r>
              <a:rPr lang="ru-RU" sz="32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кардмейкинга</a:t>
            </a:r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32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Декупаж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ардмейкинг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l="50725" t="1639" r="1449" b="3279"/>
          <a:stretch>
            <a:fillRect/>
          </a:stretch>
        </p:blipFill>
        <p:spPr bwMode="auto">
          <a:xfrm>
            <a:off x="1619672" y="1556792"/>
            <a:ext cx="3672408" cy="482453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456384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Декупаж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 – использование различных вырезанных бумажных мотивов: готовых открыток, газет, журналов, специальных карт для </a:t>
            </a:r>
            <a:r>
              <a:rPr lang="ru-RU" sz="2400" b="1" dirty="0" err="1" smtClean="0">
                <a:solidFill>
                  <a:schemeClr val="tx1">
                    <a:lumMod val="85000"/>
                  </a:schemeClr>
                </a:solidFill>
              </a:rPr>
              <a:t>декупажа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ru-RU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</a:t>
            </a:r>
            <a:endParaRPr lang="ru-RU" sz="2400" dirty="0">
              <a:solidFill>
                <a:schemeClr val="accent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319298" cy="525658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       </a:t>
            </a:r>
            <a:r>
              <a:rPr lang="ru-RU" b="1" dirty="0" smtClean="0"/>
              <a:t>Понятие «</a:t>
            </a:r>
            <a:r>
              <a:rPr lang="ru-RU" b="1" dirty="0" err="1" smtClean="0"/>
              <a:t>кардмейкинг</a:t>
            </a:r>
            <a:r>
              <a:rPr lang="ru-RU" b="1" dirty="0" smtClean="0"/>
              <a:t>» в переводе с английского языка означает: </a:t>
            </a:r>
            <a:r>
              <a:rPr lang="ru-RU" b="1" dirty="0" err="1" smtClean="0"/>
              <a:t>card</a:t>
            </a:r>
            <a:r>
              <a:rPr lang="ru-RU" b="1" dirty="0" smtClean="0"/>
              <a:t> – открытка, </a:t>
            </a:r>
            <a:r>
              <a:rPr lang="ru-RU" b="1" dirty="0" err="1" smtClean="0"/>
              <a:t>make</a:t>
            </a:r>
            <a:r>
              <a:rPr lang="ru-RU" b="1" dirty="0" smtClean="0"/>
              <a:t> – делать, то есть изготовление открыток своими руками.</a:t>
            </a:r>
          </a:p>
          <a:p>
            <a:pPr algn="just"/>
            <a:r>
              <a:rPr lang="ru-RU" b="1" dirty="0" smtClean="0"/>
              <a:t>       </a:t>
            </a:r>
            <a:r>
              <a:rPr lang="ru-RU" b="1" dirty="0"/>
              <a:t>С</a:t>
            </a:r>
            <a:r>
              <a:rPr lang="ru-RU" b="1" dirty="0" smtClean="0"/>
              <a:t>лово «</a:t>
            </a:r>
            <a:r>
              <a:rPr lang="ru-RU" b="1" dirty="0" err="1" smtClean="0"/>
              <a:t>кардмейкинг</a:t>
            </a:r>
            <a:r>
              <a:rPr lang="ru-RU" b="1" dirty="0" smtClean="0"/>
              <a:t>» происходит с английского языка, но техника изготовления открыток своими руками зародилась еще в Древнем Китае. А в 1400 году первая открытка попала в Европу и стала очень популярной. До середины девятнадцатого века люди во всех уголках Европы поздравляли друг друга с праздниками именно самодельными открытками. Потом появились различные печатные устройства, но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открытки</a:t>
            </a:r>
            <a:r>
              <a:rPr lang="ru-RU" b="1" dirty="0" smtClean="0"/>
              <a:t>, сделанные своими руками, по-прежнему остаются самыми востребованными.  </a:t>
            </a:r>
            <a:endParaRPr lang="ru-RU" sz="1800" b="1" dirty="0" smtClean="0"/>
          </a:p>
          <a:p>
            <a:pPr algn="just"/>
            <a:endParaRPr lang="ru-RU" sz="1800" b="1" dirty="0" smtClean="0"/>
          </a:p>
          <a:p>
            <a:pPr algn="just"/>
            <a:endParaRPr lang="ru-RU" sz="1800" b="1" dirty="0" smtClean="0"/>
          </a:p>
          <a:p>
            <a:pPr algn="just"/>
            <a:endParaRPr lang="ru-RU" sz="1800" b="1" dirty="0" smtClean="0"/>
          </a:p>
          <a:p>
            <a:pPr algn="just"/>
            <a:endParaRPr lang="ru-RU" sz="1800" b="1" dirty="0" smtClean="0"/>
          </a:p>
          <a:p>
            <a:pPr algn="just"/>
            <a:endParaRPr lang="ru-RU" sz="1800" b="1" dirty="0" smtClean="0"/>
          </a:p>
          <a:p>
            <a:pPr algn="just"/>
            <a:endParaRPr lang="ru-RU" sz="1800" b="1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Техники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кардмейкинга</a:t>
            </a: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32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Коллаж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ардмейкинг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t="3390" r="38806" b="3390"/>
          <a:stretch>
            <a:fillRect/>
          </a:stretch>
        </p:blipFill>
        <p:spPr bwMode="auto">
          <a:xfrm>
            <a:off x="1115616" y="1484784"/>
            <a:ext cx="3672408" cy="4680520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96044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Коллаж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 — это аппликации из разных по текстуре и назначению предметов, но составляющих композицию  в одинаковой цветовой гамме, стиле, тематике.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320"/>
            <a:ext cx="84336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Школьный конкурс новогодней открытки.</a:t>
            </a:r>
            <a:r>
              <a:rPr lang="ru-RU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3573016"/>
            <a:ext cx="3657600" cy="255314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08720"/>
            <a:ext cx="8964488" cy="21630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   </a:t>
            </a:r>
            <a:endParaRPr lang="ru-RU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          Перед новым годом был организован и проведен школьный конкурс новогодней открытки. Этот конкурс познакомил всю школу с большим разнообразием открыток, лучшие открытки украсили гимназию к новогоднему празднику.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3076" name="Picture 4" descr="C:\Users\Галя\Desktop\8кл. открытки\IMG_2932.JPG"/>
          <p:cNvPicPr>
            <a:picLocks noChangeAspect="1" noChangeArrowheads="1"/>
          </p:cNvPicPr>
          <p:nvPr/>
        </p:nvPicPr>
        <p:blipFill>
          <a:blip r:embed="rId2" cstate="print"/>
          <a:srcRect t="6885" r="54455" b="7739"/>
          <a:stretch>
            <a:fillRect/>
          </a:stretch>
        </p:blipFill>
        <p:spPr bwMode="auto">
          <a:xfrm>
            <a:off x="2555776" y="3645024"/>
            <a:ext cx="2304256" cy="302433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8" name="Picture 4" descr="C:\Users\Галя\Desktop\8кл. открытки\IMG_2932.JPG"/>
          <p:cNvPicPr>
            <a:picLocks noChangeAspect="1" noChangeArrowheads="1"/>
          </p:cNvPicPr>
          <p:nvPr/>
        </p:nvPicPr>
        <p:blipFill>
          <a:blip r:embed="rId3" cstate="print"/>
          <a:srcRect l="54944" t="8262" b="4984"/>
          <a:stretch>
            <a:fillRect/>
          </a:stretch>
        </p:blipFill>
        <p:spPr bwMode="auto">
          <a:xfrm>
            <a:off x="6516216" y="3645024"/>
            <a:ext cx="2376264" cy="295232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9" name="Picture 3" descr="C:\Users\Галя\Desktop\8кл. открытки\IMG_2934.JPG"/>
          <p:cNvPicPr>
            <a:picLocks noChangeAspect="1" noChangeArrowheads="1"/>
          </p:cNvPicPr>
          <p:nvPr/>
        </p:nvPicPr>
        <p:blipFill>
          <a:blip r:embed="rId4" cstate="print"/>
          <a:srcRect l="52277" t="7143" r="1524" b="5714"/>
          <a:stretch>
            <a:fillRect/>
          </a:stretch>
        </p:blipFill>
        <p:spPr bwMode="auto">
          <a:xfrm>
            <a:off x="179512" y="3429000"/>
            <a:ext cx="2304256" cy="295232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10" name="Picture 2" descr="C:\Users\Галя\Desktop\8кл. открытки\IMG_2933.JPG"/>
          <p:cNvPicPr>
            <a:picLocks noChangeAspect="1" noChangeArrowheads="1"/>
          </p:cNvPicPr>
          <p:nvPr/>
        </p:nvPicPr>
        <p:blipFill>
          <a:blip r:embed="rId5" cstate="print"/>
          <a:srcRect l="3347" t="18650" r="53696" b="4886"/>
          <a:stretch>
            <a:fillRect/>
          </a:stretch>
        </p:blipFill>
        <p:spPr bwMode="auto">
          <a:xfrm>
            <a:off x="4644008" y="3284984"/>
            <a:ext cx="2304256" cy="29523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Arial Black" pitchFamily="34" charset="0"/>
              </a:rPr>
              <a:t>Материалы и инструменты                                                            для изготовления открытки своими руками</a:t>
            </a:r>
            <a:endParaRPr lang="ru-RU" sz="2800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8219256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    Бумага: цветная, упаковочная, белый и цветной картон.</a:t>
            </a:r>
          </a:p>
          <a:p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    Декор: кружева, ленты, ткань, шнуры, нитки, пуговицы, стразы, бисер.</a:t>
            </a:r>
          </a:p>
          <a:p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    Инструменты: ножницы, клей, двусторонний скотч, канцелярский нож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8686800" y="5486400"/>
            <a:ext cx="61664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erramientas para Scrapbookin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 t="3334"/>
          <a:stretch>
            <a:fillRect/>
          </a:stretch>
        </p:blipFill>
        <p:spPr bwMode="auto">
          <a:xfrm>
            <a:off x="395536" y="1124745"/>
            <a:ext cx="4248472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96136" y="1484784"/>
            <a:ext cx="2889647" cy="32936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аля\Desktop\186___04\IMG_3652.JPG"/>
          <p:cNvPicPr>
            <a:picLocks noChangeAspect="1" noChangeArrowheads="1"/>
          </p:cNvPicPr>
          <p:nvPr/>
        </p:nvPicPr>
        <p:blipFill>
          <a:blip r:embed="rId4" cstate="print"/>
          <a:srcRect r="10169" b="6522"/>
          <a:stretch>
            <a:fillRect/>
          </a:stretch>
        </p:blipFill>
        <p:spPr bwMode="auto">
          <a:xfrm>
            <a:off x="4499992" y="1412776"/>
            <a:ext cx="4176464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97144" cy="12961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chemeClr val="accent6"/>
                </a:solidFill>
                <a:latin typeface="Arial Black" pitchFamily="34" charset="0"/>
              </a:rPr>
              <a:t>Этапы изготовления открытки</a:t>
            </a:r>
            <a:r>
              <a:rPr lang="ru-RU" sz="3200" b="1" dirty="0" smtClean="0">
                <a:solidFill>
                  <a:srgbClr val="00B0F0"/>
                </a:solidFill>
              </a:rPr>
              <a:t/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/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1.               2.             3.              4.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029399"/>
            <a:ext cx="4023360" cy="28803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4663440" y="6903717"/>
            <a:ext cx="4023360" cy="34170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50" name="Picture 2" descr="C:\Users\Галя\Desktop\186___04\IMG_36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7869" r="23165"/>
          <a:stretch>
            <a:fillRect/>
          </a:stretch>
        </p:blipFill>
        <p:spPr bwMode="auto">
          <a:xfrm>
            <a:off x="251520" y="1844824"/>
            <a:ext cx="2376264" cy="3102149"/>
          </a:xfrm>
          <a:prstGeom prst="rect">
            <a:avLst/>
          </a:prstGeom>
          <a:noFill/>
          <a:ln w="76200">
            <a:solidFill>
              <a:schemeClr val="accent6"/>
            </a:solidFill>
            <a:prstDash val="solid"/>
          </a:ln>
        </p:spPr>
      </p:pic>
      <p:pic>
        <p:nvPicPr>
          <p:cNvPr id="2051" name="Picture 3" descr="C:\Users\Галя\Desktop\186___04\IMG_36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9572" r="23417"/>
          <a:stretch>
            <a:fillRect/>
          </a:stretch>
        </p:blipFill>
        <p:spPr bwMode="auto">
          <a:xfrm>
            <a:off x="2339752" y="2132856"/>
            <a:ext cx="2376264" cy="3168352"/>
          </a:xfrm>
          <a:prstGeom prst="rect">
            <a:avLst/>
          </a:prstGeom>
          <a:noFill/>
          <a:ln w="76200">
            <a:solidFill>
              <a:schemeClr val="accent6"/>
            </a:solidFill>
            <a:prstDash val="solid"/>
          </a:ln>
        </p:spPr>
      </p:pic>
      <p:pic>
        <p:nvPicPr>
          <p:cNvPr id="2052" name="Picture 4" descr="C:\Users\Галя\Desktop\186___04\IMG_3666.JPG"/>
          <p:cNvPicPr>
            <a:picLocks noChangeAspect="1" noChangeArrowheads="1"/>
          </p:cNvPicPr>
          <p:nvPr/>
        </p:nvPicPr>
        <p:blipFill>
          <a:blip r:embed="rId4" cstate="print"/>
          <a:srcRect l="4144" r="17391" b="1442"/>
          <a:stretch>
            <a:fillRect/>
          </a:stretch>
        </p:blipFill>
        <p:spPr bwMode="auto">
          <a:xfrm>
            <a:off x="4355976" y="2492896"/>
            <a:ext cx="2376264" cy="324036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2053" name="Picture 5" descr="C:\Users\Галя\Desktop\186___04\IMG_3668.JPG"/>
          <p:cNvPicPr>
            <a:picLocks noChangeAspect="1" noChangeArrowheads="1"/>
          </p:cNvPicPr>
          <p:nvPr/>
        </p:nvPicPr>
        <p:blipFill>
          <a:blip r:embed="rId5" cstate="print"/>
          <a:srcRect l="10526" t="4651" r="15790"/>
          <a:stretch>
            <a:fillRect/>
          </a:stretch>
        </p:blipFill>
        <p:spPr bwMode="auto">
          <a:xfrm>
            <a:off x="6516216" y="2780928"/>
            <a:ext cx="2376264" cy="324036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Arial Black" pitchFamily="34" charset="0"/>
              </a:rPr>
              <a:t>Итог урока.</a:t>
            </a:r>
            <a:endParaRPr lang="ru-RU" sz="2800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 flipH="1">
            <a:off x="251520" y="1600200"/>
            <a:ext cx="20568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887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56886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44208" y="1340768"/>
            <a:ext cx="2304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В ходе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урока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были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изготовлены открытки, внутри которых были написаны поздравления с праздником        </a:t>
            </a:r>
          </a:p>
          <a:p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8 Марта. Получились недорогие, нарядные подарки.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Arial Black" pitchFamily="34" charset="0"/>
              </a:rPr>
              <a:t>Выводы:</a:t>
            </a:r>
            <a:endParaRPr lang="ru-RU" sz="3200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454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1. История возникновения и развития открытки очень интересна, тесно связана с историей развития разных стран.</a:t>
            </a:r>
          </a:p>
          <a:p>
            <a:pPr>
              <a:buNone/>
            </a:pPr>
            <a:endParaRPr lang="ru-RU" sz="6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2. 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П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ознакомились 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с разнообразием стилей и техник изготовления открыток своими руками.</a:t>
            </a:r>
          </a:p>
          <a:p>
            <a:pPr>
              <a:buNone/>
            </a:pPr>
            <a:endParaRPr lang="ru-RU" sz="6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3. </a:t>
            </a:r>
            <a:r>
              <a:rPr lang="ru-RU" sz="6400" b="1" dirty="0" err="1" smtClean="0">
                <a:solidFill>
                  <a:schemeClr val="tx1">
                    <a:lumMod val="95000"/>
                  </a:schemeClr>
                </a:solidFill>
              </a:rPr>
              <a:t>Кардмейкинг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- это не просто занимательное увлечение и прекрасное хобби, которое принесет удовольствие и яркие эмоции не только создателю  открыток, но и друзьям, родственникам, так как подарки , выполненные своими руками уникальны и неповторимы. </a:t>
            </a:r>
          </a:p>
          <a:p>
            <a:pPr>
              <a:buNone/>
            </a:pPr>
            <a:endParaRPr lang="ru-RU" sz="6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4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.  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Поздравительные открытки, сделанные своими руками всегда ярки, интересны, это находка для тех, кто любит индивидуальность, что очень актуально в наше время.</a:t>
            </a:r>
          </a:p>
          <a:p>
            <a:pPr>
              <a:buNone/>
            </a:pPr>
            <a:endParaRPr lang="ru-RU" sz="6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5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.  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Изучив технологии </a:t>
            </a:r>
            <a:r>
              <a:rPr lang="ru-RU" sz="6400" b="1" dirty="0" err="1" smtClean="0">
                <a:solidFill>
                  <a:schemeClr val="tx1">
                    <a:lumMod val="95000"/>
                  </a:schemeClr>
                </a:solidFill>
              </a:rPr>
              <a:t>кардмейкинга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, можно не только самим  делать поздравительные открытки, но и научить своих друзей, такие открытки может сделать любой человек.</a:t>
            </a:r>
          </a:p>
          <a:p>
            <a:pPr>
              <a:buNone/>
            </a:pPr>
            <a:endParaRPr lang="ru-RU" sz="6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6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.  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Открытки ручной работы могут быть произведениями  искусства, экземплярами коллекций, они обладают своей неповторимой энергетикой и шармом</a:t>
            </a:r>
            <a:r>
              <a:rPr lang="ru-RU" sz="6400" b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9"/>
            <a:ext cx="764386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Цель и задачи </a:t>
            </a:r>
            <a:r>
              <a:rPr lang="ru-RU" sz="27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урока</a:t>
            </a: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196752"/>
            <a:ext cx="8429684" cy="4968552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C00000"/>
                </a:solidFill>
                <a:latin typeface="Arial Black" pitchFamily="34" charset="0"/>
              </a:rPr>
              <a:t>Цель </a:t>
            </a:r>
            <a:r>
              <a:rPr lang="ru-RU" sz="1800" b="1" u="sng" dirty="0" smtClean="0">
                <a:solidFill>
                  <a:srgbClr val="C00000"/>
                </a:solidFill>
                <a:latin typeface="Arial Black" pitchFamily="34" charset="0"/>
              </a:rPr>
              <a:t>урока</a:t>
            </a: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изучение истории </a:t>
            </a:r>
            <a:r>
              <a:rPr lang="ru-RU" sz="1800" b="1" dirty="0" err="1" smtClean="0">
                <a:solidFill>
                  <a:schemeClr val="tx1">
                    <a:lumMod val="85000"/>
                  </a:schemeClr>
                </a:solidFill>
              </a:rPr>
              <a:t>кардмейкинга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, изготовление открыток своими руками.  </a:t>
            </a:r>
          </a:p>
          <a:p>
            <a:endParaRPr lang="ru-RU" sz="1800" b="1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r>
              <a:rPr lang="ru-RU" sz="1800" b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1800" b="1" u="sng" dirty="0" smtClean="0">
                <a:solidFill>
                  <a:srgbClr val="C00000"/>
                </a:solidFill>
                <a:latin typeface="Arial Black" pitchFamily="34" charset="0"/>
              </a:rPr>
              <a:t>Задачи: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1. 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Изучить историю открытки.</a:t>
            </a:r>
            <a:r>
              <a:rPr lang="ru-RU" sz="1800" b="1" u="sng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</a:t>
            </a:r>
          </a:p>
          <a:p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2.Выявить истоки возникновения искусства </a:t>
            </a:r>
            <a:r>
              <a:rPr lang="ru-RU" sz="1800" b="1" dirty="0" err="1" smtClean="0">
                <a:solidFill>
                  <a:schemeClr val="tx1">
                    <a:lumMod val="85000"/>
                  </a:schemeClr>
                </a:solidFill>
              </a:rPr>
              <a:t>кардмейкинга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.   </a:t>
            </a:r>
          </a:p>
          <a:p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3. Изучить стили, используемые в </a:t>
            </a:r>
            <a:r>
              <a:rPr lang="ru-RU" sz="1800" b="1" dirty="0" err="1" smtClean="0">
                <a:solidFill>
                  <a:schemeClr val="tx1">
                    <a:lumMod val="85000"/>
                  </a:schemeClr>
                </a:solidFill>
              </a:rPr>
              <a:t>кардмейкинге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4. Изучить техники </a:t>
            </a:r>
            <a:r>
              <a:rPr lang="ru-RU" sz="1800" b="1" dirty="0" err="1" smtClean="0">
                <a:solidFill>
                  <a:schemeClr val="tx1">
                    <a:lumMod val="85000"/>
                  </a:schemeClr>
                </a:solidFill>
              </a:rPr>
              <a:t>кардмейкинга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5. Узнать об материале, который используется для создания открыток своими руками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ru-RU" sz="18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6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Узнать о современном использовании </a:t>
            </a:r>
            <a:r>
              <a:rPr lang="ru-RU" sz="1800" b="1" dirty="0" err="1" smtClean="0">
                <a:solidFill>
                  <a:schemeClr val="tx1">
                    <a:lumMod val="85000"/>
                  </a:schemeClr>
                </a:solidFill>
              </a:rPr>
              <a:t>кардмейкинга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7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Изготовить поздравительные открытки – подарки к празднику 8 </a:t>
            </a:r>
            <a:r>
              <a:rPr lang="ru-RU" sz="1800" b="1" dirty="0" smtClean="0">
                <a:solidFill>
                  <a:schemeClr val="tx1">
                    <a:lumMod val="85000"/>
                  </a:schemeClr>
                </a:solidFill>
              </a:rPr>
              <a:t>Март</a:t>
            </a:r>
          </a:p>
          <a:p>
            <a:endParaRPr lang="ru-RU" sz="18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sz="18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-434505"/>
            <a:ext cx="857256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4385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6"/>
                </a:solidFill>
                <a:effectLst/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700" dirty="0" smtClean="0">
                <a:solidFill>
                  <a:schemeClr val="accent6"/>
                </a:solidFill>
                <a:effectLst/>
                <a:latin typeface="Arial Black" pitchFamily="34" charset="0"/>
                <a:cs typeface="Times New Roman" pitchFamily="18" charset="0"/>
              </a:rPr>
              <a:t>з истории открытки.</a:t>
            </a: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68760"/>
            <a:ext cx="8143932" cy="123154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b="1" u="sng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788024" y="1140936"/>
            <a:ext cx="403244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smtClean="0"/>
              <a:t>Когда появилась первая открытка или, как говорили раньше, открытое письмо, сказать трудно. Однако уже в конце XIX века было придумано большое количество прекрасных образцов данного жанра</a:t>
            </a:r>
          </a:p>
          <a:p>
            <a:r>
              <a:rPr lang="ru-RU" sz="1600" b="1" dirty="0" smtClean="0"/>
              <a:t>Самая ранняя поздравительная карточка, которую хранит Британский музей в Лондоне, датирована XV веком. Она посвящена празднику св. Валентина. Ее создание приписывают герцогу Орлеанскому.</a:t>
            </a:r>
            <a:br>
              <a:rPr lang="ru-RU" sz="1600" b="1" dirty="0" smtClean="0"/>
            </a:br>
            <a:r>
              <a:rPr lang="ru-RU" sz="1600" b="1" dirty="0" smtClean="0"/>
              <a:t>      Для оформления карточек использовались разнообразный  материал: сушеные цветы, кожа, резина, бархат, шелк, бисер. В 1795 году была выпущена серия рождественских открыток, исполненная по рисункам английского художника Уильяма </a:t>
            </a:r>
            <a:r>
              <a:rPr lang="ru-RU" sz="1600" b="1" dirty="0" err="1" smtClean="0"/>
              <a:t>Добсона</a:t>
            </a:r>
            <a:r>
              <a:rPr lang="ru-RU" sz="1600" b="1" dirty="0" smtClean="0"/>
              <a:t>.</a:t>
            </a: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Галя\Desktop\1-откры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600400" cy="25922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1027" name="Picture 3" descr="C:\Users\Галя\Desktop\10-вален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2520280" cy="350100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6"/>
                </a:solidFill>
                <a:latin typeface="Arial Black" pitchFamily="34" charset="0"/>
              </a:rPr>
              <a:t>Из истории                                                                 первых Российских открыток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C:\Users\Галя\Desktop\2-с рождеств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376264" cy="316835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788024" cy="53012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/>
              <a:t>           </a:t>
            </a:r>
            <a:r>
              <a:rPr lang="ru-RU" sz="7200" b="1" dirty="0" smtClean="0">
                <a:solidFill>
                  <a:schemeClr val="tx1">
                    <a:lumMod val="85000"/>
                  </a:schemeClr>
                </a:solidFill>
              </a:rPr>
              <a:t>В России открытые письма были введены в обращение с    1 января 1872 года. На открытках того времени изображались достопримечательности Москвы.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tx1">
                    <a:lumMod val="85000"/>
                  </a:schemeClr>
                </a:solidFill>
              </a:rPr>
              <a:t>          Российские открытки по качеству не уступали привезенным из-за рубежа. В создании открыток принимали участие известные художники, так что некоторые открытки можно было даже считать произведением искусства.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tx1">
                    <a:lumMod val="85000"/>
                  </a:schemeClr>
                </a:solidFill>
              </a:rPr>
              <a:t>           Массовый выпуск открыток начался в 50-х годах XX века. Иллюстраторы радовали людей изображениями кремлевских башен, счастливых детей, героев сказок.</a:t>
            </a:r>
          </a:p>
          <a:p>
            <a:endParaRPr lang="ru-RU" dirty="0"/>
          </a:p>
        </p:txBody>
      </p:sp>
      <p:pic>
        <p:nvPicPr>
          <p:cNvPr id="6" name="Рисунок 5" descr="рождественская открыт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960439" cy="2520280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8092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6"/>
                </a:solidFill>
                <a:latin typeface="Arial Black" pitchFamily="34" charset="0"/>
              </a:rPr>
              <a:t>Из истории открытки ручной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Галя\Desktop\11-кита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3873624" cy="252028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4032448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        </a:t>
            </a:r>
            <a:r>
              <a:rPr lang="ru-RU" sz="7200" b="1" dirty="0" smtClean="0"/>
              <a:t>     Когда и где появились открытки ручной работы?</a:t>
            </a:r>
          </a:p>
          <a:p>
            <a:pPr>
              <a:buNone/>
            </a:pPr>
            <a:r>
              <a:rPr lang="ru-RU" sz="7200" b="1" dirty="0" smtClean="0"/>
              <a:t>             Первое упоминание об открытках датируется около 500 лет до нашей эры. В те годы открытки представляли собой листы папируса, которые расценивались египетскими и китайскими культурами, как послание благосостояния и доброжелательности. Несомненно, эти открытки были сделаны вручную. </a:t>
            </a:r>
          </a:p>
          <a:p>
            <a:pPr>
              <a:buNone/>
            </a:pPr>
            <a:r>
              <a:rPr lang="ru-RU" sz="7200" b="1" dirty="0" smtClean="0"/>
              <a:t>             С появлением печатных поздравительных открыток, об открытках, изготовленных вручную, надолго забыли. Сейчас искусство </a:t>
            </a:r>
            <a:r>
              <a:rPr lang="ru-RU" sz="7200" b="1" dirty="0" err="1" smtClean="0"/>
              <a:t>кардмейкинга</a:t>
            </a:r>
            <a:r>
              <a:rPr lang="ru-RU" sz="7200" b="1" dirty="0" smtClean="0"/>
              <a:t> снова популярно.</a:t>
            </a:r>
          </a:p>
          <a:p>
            <a:pPr>
              <a:buNone/>
            </a:pPr>
            <a:r>
              <a:rPr lang="ru-RU" sz="6400" b="1" dirty="0" smtClean="0"/>
              <a:t>           </a:t>
            </a:r>
          </a:p>
          <a:p>
            <a:endParaRPr lang="ru-RU" dirty="0"/>
          </a:p>
        </p:txBody>
      </p:sp>
      <p:pic>
        <p:nvPicPr>
          <p:cNvPr id="6" name="Рисунок 5" descr="Скрапбукинг открытки"/>
          <p:cNvPicPr/>
          <p:nvPr/>
        </p:nvPicPr>
        <p:blipFill>
          <a:blip r:embed="rId3" cstate="print"/>
          <a:srcRect l="7054" t="8585" r="5952" b="7273"/>
          <a:stretch>
            <a:fillRect/>
          </a:stretch>
        </p:blipFill>
        <p:spPr bwMode="auto">
          <a:xfrm>
            <a:off x="395536" y="2924944"/>
            <a:ext cx="2808312" cy="3672408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68952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Стили, используемые в </a:t>
            </a:r>
            <a:r>
              <a:rPr lang="ru-RU" sz="2800" b="1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кардмейкинге</a:t>
            </a:r>
            <a:r>
              <a:rPr lang="ru-RU" sz="2800" b="1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err="1" smtClean="0">
                <a:solidFill>
                  <a:srgbClr val="C00000"/>
                </a:solidFill>
                <a:latin typeface="Arial Black" pitchFamily="34" charset="0"/>
              </a:rPr>
              <a:t>Винтаж</a:t>
            </a:r>
            <a:endParaRPr lang="ru-RU" sz="27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V="1">
            <a:off x="1907704" y="2060847"/>
            <a:ext cx="1584176" cy="21602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7158" y="2051245"/>
            <a:ext cx="39988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96552" y="105273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628800"/>
            <a:ext cx="3600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 smtClean="0">
                <a:solidFill>
                  <a:srgbClr val="C00000"/>
                </a:solidFill>
              </a:rPr>
              <a:t>Винтаж</a:t>
            </a:r>
            <a:r>
              <a:rPr lang="ru-RU" sz="2000" b="1" dirty="0" smtClean="0">
                <a:solidFill>
                  <a:srgbClr val="00B0F0"/>
                </a:solidFill>
              </a:rPr>
              <a:t> </a:t>
            </a:r>
            <a:r>
              <a:rPr lang="ru-RU" sz="2000" b="1" dirty="0" smtClean="0"/>
              <a:t>– это своего рода ретро-стиль. Слово «</a:t>
            </a:r>
            <a:r>
              <a:rPr lang="ru-RU" sz="2000" b="1" dirty="0" err="1" smtClean="0"/>
              <a:t>винтаж</a:t>
            </a:r>
            <a:r>
              <a:rPr lang="ru-RU" sz="2000" b="1" dirty="0" smtClean="0"/>
              <a:t>» имеет французское происхождение и означает «хорошо выдержанное вино». Открытки, изготовленные в этом стиле, отличаются блеклыми оттенками, различные элементы декора ассоциируются с прошлым, то есть открытки декорируются под старину.</a:t>
            </a:r>
            <a:endParaRPr lang="ru-RU" sz="2000" b="1" dirty="0"/>
          </a:p>
        </p:txBody>
      </p:sp>
      <p:pic>
        <p:nvPicPr>
          <p:cNvPr id="11" name="Рисунок 10" descr="кардмейкинг">
            <a:hlinkClick r:id="rId3"/>
          </p:cNvPr>
          <p:cNvPicPr/>
          <p:nvPr/>
        </p:nvPicPr>
        <p:blipFill>
          <a:blip r:embed="rId4" cstate="print"/>
          <a:srcRect l="1818" r="1818"/>
          <a:stretch>
            <a:fillRect/>
          </a:stretch>
        </p:blipFill>
        <p:spPr bwMode="auto">
          <a:xfrm>
            <a:off x="827584" y="1628800"/>
            <a:ext cx="3816424" cy="482453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Стили,  используемые в </a:t>
            </a:r>
            <a:r>
              <a:rPr lang="ru-RU" sz="31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кардмейкинге</a:t>
            </a:r>
            <a:r>
              <a:rPr lang="ru-RU" sz="31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ГРАНЖ</a:t>
            </a:r>
            <a:endParaRPr lang="ru-RU" sz="28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6016" y="1340768"/>
            <a:ext cx="4142264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100" b="1" dirty="0" err="1" smtClean="0">
                <a:solidFill>
                  <a:srgbClr val="C00000"/>
                </a:solidFill>
              </a:rPr>
              <a:t>Гранж</a:t>
            </a:r>
            <a:r>
              <a:rPr lang="ru-RU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100" b="1" dirty="0" smtClean="0"/>
              <a:t>– отличается свободой творчества без каких-либо ограничений и рамок. Открытки, изготовленные в этом стиле, могут иметь элементы потертости, рваные края, могут быть потрепанными и грязными, цвета обычно преобладают темные: серый, черный, коричневый. Стиль «</a:t>
            </a:r>
            <a:r>
              <a:rPr lang="ru-RU" sz="2100" b="1" dirty="0" err="1" smtClean="0"/>
              <a:t>Гранж</a:t>
            </a:r>
            <a:r>
              <a:rPr lang="ru-RU" sz="2100" b="1" dirty="0" smtClean="0"/>
              <a:t>» хорошо подходит при изготовлении открыток для мужчин.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кардмейкинг">
            <a:hlinkClick r:id="rId2"/>
          </p:cNvPr>
          <p:cNvPicPr/>
          <p:nvPr/>
        </p:nvPicPr>
        <p:blipFill>
          <a:blip r:embed="rId3" cstate="print"/>
          <a:srcRect l="3796" t="2817" r="3214" b="2817"/>
          <a:stretch>
            <a:fillRect/>
          </a:stretch>
        </p:blipFill>
        <p:spPr bwMode="auto">
          <a:xfrm>
            <a:off x="611560" y="1268760"/>
            <a:ext cx="3960440" cy="518457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Стили,  используемые в </a:t>
            </a:r>
            <a:r>
              <a:rPr lang="ru-RU" sz="2800" dirty="0" err="1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кардмейкинге</a:t>
            </a: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МИНИ - ОТКРЫТКА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6056" y="1772816"/>
            <a:ext cx="72008" cy="4824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868144" y="1412776"/>
            <a:ext cx="2736304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Мини-открытка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отличается</a:t>
            </a:r>
          </a:p>
          <a:p>
            <a:pPr>
              <a:buNone/>
            </a:pPr>
            <a:r>
              <a:rPr lang="ru-RU" sz="2400" b="1" dirty="0" smtClean="0"/>
              <a:t>простотой</a:t>
            </a:r>
          </a:p>
          <a:p>
            <a:pPr>
              <a:buNone/>
            </a:pPr>
            <a:r>
              <a:rPr lang="ru-RU" sz="2400" b="1" dirty="0" smtClean="0"/>
              <a:t>исполнения и </a:t>
            </a:r>
          </a:p>
          <a:p>
            <a:pPr>
              <a:buNone/>
            </a:pPr>
            <a:r>
              <a:rPr lang="ru-RU" sz="2400" b="1" dirty="0" smtClean="0"/>
              <a:t>используется в </a:t>
            </a:r>
          </a:p>
          <a:p>
            <a:pPr>
              <a:buNone/>
            </a:pPr>
            <a:r>
              <a:rPr lang="ru-RU" sz="2400" b="1" dirty="0" smtClean="0"/>
              <a:t>качестве </a:t>
            </a:r>
          </a:p>
          <a:p>
            <a:pPr>
              <a:buNone/>
            </a:pPr>
            <a:r>
              <a:rPr lang="ru-RU" sz="2400" b="1" dirty="0" smtClean="0"/>
              <a:t>дополнения к </a:t>
            </a:r>
          </a:p>
          <a:p>
            <a:pPr>
              <a:buNone/>
            </a:pPr>
            <a:r>
              <a:rPr lang="ru-RU" sz="2400" b="1" dirty="0" smtClean="0"/>
              <a:t>коробке конфет,  </a:t>
            </a:r>
          </a:p>
          <a:p>
            <a:pPr>
              <a:buNone/>
            </a:pPr>
            <a:r>
              <a:rPr lang="ru-RU" sz="2400" b="1" dirty="0" smtClean="0"/>
              <a:t> букету цветов.</a:t>
            </a:r>
          </a:p>
          <a:p>
            <a:endParaRPr lang="ru-RU" dirty="0"/>
          </a:p>
        </p:txBody>
      </p:sp>
      <p:pic>
        <p:nvPicPr>
          <p:cNvPr id="8" name="Рисунок 7" descr="кардмейкинг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4104456" cy="518457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2775</TotalTime>
  <Words>756</Words>
  <Application>Microsoft Office PowerPoint</Application>
  <PresentationFormat>Экран (4:3)</PresentationFormat>
  <Paragraphs>121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  Тема урока: Макетирование открытки. «Кардмейкинг»</vt:lpstr>
      <vt:lpstr>КАРДМЕЙКИНГ</vt:lpstr>
      <vt:lpstr>Цель и задачи урока      </vt:lpstr>
      <vt:lpstr>Из истории открытки.  </vt:lpstr>
      <vt:lpstr>Из истории                                                                 первых Российских открыток </vt:lpstr>
      <vt:lpstr>Из истории открытки ручной работы </vt:lpstr>
      <vt:lpstr>Стили, используемые в кардмейкинге. Винтаж</vt:lpstr>
      <vt:lpstr>Стили,  используемые в кардмейкинге. ГРАНЖ</vt:lpstr>
      <vt:lpstr>Стили,  используемые в кардмейкинге. МИНИ - ОТКРЫТКА</vt:lpstr>
      <vt:lpstr>Стили,  используемые в кардмейкинге.      АМЕРИКАНСКИЙ СОВРЕМЕННЫЙ СТИЛЬ</vt:lpstr>
      <vt:lpstr>Стили,  используемые в кардмейкинге. ЕВРОПЕЙСКИЙ СТИЛЬ</vt:lpstr>
      <vt:lpstr>Стили,  используемые в кардмейкинге.      СМЕШАННЫЙ СТИЛЬ</vt:lpstr>
      <vt:lpstr>  </vt:lpstr>
      <vt:lpstr>Техники кардмейкинга.      Оригами</vt:lpstr>
      <vt:lpstr>Техники кардмейкинга.  Дудлинг</vt:lpstr>
      <vt:lpstr>Техники кардмейкинга.  Вышивка</vt:lpstr>
      <vt:lpstr>Техники кардмейкинга  Рop-up</vt:lpstr>
      <vt:lpstr>Техники кардмейкинга  Скрапбукинг</vt:lpstr>
      <vt:lpstr>Техники кардмейкинга.  Декупаж</vt:lpstr>
      <vt:lpstr>Техники кардмейкинга. Коллаж</vt:lpstr>
      <vt:lpstr>Школьный конкурс новогодней открытки. </vt:lpstr>
      <vt:lpstr>Материалы и инструменты                                                            для изготовления открытки своими руками</vt:lpstr>
      <vt:lpstr> Этапы изготовления открытки  1.               2.             3.              4.</vt:lpstr>
      <vt:lpstr>Итог урока.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проект.   Тема: Наш школьный двор.</dc:title>
  <dc:creator>M@xX</dc:creator>
  <cp:lastModifiedBy>Илья Саженов</cp:lastModifiedBy>
  <cp:revision>621</cp:revision>
  <dcterms:created xsi:type="dcterms:W3CDTF">2013-03-17T18:28:05Z</dcterms:created>
  <dcterms:modified xsi:type="dcterms:W3CDTF">2022-06-16T11:13:03Z</dcterms:modified>
</cp:coreProperties>
</file>