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07" r:id="rId1"/>
  </p:sldMasterIdLst>
  <p:notesMasterIdLst>
    <p:notesMasterId r:id="rId37"/>
  </p:notesMasterIdLst>
  <p:sldIdLst>
    <p:sldId id="264" r:id="rId2"/>
    <p:sldId id="393" r:id="rId3"/>
    <p:sldId id="379" r:id="rId4"/>
    <p:sldId id="375" r:id="rId5"/>
    <p:sldId id="376" r:id="rId6"/>
    <p:sldId id="286" r:id="rId7"/>
    <p:sldId id="377" r:id="rId8"/>
    <p:sldId id="378" r:id="rId9"/>
    <p:sldId id="380" r:id="rId10"/>
    <p:sldId id="381" r:id="rId11"/>
    <p:sldId id="372" r:id="rId12"/>
    <p:sldId id="328" r:id="rId13"/>
    <p:sldId id="394" r:id="rId14"/>
    <p:sldId id="280" r:id="rId15"/>
    <p:sldId id="281" r:id="rId16"/>
    <p:sldId id="652" r:id="rId17"/>
    <p:sldId id="400" r:id="rId18"/>
    <p:sldId id="409" r:id="rId19"/>
    <p:sldId id="649" r:id="rId20"/>
    <p:sldId id="277" r:id="rId21"/>
    <p:sldId id="351" r:id="rId22"/>
    <p:sldId id="382" r:id="rId23"/>
    <p:sldId id="384" r:id="rId24"/>
    <p:sldId id="383" r:id="rId25"/>
    <p:sldId id="646" r:id="rId26"/>
    <p:sldId id="603" r:id="rId27"/>
    <p:sldId id="613" r:id="rId28"/>
    <p:sldId id="648" r:id="rId29"/>
    <p:sldId id="651" r:id="rId30"/>
    <p:sldId id="385" r:id="rId31"/>
    <p:sldId id="364" r:id="rId32"/>
    <p:sldId id="390" r:id="rId33"/>
    <p:sldId id="391" r:id="rId34"/>
    <p:sldId id="359" r:id="rId35"/>
    <p:sldId id="653" r:id="rId3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Лара" initials="Л" lastIdx="1" clrIdx="0">
    <p:extLst>
      <p:ext uri="{19B8F6BF-5375-455C-9EA6-DF929625EA0E}">
        <p15:presenceInfo xmlns:p15="http://schemas.microsoft.com/office/powerpoint/2012/main" userId="Лара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  <a:srgbClr val="008000"/>
    <a:srgbClr val="003399"/>
    <a:srgbClr val="FF9900"/>
    <a:srgbClr val="4D4D4D"/>
    <a:srgbClr val="1DE16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39" autoAdjust="0"/>
    <p:restoredTop sz="94660"/>
  </p:normalViewPr>
  <p:slideViewPr>
    <p:cSldViewPr>
      <p:cViewPr varScale="1">
        <p:scale>
          <a:sx n="74" d="100"/>
          <a:sy n="74" d="100"/>
        </p:scale>
        <p:origin x="1296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8AAB8B-7A38-427E-8CCD-B1D7C7E9297C}" type="datetimeFigureOut">
              <a:rPr lang="ru-RU" smtClean="0"/>
              <a:pPr/>
              <a:t>02.06.2022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5948A9-E0CD-4214-8368-B419A0E279B4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Звук </a:t>
            </a:r>
            <a:r>
              <a:rPr lang="en-US" dirty="0"/>
              <a:t>[</a:t>
            </a:r>
            <a:r>
              <a:rPr lang="ru-RU" dirty="0"/>
              <a:t>ш</a:t>
            </a:r>
            <a:r>
              <a:rPr lang="en-US" dirty="0"/>
              <a:t>]</a:t>
            </a:r>
            <a:r>
              <a:rPr lang="ru-RU" dirty="0"/>
              <a:t> – согласный, твердый непарный, глухой парный. Звук </a:t>
            </a:r>
            <a:r>
              <a:rPr lang="en-US" dirty="0"/>
              <a:t>[</a:t>
            </a:r>
            <a:r>
              <a:rPr lang="ru-RU" dirty="0"/>
              <a:t>ж</a:t>
            </a:r>
            <a:r>
              <a:rPr lang="en-US" dirty="0"/>
              <a:t>]</a:t>
            </a:r>
            <a:r>
              <a:rPr lang="ru-RU" dirty="0"/>
              <a:t> – согласный, твердый непарный, звонкий парный.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5948A9-E0CD-4214-8368-B419A0E279B4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648972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rtl="0" eaLnBrk="1" latinLnBrk="0" hangingPunct="1"/>
            <a:r>
              <a:rPr lang="ru-RU" sz="1200" b="0" u="sng" kern="1200" dirty="0" err="1">
                <a:solidFill>
                  <a:srgbClr val="000000"/>
                </a:solidFill>
                <a:latin typeface="+mn-lt"/>
                <a:ea typeface="+mn-ea"/>
                <a:cs typeface="+mn-cs"/>
              </a:rPr>
              <a:t>Фонареглазы</a:t>
            </a:r>
            <a:r>
              <a:rPr lang="ru-RU" sz="1200" b="0" u="sng" kern="1200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 и </a:t>
            </a:r>
            <a:r>
              <a:rPr lang="ru-RU" sz="1200" b="0" u="sng" kern="1200" dirty="0" err="1">
                <a:solidFill>
                  <a:srgbClr val="000000"/>
                </a:solidFill>
                <a:latin typeface="+mn-lt"/>
                <a:ea typeface="+mn-ea"/>
                <a:cs typeface="+mn-cs"/>
              </a:rPr>
              <a:t>палочкохвост</a:t>
            </a:r>
            <a:r>
              <a:rPr lang="ru-RU" sz="1200" b="0" u="sng" kern="1200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 – это рыбы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5948A9-E0CD-4214-8368-B419A0E279B4}" type="slidenum">
              <a:rPr lang="ru-RU" smtClean="0"/>
              <a:pPr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090302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5948A9-E0CD-4214-8368-B419A0E279B4}" type="slidenum">
              <a:rPr lang="ru-RU" smtClean="0"/>
              <a:pPr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624251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5948A9-E0CD-4214-8368-B419A0E279B4}" type="slidenum">
              <a:rPr lang="ru-RU" smtClean="0"/>
              <a:pPr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240011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5948A9-E0CD-4214-8368-B419A0E279B4}" type="slidenum">
              <a:rPr lang="ru-RU" smtClean="0"/>
              <a:pPr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820652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5948A9-E0CD-4214-8368-B419A0E279B4}" type="slidenum">
              <a:rPr lang="ru-RU" smtClean="0"/>
              <a:pPr/>
              <a:t>31</a:t>
            </a:fld>
            <a:endParaRPr lang="ru-RU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5948A9-E0CD-4214-8368-B419A0E279B4}" type="slidenum">
              <a:rPr lang="ru-RU" smtClean="0"/>
              <a:pPr/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749170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5948A9-E0CD-4214-8368-B419A0E279B4}" type="slidenum">
              <a:rPr lang="ru-RU" smtClean="0"/>
              <a:pPr/>
              <a:t>34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5948A9-E0CD-4214-8368-B419A0E279B4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29682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5948A9-E0CD-4214-8368-B419A0E279B4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54718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5948A9-E0CD-4214-8368-B419A0E279B4}" type="slidenum">
              <a:rPr lang="ru-RU" smtClean="0"/>
              <a:pPr/>
              <a:t>12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5948A9-E0CD-4214-8368-B419A0E279B4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98057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9635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/>
          </a:p>
        </p:txBody>
      </p:sp>
      <p:sp>
        <p:nvSpPr>
          <p:cNvPr id="69636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B85D0091-9AC1-42FC-969C-77B1E19675FC}" type="slidenum">
              <a:rPr lang="ru-RU" sz="1200">
                <a:latin typeface="Calibri" pitchFamily="34" charset="0"/>
              </a:rPr>
              <a:pPr algn="r"/>
              <a:t>14</a:t>
            </a:fld>
            <a:endParaRPr lang="ru-RU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373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/>
          </a:p>
        </p:txBody>
      </p:sp>
      <p:sp>
        <p:nvSpPr>
          <p:cNvPr id="73732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1E8131EA-9CF4-4531-9566-08186D80AA6E}" type="slidenum">
              <a:rPr lang="ru-RU" sz="1200">
                <a:latin typeface="Calibri" pitchFamily="34" charset="0"/>
              </a:rPr>
              <a:pPr algn="r"/>
              <a:t>15</a:t>
            </a:fld>
            <a:endParaRPr lang="ru-RU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5948A9-E0CD-4214-8368-B419A0E279B4}" type="slidenum">
              <a:rPr lang="ru-RU" smtClean="0"/>
              <a:pPr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94166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rtl="0" eaLnBrk="1" latinLnBrk="0" hangingPunct="1"/>
            <a:endParaRPr lang="ru-RU" sz="1200" b="0" u="sng" kern="1200" dirty="0">
              <a:solidFill>
                <a:srgbClr val="000000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5948A9-E0CD-4214-8368-B419A0E279B4}" type="slidenum">
              <a:rPr lang="ru-RU" smtClean="0"/>
              <a:pPr/>
              <a:t>21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7" name="Picture 6" descr="SD-PanelTitle-V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1515532" y="1520422"/>
              <a:ext cx="6112935" cy="3818468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2" name="Picture 11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" r="47959"/>
            <a:stretch/>
          </p:blipFill>
          <p:spPr>
            <a:xfrm rot="5400000">
              <a:off x="3739196" y="525780"/>
              <a:ext cx="1664208" cy="612648"/>
            </a:xfrm>
            <a:prstGeom prst="rect">
              <a:avLst/>
            </a:prstGeom>
          </p:spPr>
        </p:pic>
        <p:pic>
          <p:nvPicPr>
            <p:cNvPr id="14" name="Picture 13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" r="47959"/>
            <a:stretch/>
          </p:blipFill>
          <p:spPr>
            <a:xfrm rot="5400000">
              <a:off x="3739196" y="5719572"/>
              <a:ext cx="1664208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21934" y="1811863"/>
            <a:ext cx="5308866" cy="1515533"/>
          </a:xfrm>
        </p:spPr>
        <p:txBody>
          <a:bodyPr anchor="b">
            <a:noAutofit/>
          </a:bodyPr>
          <a:lstStyle>
            <a:lvl1pPr algn="ctr">
              <a:defRPr sz="4800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21934" y="3598327"/>
            <a:ext cx="5308866" cy="1377651"/>
          </a:xfrm>
        </p:spPr>
        <p:txBody>
          <a:bodyPr anchor="t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65417" y="5054602"/>
            <a:ext cx="673276" cy="279400"/>
          </a:xfrm>
        </p:spPr>
        <p:txBody>
          <a:bodyPr/>
          <a:lstStyle/>
          <a:p>
            <a:fld id="{D5FD11DC-7E74-4046-AE4C-33FF8CB9B4AD}" type="datetimeFigureOut">
              <a:rPr lang="ru-RU" smtClean="0"/>
              <a:pPr/>
              <a:t>02.06.2022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21934" y="5054602"/>
            <a:ext cx="4064860" cy="279400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17317" y="5054602"/>
            <a:ext cx="413483" cy="279400"/>
          </a:xfrm>
        </p:spPr>
        <p:txBody>
          <a:bodyPr/>
          <a:lstStyle/>
          <a:p>
            <a:fld id="{D5A7D599-4D6E-454E-9EB5-C2DAD3E27C9B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2019825" y="3471329"/>
            <a:ext cx="5113083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091017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6" y="4815415"/>
            <a:ext cx="6798734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26260" y="1032933"/>
            <a:ext cx="7091482" cy="33612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6" y="5382153"/>
            <a:ext cx="6798734" cy="493712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D11DC-7E74-4046-AE4C-33FF8CB9B4AD}" type="datetimeFigureOut">
              <a:rPr lang="ru-RU" smtClean="0"/>
              <a:pPr/>
              <a:t>02.06.2022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A7D599-4D6E-454E-9EB5-C2DAD3E27C9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80306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6" y="906873"/>
            <a:ext cx="6798734" cy="309786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5" y="4275666"/>
            <a:ext cx="6798736" cy="1600202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D11DC-7E74-4046-AE4C-33FF8CB9B4AD}" type="datetimeFigureOut">
              <a:rPr lang="ru-RU" smtClean="0"/>
              <a:pPr/>
              <a:t>02.06.2022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A7D599-4D6E-454E-9EB5-C2DAD3E27C9B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1278465" y="4140199"/>
            <a:ext cx="660642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32572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4333" y="982132"/>
            <a:ext cx="6400250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00200" y="3352799"/>
            <a:ext cx="5892798" cy="651933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3" y="4343400"/>
            <a:ext cx="6798738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D11DC-7E74-4046-AE4C-33FF8CB9B4AD}" type="datetimeFigureOut">
              <a:rPr lang="ru-RU" smtClean="0"/>
              <a:pPr/>
              <a:t>02.06.2022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A7D599-4D6E-454E-9EB5-C2DAD3E27C9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849969" y="905362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33503" y="2827870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278466" y="4140199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547346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9" y="3308581"/>
            <a:ext cx="679872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8" y="4777381"/>
            <a:ext cx="679873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D11DC-7E74-4046-AE4C-33FF8CB9B4AD}" type="datetimeFigureOut">
              <a:rPr lang="ru-RU" smtClean="0"/>
              <a:pPr/>
              <a:t>02.06.2022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A7D599-4D6E-454E-9EB5-C2DAD3E27C9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94379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9416" y="982132"/>
            <a:ext cx="632516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6" name="Text Placeholder 2"/>
          <p:cNvSpPr>
            <a:spLocks noGrp="1"/>
          </p:cNvSpPr>
          <p:nvPr>
            <p:ph type="body" idx="13"/>
          </p:nvPr>
        </p:nvSpPr>
        <p:spPr>
          <a:xfrm>
            <a:off x="1176868" y="3639312"/>
            <a:ext cx="6798730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5" y="4529667"/>
            <a:ext cx="6798736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D11DC-7E74-4046-AE4C-33FF8CB9B4AD}" type="datetimeFigureOut">
              <a:rPr lang="ru-RU" smtClean="0"/>
              <a:pPr/>
              <a:t>02.06.2022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A7D599-4D6E-454E-9EB5-C2DAD3E27C9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878060" y="89689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649796" y="260772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278466" y="342900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802281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982131"/>
            <a:ext cx="6798734" cy="2294467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3200" b="0" dirty="0"/>
            </a:lvl1pPr>
          </a:lstStyle>
          <a:p>
            <a:pPr marL="0" lv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7" name="Text Placeholder 2"/>
          <p:cNvSpPr>
            <a:spLocks noGrp="1"/>
          </p:cNvSpPr>
          <p:nvPr>
            <p:ph type="body" idx="13"/>
          </p:nvPr>
        </p:nvSpPr>
        <p:spPr>
          <a:xfrm>
            <a:off x="1176868" y="3566160"/>
            <a:ext cx="6798730" cy="905256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6" y="4470400"/>
            <a:ext cx="6798734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D11DC-7E74-4046-AE4C-33FF8CB9B4AD}" type="datetimeFigureOut">
              <a:rPr lang="ru-RU" smtClean="0"/>
              <a:pPr/>
              <a:t>02.06.2022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A7D599-4D6E-454E-9EB5-C2DAD3E27C9B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1278469" y="3429000"/>
            <a:ext cx="6606421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8112139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76865" y="2490135"/>
            <a:ext cx="6798736" cy="3385733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D11DC-7E74-4046-AE4C-33FF8CB9B4AD}" type="datetimeFigureOut">
              <a:rPr lang="ru-RU" smtClean="0"/>
              <a:pPr/>
              <a:t>02.06.2022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A7D599-4D6E-454E-9EB5-C2DAD3E27C9B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1278466" y="2354670"/>
            <a:ext cx="660642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4235859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356667" y="906873"/>
            <a:ext cx="1618930" cy="496899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76867" y="906873"/>
            <a:ext cx="4915509" cy="4968993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D11DC-7E74-4046-AE4C-33FF8CB9B4AD}" type="datetimeFigureOut">
              <a:rPr lang="ru-RU" smtClean="0"/>
              <a:pPr/>
              <a:t>02.06.2022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A7D599-4D6E-454E-9EB5-C2DAD3E27C9B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6245512" y="906873"/>
            <a:ext cx="0" cy="4968993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01123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278466" y="2354670"/>
            <a:ext cx="6595533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D11DC-7E74-4046-AE4C-33FF8CB9B4AD}" type="datetimeFigureOut">
              <a:rPr lang="ru-RU" smtClean="0"/>
              <a:pPr/>
              <a:t>02.06.2022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A7D599-4D6E-454E-9EB5-C2DAD3E27C9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39672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8465" y="1641413"/>
            <a:ext cx="6595534" cy="1822514"/>
          </a:xfrm>
        </p:spPr>
        <p:txBody>
          <a:bodyPr anchor="b">
            <a:normAutofit/>
          </a:bodyPr>
          <a:lstStyle>
            <a:lvl1pPr algn="ctr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78465" y="3734859"/>
            <a:ext cx="6595534" cy="1090015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D11DC-7E74-4046-AE4C-33FF8CB9B4AD}" type="datetimeFigureOut">
              <a:rPr lang="ru-RU" smtClean="0"/>
              <a:pPr/>
              <a:t>02.06.2022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A7D599-4D6E-454E-9EB5-C2DAD3E27C9B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31" name="Straight Connector 30"/>
          <p:cNvCxnSpPr/>
          <p:nvPr/>
        </p:nvCxnSpPr>
        <p:spPr>
          <a:xfrm>
            <a:off x="1278466" y="3599392"/>
            <a:ext cx="6595533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325468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278465" y="235626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6" y="915337"/>
            <a:ext cx="6798734" cy="130386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76866" y="2487168"/>
            <a:ext cx="3337560" cy="3447288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5152" y="2487168"/>
            <a:ext cx="3337560" cy="3447288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D11DC-7E74-4046-AE4C-33FF8CB9B4AD}" type="datetimeFigureOut">
              <a:rPr lang="ru-RU" smtClean="0"/>
              <a:pPr/>
              <a:t>02.06.2022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A7D599-4D6E-454E-9EB5-C2DAD3E27C9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61595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8" y="2658533"/>
            <a:ext cx="333756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76868" y="3243262"/>
            <a:ext cx="3337560" cy="2706624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1832" y="2658533"/>
            <a:ext cx="333756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1832" y="3243262"/>
            <a:ext cx="3337560" cy="2706624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D11DC-7E74-4046-AE4C-33FF8CB9B4AD}" type="datetimeFigureOut">
              <a:rPr lang="ru-RU" smtClean="0"/>
              <a:pPr/>
              <a:t>02.06.2022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A7D599-4D6E-454E-9EB5-C2DAD3E27C9B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41" name="Straight Connector 40"/>
          <p:cNvCxnSpPr/>
          <p:nvPr/>
        </p:nvCxnSpPr>
        <p:spPr>
          <a:xfrm>
            <a:off x="1278466" y="235467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235554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915337"/>
            <a:ext cx="6798735" cy="130386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D11DC-7E74-4046-AE4C-33FF8CB9B4AD}" type="datetimeFigureOut">
              <a:rPr lang="ru-RU" smtClean="0"/>
              <a:pPr/>
              <a:t>02.06.2022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A7D599-4D6E-454E-9EB5-C2DAD3E27C9B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1278466" y="235467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466547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D11DC-7E74-4046-AE4C-33FF8CB9B4AD}" type="datetimeFigureOut">
              <a:rPr lang="ru-RU" smtClean="0"/>
              <a:pPr/>
              <a:t>02.06.2022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A7D599-4D6E-454E-9EB5-C2DAD3E27C9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11240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1388534"/>
            <a:ext cx="2536798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20062" y="982132"/>
            <a:ext cx="3855539" cy="4893735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5" y="3031065"/>
            <a:ext cx="2536798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D11DC-7E74-4046-AE4C-33FF8CB9B4AD}" type="datetimeFigureOut">
              <a:rPr lang="ru-RU" smtClean="0"/>
              <a:pPr/>
              <a:t>02.06.2022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A7D599-4D6E-454E-9EB5-C2DAD3E27C9B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>
            <a:off x="1278466" y="2912533"/>
            <a:ext cx="233359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503625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1883832"/>
            <a:ext cx="3632202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070" y="1032933"/>
            <a:ext cx="2929463" cy="4792136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5" y="3255432"/>
            <a:ext cx="3632201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D11DC-7E74-4046-AE4C-33FF8CB9B4AD}" type="datetimeFigureOut">
              <a:rPr lang="ru-RU" smtClean="0"/>
              <a:pPr/>
              <a:t>02.06.2022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A7D599-4D6E-454E-9EB5-C2DAD3E27C9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17682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9144000" cy="6858001"/>
            <a:chOff x="0" y="0"/>
            <a:chExt cx="9144000" cy="6858001"/>
          </a:xfrm>
        </p:grpSpPr>
        <p:pic>
          <p:nvPicPr>
            <p:cNvPr id="8" name="Picture 7" descr="SD-PanelContent-V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553888" y="542807"/>
              <a:ext cx="8039776" cy="5756392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14240"/>
            <a:stretch/>
          </p:blipFill>
          <p:spPr>
            <a:xfrm rot="5400000">
              <a:off x="4221675" y="39689"/>
              <a:ext cx="68580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14240"/>
            <a:stretch/>
          </p:blipFill>
          <p:spPr>
            <a:xfrm rot="5400000">
              <a:off x="4221675" y="6211888"/>
              <a:ext cx="68580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76866" y="915337"/>
            <a:ext cx="6798734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5" y="2490135"/>
            <a:ext cx="6798736" cy="344499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56670" y="5960533"/>
            <a:ext cx="1148283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FD11DC-7E74-4046-AE4C-33FF8CB9B4AD}" type="datetimeFigureOut">
              <a:rPr lang="ru-RU" smtClean="0"/>
              <a:pPr/>
              <a:t>02.06.2022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76865" y="5960533"/>
            <a:ext cx="510466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80091" y="5960533"/>
            <a:ext cx="39551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A7D599-4D6E-454E-9EB5-C2DAD3E27C9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50253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8" r:id="rId1"/>
    <p:sldLayoutId id="2147484009" r:id="rId2"/>
    <p:sldLayoutId id="2147484010" r:id="rId3"/>
    <p:sldLayoutId id="2147484011" r:id="rId4"/>
    <p:sldLayoutId id="2147484012" r:id="rId5"/>
    <p:sldLayoutId id="2147484013" r:id="rId6"/>
    <p:sldLayoutId id="2147484014" r:id="rId7"/>
    <p:sldLayoutId id="2147484015" r:id="rId8"/>
    <p:sldLayoutId id="2147484016" r:id="rId9"/>
    <p:sldLayoutId id="2147484017" r:id="rId10"/>
    <p:sldLayoutId id="2147484018" r:id="rId11"/>
    <p:sldLayoutId id="2147484019" r:id="rId12"/>
    <p:sldLayoutId id="2147484020" r:id="rId13"/>
    <p:sldLayoutId id="2147484021" r:id="rId14"/>
    <p:sldLayoutId id="2147484022" r:id="rId15"/>
    <p:sldLayoutId id="2147484023" r:id="rId16"/>
    <p:sldLayoutId id="2147484024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g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8.png"/><Relationship Id="rId5" Type="http://schemas.openxmlformats.org/officeDocument/2006/relationships/image" Target="../media/image30.png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audio" Target="../media/media8.m4a"/><Relationship Id="rId13" Type="http://schemas.openxmlformats.org/officeDocument/2006/relationships/image" Target="../media/image32.png"/><Relationship Id="rId3" Type="http://schemas.microsoft.com/office/2007/relationships/media" Target="../media/media6.m4a"/><Relationship Id="rId7" Type="http://schemas.microsoft.com/office/2007/relationships/media" Target="../media/media8.m4a"/><Relationship Id="rId12" Type="http://schemas.openxmlformats.org/officeDocument/2006/relationships/image" Target="../media/image31.jpe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audio" Target="../media/media7.m4a"/><Relationship Id="rId11" Type="http://schemas.openxmlformats.org/officeDocument/2006/relationships/slideLayout" Target="../slideLayouts/slideLayout7.xml"/><Relationship Id="rId5" Type="http://schemas.microsoft.com/office/2007/relationships/media" Target="../media/media7.m4a"/><Relationship Id="rId15" Type="http://schemas.openxmlformats.org/officeDocument/2006/relationships/slide" Target="slide32.xml"/><Relationship Id="rId10" Type="http://schemas.openxmlformats.org/officeDocument/2006/relationships/audio" Target="../media/media9.m4a"/><Relationship Id="rId4" Type="http://schemas.openxmlformats.org/officeDocument/2006/relationships/audio" Target="../media/media6.m4a"/><Relationship Id="rId9" Type="http://schemas.microsoft.com/office/2007/relationships/media" Target="../media/media9.m4a"/><Relationship Id="rId14" Type="http://schemas.openxmlformats.org/officeDocument/2006/relationships/image" Target="../media/image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audio" Target="../media/media14.m4a"/><Relationship Id="rId13" Type="http://schemas.openxmlformats.org/officeDocument/2006/relationships/slideLayout" Target="../slideLayouts/slideLayout7.xml"/><Relationship Id="rId18" Type="http://schemas.openxmlformats.org/officeDocument/2006/relationships/image" Target="../media/image36.svg"/><Relationship Id="rId3" Type="http://schemas.microsoft.com/office/2007/relationships/media" Target="../media/media12.m4a"/><Relationship Id="rId21" Type="http://schemas.openxmlformats.org/officeDocument/2006/relationships/image" Target="../media/image8.png"/><Relationship Id="rId7" Type="http://schemas.microsoft.com/office/2007/relationships/media" Target="../media/media14.m4a"/><Relationship Id="rId12" Type="http://schemas.openxmlformats.org/officeDocument/2006/relationships/audio" Target="../media/media16.m4a"/><Relationship Id="rId17" Type="http://schemas.openxmlformats.org/officeDocument/2006/relationships/image" Target="../media/image35.png"/><Relationship Id="rId2" Type="http://schemas.openxmlformats.org/officeDocument/2006/relationships/audio" Target="../media/media11.m4a"/><Relationship Id="rId16" Type="http://schemas.openxmlformats.org/officeDocument/2006/relationships/image" Target="../media/image34.png"/><Relationship Id="rId20" Type="http://schemas.openxmlformats.org/officeDocument/2006/relationships/image" Target="../media/image38.svg"/><Relationship Id="rId1" Type="http://schemas.microsoft.com/office/2007/relationships/media" Target="../media/media11.m4a"/><Relationship Id="rId6" Type="http://schemas.openxmlformats.org/officeDocument/2006/relationships/audio" Target="../media/media13.m4a"/><Relationship Id="rId11" Type="http://schemas.microsoft.com/office/2007/relationships/media" Target="../media/media16.m4a"/><Relationship Id="rId5" Type="http://schemas.microsoft.com/office/2007/relationships/media" Target="../media/media13.m4a"/><Relationship Id="rId15" Type="http://schemas.openxmlformats.org/officeDocument/2006/relationships/image" Target="../media/image32.png"/><Relationship Id="rId10" Type="http://schemas.openxmlformats.org/officeDocument/2006/relationships/audio" Target="../media/media15.m4a"/><Relationship Id="rId19" Type="http://schemas.openxmlformats.org/officeDocument/2006/relationships/image" Target="../media/image37.png"/><Relationship Id="rId4" Type="http://schemas.openxmlformats.org/officeDocument/2006/relationships/audio" Target="../media/media12.m4a"/><Relationship Id="rId9" Type="http://schemas.microsoft.com/office/2007/relationships/media" Target="../media/media15.m4a"/><Relationship Id="rId14" Type="http://schemas.openxmlformats.org/officeDocument/2006/relationships/notesSlide" Target="../notesSlides/notesSlide10.xml"/><Relationship Id="rId22" Type="http://schemas.openxmlformats.org/officeDocument/2006/relationships/slide" Target="slide33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microsoft.com/office/2007/relationships/media" Target="../media/media18.m4a"/><Relationship Id="rId7" Type="http://schemas.openxmlformats.org/officeDocument/2006/relationships/slideLayout" Target="../slideLayouts/slideLayout7.xml"/><Relationship Id="rId12" Type="http://schemas.openxmlformats.org/officeDocument/2006/relationships/slide" Target="slide34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audio" Target="../media/media19.m4a"/><Relationship Id="rId11" Type="http://schemas.openxmlformats.org/officeDocument/2006/relationships/image" Target="../media/image8.png"/><Relationship Id="rId5" Type="http://schemas.microsoft.com/office/2007/relationships/media" Target="../media/media19.m4a"/><Relationship Id="rId10" Type="http://schemas.openxmlformats.org/officeDocument/2006/relationships/image" Target="../media/image41.jpeg"/><Relationship Id="rId4" Type="http://schemas.openxmlformats.org/officeDocument/2006/relationships/audio" Target="../media/media18.m4a"/><Relationship Id="rId9" Type="http://schemas.openxmlformats.org/officeDocument/2006/relationships/image" Target="../media/image4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microsoft.com/office/2007/relationships/hdphoto" Target="../media/hdphoto3.wdp"/><Relationship Id="rId7" Type="http://schemas.openxmlformats.org/officeDocument/2006/relationships/image" Target="../media/image30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microsoft.com/office/2007/relationships/hdphoto" Target="../media/hdphoto4.wdp"/><Relationship Id="rId4" Type="http://schemas.openxmlformats.org/officeDocument/2006/relationships/image" Target="../media/image44.png"/><Relationship Id="rId9" Type="http://schemas.microsoft.com/office/2007/relationships/hdphoto" Target="../media/hdphoto5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microsoft.com/office/2007/relationships/hdphoto" Target="../media/hdphoto7.wdp"/><Relationship Id="rId5" Type="http://schemas.openxmlformats.org/officeDocument/2006/relationships/image" Target="../media/image47.png"/><Relationship Id="rId4" Type="http://schemas.microsoft.com/office/2007/relationships/hdphoto" Target="../media/hdphoto6.wdp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5" Type="http://schemas.microsoft.com/office/2007/relationships/hdphoto" Target="../media/hdphoto9.wdp"/><Relationship Id="rId4" Type="http://schemas.openxmlformats.org/officeDocument/2006/relationships/image" Target="../media/image5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slide" Target="slide21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svg"/><Relationship Id="rId5" Type="http://schemas.openxmlformats.org/officeDocument/2006/relationships/image" Target="../media/image35.png"/><Relationship Id="rId4" Type="http://schemas.openxmlformats.org/officeDocument/2006/relationships/image" Target="../media/image38.sv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7" Type="http://schemas.openxmlformats.org/officeDocument/2006/relationships/slide" Target="slide23.xml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8.svg"/><Relationship Id="rId4" Type="http://schemas.openxmlformats.org/officeDocument/2006/relationships/image" Target="../media/image3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" Target="slide24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8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8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jpeg"/><Relationship Id="rId7" Type="http://schemas.openxmlformats.org/officeDocument/2006/relationships/image" Target="../media/image17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0" Type="http://schemas.openxmlformats.org/officeDocument/2006/relationships/image" Target="../media/image20.jpe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" Target="slide9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ordArt 2"/>
          <p:cNvSpPr>
            <a:spLocks noChangeArrowheads="1" noChangeShapeType="1" noTextEdit="1"/>
          </p:cNvSpPr>
          <p:nvPr/>
        </p:nvSpPr>
        <p:spPr bwMode="auto">
          <a:xfrm>
            <a:off x="2277149" y="2276872"/>
            <a:ext cx="4589702" cy="2579178"/>
          </a:xfrm>
          <a:prstGeom prst="rect">
            <a:avLst/>
          </a:prstGeom>
        </p:spPr>
        <p:txBody>
          <a:bodyPr wrap="none" fromWordArt="1">
            <a:prstTxWarp prst="textDeflateInflate">
              <a:avLst/>
            </a:prstTxWarp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3600" b="1" kern="10" dirty="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rgbClr val="78953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kern="10" cap="all" dirty="0">
                <a:ln w="9000" cmpd="sng">
                  <a:solidFill>
                    <a:schemeClr val="bg2">
                      <a:lumMod val="10000"/>
                    </a:schemeClr>
                  </a:solidFill>
                  <a:prstDash val="solid"/>
                </a:ln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Звуки</a:t>
            </a:r>
            <a:r>
              <a:rPr lang="ru-RU" sz="3600" b="1" kern="10" dirty="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rgbClr val="78953D"/>
                </a:solidFill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pPr algn="ctr">
              <a:defRPr/>
            </a:pPr>
            <a:r>
              <a:rPr lang="ru-RU" sz="3600" b="1" kern="10" dirty="0">
                <a:ln>
                  <a:solidFill>
                    <a:schemeClr val="bg2">
                      <a:lumMod val="25000"/>
                    </a:schemeClr>
                  </a:solidFill>
                </a:ln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[?] - [?]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CA06C3BD-790D-4FDA-8237-F2EEBE6BCCAF}"/>
              </a:ext>
            </a:extLst>
          </p:cNvPr>
          <p:cNvSpPr/>
          <p:nvPr/>
        </p:nvSpPr>
        <p:spPr>
          <a:xfrm>
            <a:off x="899592" y="55050"/>
            <a:ext cx="792088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400" dirty="0">
                <a:ln>
                  <a:solidFill>
                    <a:schemeClr val="bg1">
                      <a:lumMod val="75000"/>
                    </a:schemeClr>
                  </a:solidFill>
                </a:ln>
                <a:solidFill>
                  <a:schemeClr val="bg1"/>
                </a:solidFill>
                <a:latin typeface="Comic Sans MS" panose="030F0702030302020204" pitchFamily="66" charset="0"/>
              </a:rPr>
              <a:t>Для того чтобы текст презентации адекватно отображался на вашем компьютере, установите шрифт «Прописи». </a:t>
            </a:r>
          </a:p>
        </p:txBody>
      </p:sp>
      <p:sp>
        <p:nvSpPr>
          <p:cNvPr id="6" name="WordArt 2">
            <a:extLst>
              <a:ext uri="{FF2B5EF4-FFF2-40B4-BE49-F238E27FC236}">
                <a16:creationId xmlns:a16="http://schemas.microsoft.com/office/drawing/2014/main" id="{389EAE30-0497-4BE0-842D-7F9E0997986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267744" y="2276872"/>
            <a:ext cx="4589702" cy="2579178"/>
          </a:xfrm>
          <a:prstGeom prst="rect">
            <a:avLst/>
          </a:prstGeom>
        </p:spPr>
        <p:txBody>
          <a:bodyPr wrap="none" fromWordArt="1">
            <a:prstTxWarp prst="textDeflateInflate">
              <a:avLst/>
            </a:prstTxWarp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3600" b="1" kern="10" dirty="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rgbClr val="78953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kern="10" cap="all" dirty="0">
                <a:ln w="9000" cmpd="sng">
                  <a:solidFill>
                    <a:schemeClr val="bg2">
                      <a:lumMod val="10000"/>
                    </a:schemeClr>
                  </a:solidFill>
                  <a:prstDash val="solid"/>
                </a:ln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Звуки</a:t>
            </a:r>
            <a:r>
              <a:rPr lang="ru-RU" sz="3600" b="1" kern="10" dirty="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rgbClr val="78953D"/>
                </a:solidFill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pPr algn="ctr">
              <a:defRPr/>
            </a:pPr>
            <a:r>
              <a:rPr lang="ru-RU" sz="3600" b="1" kern="10" dirty="0">
                <a:ln>
                  <a:solidFill>
                    <a:schemeClr val="bg2">
                      <a:lumMod val="25000"/>
                    </a:schemeClr>
                  </a:solidFill>
                </a:ln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[?] - [?]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2AA4B93-23F0-4B2F-8E5F-B7C2D2FE7CB5}"/>
              </a:ext>
            </a:extLst>
          </p:cNvPr>
          <p:cNvSpPr/>
          <p:nvPr/>
        </p:nvSpPr>
        <p:spPr>
          <a:xfrm>
            <a:off x="682873" y="2841551"/>
            <a:ext cx="777686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400" dirty="0">
              <a:solidFill>
                <a:schemeClr val="accent2">
                  <a:lumMod val="50000"/>
                </a:schemeClr>
              </a:solidFill>
              <a:latin typeface="Comic Sans MS" panose="030F0702030302020204" pitchFamily="66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Под картинками синей ручкой (почему?) запиши транскрипции любимых звуков этих героев и их фонетические характеристики.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2400" dirty="0">
              <a:solidFill>
                <a:schemeClr val="accent2">
                  <a:lumMod val="50000"/>
                </a:schemeClr>
              </a:solidFill>
              <a:latin typeface="Comic Sans MS" panose="030F0702030302020204" pitchFamily="66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Сравни звуки</a:t>
            </a:r>
            <a:r>
              <a:rPr lang="en-US" sz="2400" dirty="0">
                <a:latin typeface="Comic Sans MS" panose="030F0702030302020204" pitchFamily="66" charset="0"/>
              </a:rPr>
              <a:t> 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[</a:t>
            </a:r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ш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]</a:t>
            </a:r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– 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[</a:t>
            </a:r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ж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]. </a:t>
            </a:r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Чем они похожи и чем отличаются? Отличия обведи красным овалом.</a:t>
            </a:r>
          </a:p>
        </p:txBody>
      </p:sp>
      <p:pic>
        <p:nvPicPr>
          <p:cNvPr id="2049" name="Picture 1" descr="Копия шарик копия копия">
            <a:extLst>
              <a:ext uri="{FF2B5EF4-FFF2-40B4-BE49-F238E27FC236}">
                <a16:creationId xmlns:a16="http://schemas.microsoft.com/office/drawing/2014/main" id="{D520CB2A-5CA6-4CC3-9927-F69AA1FC75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132186"/>
            <a:ext cx="120650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ук">
            <a:extLst>
              <a:ext uri="{FF2B5EF4-FFF2-40B4-BE49-F238E27FC236}">
                <a16:creationId xmlns:a16="http://schemas.microsoft.com/office/drawing/2014/main" id="{22EC7BFB-2284-47D4-9B0D-7D5748A709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801861"/>
            <a:ext cx="1303135" cy="2039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40428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C083D3B3-9840-47C9-8A2B-F6F057FDBAFD}"/>
              </a:ext>
            </a:extLst>
          </p:cNvPr>
          <p:cNvSpPr/>
          <p:nvPr/>
        </p:nvSpPr>
        <p:spPr>
          <a:xfrm>
            <a:off x="1249749" y="640783"/>
            <a:ext cx="69847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003399"/>
                </a:solidFill>
                <a:latin typeface="Comic Sans MS" panose="030F0702030302020204" pitchFamily="66" charset="0"/>
              </a:rPr>
              <a:t>Проверь, правильно ли ты всё сделал/а?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21C77F1B-19B0-41E9-A1D4-F49219F43F95}"/>
              </a:ext>
            </a:extLst>
          </p:cNvPr>
          <p:cNvSpPr/>
          <p:nvPr/>
        </p:nvSpPr>
        <p:spPr>
          <a:xfrm>
            <a:off x="683568" y="2708920"/>
            <a:ext cx="2820003" cy="34163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5400" b="1" dirty="0">
                <a:solidFill>
                  <a:srgbClr val="003399"/>
                </a:solidFill>
                <a:latin typeface="Propisi" panose="02000508030000020003" pitchFamily="2" charset="0"/>
              </a:rPr>
              <a:t> </a:t>
            </a:r>
            <a:r>
              <a:rPr lang="en-US" sz="5400" b="1" dirty="0">
                <a:solidFill>
                  <a:srgbClr val="003399"/>
                </a:solidFill>
                <a:latin typeface="Propisi" panose="02000508030000020003" pitchFamily="2" charset="0"/>
              </a:rPr>
              <a:t>[</a:t>
            </a:r>
            <a:r>
              <a:rPr lang="ru-RU" sz="5400" b="1" dirty="0">
                <a:solidFill>
                  <a:srgbClr val="003399"/>
                </a:solidFill>
                <a:latin typeface="Propisi" panose="02000508030000020003" pitchFamily="2" charset="0"/>
              </a:rPr>
              <a:t>ш</a:t>
            </a:r>
            <a:r>
              <a:rPr lang="en-US" sz="5400" b="1" dirty="0">
                <a:solidFill>
                  <a:srgbClr val="003399"/>
                </a:solidFill>
                <a:latin typeface="Propisi" panose="02000508030000020003" pitchFamily="2" charset="0"/>
              </a:rPr>
              <a:t>]</a:t>
            </a:r>
          </a:p>
          <a:p>
            <a:r>
              <a:rPr lang="ru-RU" sz="5400" b="1" dirty="0" err="1">
                <a:solidFill>
                  <a:srgbClr val="003399"/>
                </a:solidFill>
                <a:latin typeface="Propisi" panose="02000508030000020003" pitchFamily="2" charset="0"/>
              </a:rPr>
              <a:t>согл</a:t>
            </a:r>
            <a:r>
              <a:rPr lang="ru-RU" sz="5400" b="1" dirty="0">
                <a:solidFill>
                  <a:srgbClr val="003399"/>
                </a:solidFill>
                <a:latin typeface="Propisi" panose="02000508030000020003" pitchFamily="2" charset="0"/>
              </a:rPr>
              <a:t>.</a:t>
            </a:r>
          </a:p>
          <a:p>
            <a:r>
              <a:rPr lang="ru-RU" sz="5400" b="1" dirty="0" err="1">
                <a:solidFill>
                  <a:srgbClr val="003399"/>
                </a:solidFill>
                <a:latin typeface="Propisi" panose="02000508030000020003" pitchFamily="2" charset="0"/>
              </a:rPr>
              <a:t>тв</a:t>
            </a:r>
            <a:r>
              <a:rPr lang="ru-RU" sz="5400" b="1" dirty="0">
                <a:solidFill>
                  <a:srgbClr val="003399"/>
                </a:solidFill>
                <a:latin typeface="Propisi" panose="02000508030000020003" pitchFamily="2" charset="0"/>
              </a:rPr>
              <a:t>. </a:t>
            </a:r>
            <a:r>
              <a:rPr lang="ru-RU" sz="5400" b="1" dirty="0" err="1">
                <a:solidFill>
                  <a:srgbClr val="003399"/>
                </a:solidFill>
                <a:latin typeface="Propisi" panose="02000508030000020003" pitchFamily="2" charset="0"/>
              </a:rPr>
              <a:t>непарн</a:t>
            </a:r>
            <a:r>
              <a:rPr lang="ru-RU" sz="5400" b="1" dirty="0">
                <a:solidFill>
                  <a:srgbClr val="003399"/>
                </a:solidFill>
                <a:latin typeface="Propisi" panose="02000508030000020003" pitchFamily="2" charset="0"/>
              </a:rPr>
              <a:t>.</a:t>
            </a:r>
          </a:p>
          <a:p>
            <a:r>
              <a:rPr lang="ru-RU" sz="5400" b="1" dirty="0">
                <a:solidFill>
                  <a:srgbClr val="003399"/>
                </a:solidFill>
                <a:latin typeface="Propisi" panose="02000508030000020003" pitchFamily="2" charset="0"/>
              </a:rPr>
              <a:t>глух. </a:t>
            </a:r>
            <a:r>
              <a:rPr lang="ru-RU" sz="5400" b="1" dirty="0" err="1">
                <a:solidFill>
                  <a:srgbClr val="003399"/>
                </a:solidFill>
                <a:latin typeface="Propisi" panose="02000508030000020003" pitchFamily="2" charset="0"/>
              </a:rPr>
              <a:t>парн</a:t>
            </a:r>
            <a:r>
              <a:rPr lang="ru-RU" sz="5400" b="1" dirty="0">
                <a:solidFill>
                  <a:srgbClr val="003399"/>
                </a:solidFill>
                <a:latin typeface="Propisi" panose="02000508030000020003" pitchFamily="2" charset="0"/>
              </a:rPr>
              <a:t>.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C027A5FE-9D95-4A79-B684-BF67BD00AC97}"/>
              </a:ext>
            </a:extLst>
          </p:cNvPr>
          <p:cNvSpPr/>
          <p:nvPr/>
        </p:nvSpPr>
        <p:spPr>
          <a:xfrm>
            <a:off x="5868144" y="2780928"/>
            <a:ext cx="3170755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5400" dirty="0">
                <a:solidFill>
                  <a:srgbClr val="003399"/>
                </a:solidFill>
                <a:latin typeface="Propisi" panose="02000508030000020003" pitchFamily="2" charset="0"/>
              </a:rPr>
              <a:t>     </a:t>
            </a:r>
            <a:r>
              <a:rPr lang="en-US" sz="5400" dirty="0">
                <a:solidFill>
                  <a:srgbClr val="003399"/>
                </a:solidFill>
                <a:latin typeface="Propisi" panose="02000508030000020003" pitchFamily="2" charset="0"/>
              </a:rPr>
              <a:t>[</a:t>
            </a:r>
            <a:r>
              <a:rPr lang="ru-RU" sz="5400" b="1" dirty="0">
                <a:solidFill>
                  <a:srgbClr val="003399"/>
                </a:solidFill>
                <a:latin typeface="Propisi" panose="02000508030000020003" pitchFamily="2" charset="0"/>
              </a:rPr>
              <a:t>ж</a:t>
            </a:r>
            <a:r>
              <a:rPr lang="en-US" sz="5400" dirty="0">
                <a:solidFill>
                  <a:srgbClr val="003399"/>
                </a:solidFill>
                <a:latin typeface="Propisi" panose="02000508030000020003" pitchFamily="2" charset="0"/>
              </a:rPr>
              <a:t>]</a:t>
            </a:r>
          </a:p>
          <a:p>
            <a:pPr lvl="0"/>
            <a:r>
              <a:rPr lang="ru-RU" sz="5400" b="1" dirty="0" err="1">
                <a:solidFill>
                  <a:srgbClr val="003399"/>
                </a:solidFill>
                <a:latin typeface="Propisi" panose="02000508030000020003" pitchFamily="2" charset="0"/>
              </a:rPr>
              <a:t>согл</a:t>
            </a:r>
            <a:r>
              <a:rPr lang="ru-RU" sz="5400" b="1" dirty="0">
                <a:solidFill>
                  <a:srgbClr val="003399"/>
                </a:solidFill>
                <a:latin typeface="Propisi" panose="02000508030000020003" pitchFamily="2" charset="0"/>
              </a:rPr>
              <a:t>.</a:t>
            </a:r>
          </a:p>
          <a:p>
            <a:pPr lvl="0"/>
            <a:r>
              <a:rPr lang="ru-RU" sz="5400" b="1" dirty="0" err="1">
                <a:solidFill>
                  <a:srgbClr val="003399"/>
                </a:solidFill>
                <a:latin typeface="Propisi" panose="02000508030000020003" pitchFamily="2" charset="0"/>
              </a:rPr>
              <a:t>тв</a:t>
            </a:r>
            <a:r>
              <a:rPr lang="ru-RU" sz="5400" b="1" dirty="0">
                <a:solidFill>
                  <a:srgbClr val="003399"/>
                </a:solidFill>
                <a:latin typeface="Propisi" panose="02000508030000020003" pitchFamily="2" charset="0"/>
              </a:rPr>
              <a:t>. </a:t>
            </a:r>
            <a:r>
              <a:rPr lang="ru-RU" sz="5400" b="1" dirty="0" err="1">
                <a:solidFill>
                  <a:srgbClr val="003399"/>
                </a:solidFill>
                <a:latin typeface="Propisi" panose="02000508030000020003" pitchFamily="2" charset="0"/>
              </a:rPr>
              <a:t>непарн</a:t>
            </a:r>
            <a:r>
              <a:rPr lang="ru-RU" sz="5400" b="1" dirty="0">
                <a:solidFill>
                  <a:srgbClr val="003399"/>
                </a:solidFill>
                <a:latin typeface="Propisi" panose="02000508030000020003" pitchFamily="2" charset="0"/>
              </a:rPr>
              <a:t>. </a:t>
            </a:r>
          </a:p>
          <a:p>
            <a:pPr lvl="0"/>
            <a:r>
              <a:rPr lang="ru-RU" sz="5400" b="1" dirty="0" err="1">
                <a:solidFill>
                  <a:srgbClr val="003399"/>
                </a:solidFill>
                <a:latin typeface="Propisi" panose="02000508030000020003" pitchFamily="2" charset="0"/>
              </a:rPr>
              <a:t>звонк</a:t>
            </a:r>
            <a:r>
              <a:rPr lang="ru-RU" sz="5400" b="1" dirty="0">
                <a:solidFill>
                  <a:srgbClr val="003399"/>
                </a:solidFill>
                <a:latin typeface="Propisi" panose="02000508030000020003" pitchFamily="2" charset="0"/>
              </a:rPr>
              <a:t>. </a:t>
            </a:r>
            <a:r>
              <a:rPr lang="ru-RU" sz="5400" b="1" dirty="0" err="1">
                <a:solidFill>
                  <a:srgbClr val="003399"/>
                </a:solidFill>
                <a:latin typeface="Propisi" panose="02000508030000020003" pitchFamily="2" charset="0"/>
              </a:rPr>
              <a:t>парн</a:t>
            </a:r>
            <a:r>
              <a:rPr lang="ru-RU" sz="5400" b="1" dirty="0">
                <a:solidFill>
                  <a:srgbClr val="003399"/>
                </a:solidFill>
                <a:latin typeface="Propisi" panose="02000508030000020003" pitchFamily="2" charset="0"/>
              </a:rPr>
              <a:t>.</a:t>
            </a:r>
          </a:p>
        </p:txBody>
      </p:sp>
      <p:sp>
        <p:nvSpPr>
          <p:cNvPr id="11" name="Овал 10">
            <a:extLst>
              <a:ext uri="{FF2B5EF4-FFF2-40B4-BE49-F238E27FC236}">
                <a16:creationId xmlns:a16="http://schemas.microsoft.com/office/drawing/2014/main" id="{E41070EF-23A8-465D-A4A1-098AA39973B0}"/>
              </a:ext>
            </a:extLst>
          </p:cNvPr>
          <p:cNvSpPr/>
          <p:nvPr/>
        </p:nvSpPr>
        <p:spPr>
          <a:xfrm>
            <a:off x="594052" y="5370331"/>
            <a:ext cx="1409449" cy="73177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Овал 12">
            <a:extLst>
              <a:ext uri="{FF2B5EF4-FFF2-40B4-BE49-F238E27FC236}">
                <a16:creationId xmlns:a16="http://schemas.microsoft.com/office/drawing/2014/main" id="{759806C5-75FF-4540-BEEA-E227087F250B}"/>
              </a:ext>
            </a:extLst>
          </p:cNvPr>
          <p:cNvSpPr/>
          <p:nvPr/>
        </p:nvSpPr>
        <p:spPr>
          <a:xfrm>
            <a:off x="5718725" y="5361407"/>
            <a:ext cx="1518772" cy="73177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3EF9D355-9297-4EF5-9810-1976E54455E8}"/>
              </a:ext>
            </a:extLst>
          </p:cNvPr>
          <p:cNvSpPr/>
          <p:nvPr/>
        </p:nvSpPr>
        <p:spPr>
          <a:xfrm>
            <a:off x="2214862" y="1120550"/>
            <a:ext cx="4229346" cy="37240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Положи руку тыльной стороной ладони на горлышко. </a:t>
            </a:r>
          </a:p>
          <a:p>
            <a:r>
              <a:rPr lang="ru-RU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Произнеси звук жука Жака -</a:t>
            </a:r>
            <a:r>
              <a:rPr lang="ru-RU" sz="2000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800" b="1" dirty="0">
                <a:solidFill>
                  <a:srgbClr val="003399"/>
                </a:solidFill>
                <a:latin typeface="Propisi" panose="02000508030000020003" pitchFamily="2" charset="0"/>
              </a:rPr>
              <a:t>[</a:t>
            </a:r>
            <a:r>
              <a:rPr lang="ru-RU" sz="3600" b="1" dirty="0">
                <a:solidFill>
                  <a:srgbClr val="003399"/>
                </a:solidFill>
                <a:latin typeface="Propisi" panose="02000508030000020003" pitchFamily="2" charset="0"/>
              </a:rPr>
              <a:t>ж</a:t>
            </a:r>
            <a:r>
              <a:rPr lang="en-US" sz="2800" b="1" dirty="0">
                <a:solidFill>
                  <a:srgbClr val="003399"/>
                </a:solidFill>
                <a:latin typeface="Propisi" panose="02000508030000020003" pitchFamily="2" charset="0"/>
              </a:rPr>
              <a:t>]</a:t>
            </a:r>
            <a:r>
              <a:rPr lang="ru-RU" sz="2800" b="1" dirty="0">
                <a:solidFill>
                  <a:srgbClr val="003399"/>
                </a:solidFill>
                <a:latin typeface="Propisi" panose="02000508030000020003" pitchFamily="2" charset="0"/>
              </a:rPr>
              <a:t>.</a:t>
            </a:r>
            <a:r>
              <a:rPr lang="ru-RU" sz="2800" dirty="0">
                <a:solidFill>
                  <a:srgbClr val="A5644E">
                    <a:lumMod val="50000"/>
                  </a:srgbClr>
                </a:solidFill>
                <a:latin typeface="Propisi" panose="02000508030000020003" pitchFamily="2" charset="0"/>
              </a:rPr>
              <a:t> </a:t>
            </a:r>
            <a:r>
              <a:rPr lang="ru-RU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Почувствуй вибрацию голосовых связок. Этот звук – звонкий.</a:t>
            </a:r>
          </a:p>
          <a:p>
            <a:r>
              <a:rPr lang="ru-RU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Произнеси звук шарика Шурика -</a:t>
            </a:r>
            <a:r>
              <a:rPr lang="ru-RU" sz="2000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800" b="1" dirty="0">
                <a:solidFill>
                  <a:srgbClr val="003399"/>
                </a:solidFill>
                <a:latin typeface="Propisi" panose="02000508030000020003" pitchFamily="2" charset="0"/>
              </a:rPr>
              <a:t>[</a:t>
            </a:r>
            <a:r>
              <a:rPr lang="ru-RU" sz="3600" b="1" dirty="0">
                <a:solidFill>
                  <a:srgbClr val="003399"/>
                </a:solidFill>
                <a:latin typeface="Propisi" panose="02000508030000020003" pitchFamily="2" charset="0"/>
              </a:rPr>
              <a:t>ш</a:t>
            </a:r>
            <a:r>
              <a:rPr lang="en-US" sz="2800" b="1" dirty="0">
                <a:solidFill>
                  <a:srgbClr val="003399"/>
                </a:solidFill>
                <a:latin typeface="Propisi" panose="02000508030000020003" pitchFamily="2" charset="0"/>
              </a:rPr>
              <a:t>]</a:t>
            </a:r>
            <a:r>
              <a:rPr lang="ru-RU" sz="2800" b="1" dirty="0">
                <a:solidFill>
                  <a:srgbClr val="003399"/>
                </a:solidFill>
                <a:latin typeface="Propisi" panose="02000508030000020003" pitchFamily="2" charset="0"/>
              </a:rPr>
              <a:t>. </a:t>
            </a:r>
            <a:r>
              <a:rPr lang="ru-RU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Его надо произносить шёпотом. Горлышко не дрожит, голосовые связки не работают, значит звук – глухой.</a:t>
            </a:r>
          </a:p>
          <a:p>
            <a:endParaRPr lang="ru-RU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06AA780C-480A-4BC6-9D10-7EC6453222D6}"/>
              </a:ext>
            </a:extLst>
          </p:cNvPr>
          <p:cNvSpPr/>
          <p:nvPr/>
        </p:nvSpPr>
        <p:spPr>
          <a:xfrm>
            <a:off x="3347864" y="4509120"/>
            <a:ext cx="273630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000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Проверь звонкость – </a:t>
            </a:r>
          </a:p>
          <a:p>
            <a:pPr lvl="0"/>
            <a:r>
              <a:rPr lang="ru-RU" sz="2000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глухость звуков </a:t>
            </a:r>
          </a:p>
          <a:p>
            <a:pPr lvl="0"/>
            <a:r>
              <a:rPr lang="ru-RU" sz="2000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вторым способом – </a:t>
            </a:r>
          </a:p>
          <a:p>
            <a:pPr lvl="0"/>
            <a:r>
              <a:rPr lang="ru-RU" sz="2000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закрыв уши.</a:t>
            </a:r>
            <a:endParaRPr lang="en-US" sz="2000" dirty="0">
              <a:solidFill>
                <a:schemeClr val="accent2">
                  <a:lumMod val="75000"/>
                </a:schemeClr>
              </a:solidFill>
              <a:latin typeface="Propisi" panose="02000508030000020003" pitchFamily="2" charset="0"/>
            </a:endParaRPr>
          </a:p>
        </p:txBody>
      </p:sp>
      <p:pic>
        <p:nvPicPr>
          <p:cNvPr id="12" name="Picture 1" descr="Копия шарик копия копия">
            <a:extLst>
              <a:ext uri="{FF2B5EF4-FFF2-40B4-BE49-F238E27FC236}">
                <a16:creationId xmlns:a16="http://schemas.microsoft.com/office/drawing/2014/main" id="{1C101607-C73A-4E0A-9919-D97307CD74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196752"/>
            <a:ext cx="120650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ук">
            <a:extLst>
              <a:ext uri="{FF2B5EF4-FFF2-40B4-BE49-F238E27FC236}">
                <a16:creationId xmlns:a16="http://schemas.microsoft.com/office/drawing/2014/main" id="{A64239DD-9302-4AE2-B210-E782598949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980728"/>
            <a:ext cx="1206500" cy="1888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14" grpId="0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Прямая со стрелкой 5"/>
          <p:cNvCxnSpPr>
            <a:cxnSpLocks/>
          </p:cNvCxnSpPr>
          <p:nvPr/>
        </p:nvCxnSpPr>
        <p:spPr>
          <a:xfrm>
            <a:off x="1990022" y="3284984"/>
            <a:ext cx="765099" cy="0"/>
          </a:xfrm>
          <a:prstGeom prst="straightConnector1">
            <a:avLst/>
          </a:prstGeom>
          <a:ln w="57150">
            <a:solidFill>
              <a:schemeClr val="tx1">
                <a:lumMod val="85000"/>
                <a:lumOff val="1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 стрелкой 6"/>
          <p:cNvCxnSpPr>
            <a:cxnSpLocks/>
          </p:cNvCxnSpPr>
          <p:nvPr/>
        </p:nvCxnSpPr>
        <p:spPr>
          <a:xfrm>
            <a:off x="1990022" y="4005064"/>
            <a:ext cx="733802" cy="0"/>
          </a:xfrm>
          <a:prstGeom prst="straightConnector1">
            <a:avLst/>
          </a:prstGeom>
          <a:ln w="57150">
            <a:solidFill>
              <a:schemeClr val="tx1">
                <a:lumMod val="85000"/>
                <a:lumOff val="1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 стрелкой 7"/>
          <p:cNvCxnSpPr>
            <a:cxnSpLocks/>
          </p:cNvCxnSpPr>
          <p:nvPr/>
        </p:nvCxnSpPr>
        <p:spPr>
          <a:xfrm>
            <a:off x="1947157" y="4725144"/>
            <a:ext cx="733802" cy="0"/>
          </a:xfrm>
          <a:prstGeom prst="straightConnector1">
            <a:avLst/>
          </a:prstGeom>
          <a:ln w="57150">
            <a:solidFill>
              <a:schemeClr val="tx1">
                <a:lumMod val="85000"/>
                <a:lumOff val="1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 стрелкой 8"/>
          <p:cNvCxnSpPr>
            <a:cxnSpLocks/>
          </p:cNvCxnSpPr>
          <p:nvPr/>
        </p:nvCxnSpPr>
        <p:spPr>
          <a:xfrm>
            <a:off x="1990022" y="5458123"/>
            <a:ext cx="733802" cy="0"/>
          </a:xfrm>
          <a:prstGeom prst="straightConnector1">
            <a:avLst/>
          </a:prstGeom>
          <a:ln w="57150">
            <a:solidFill>
              <a:schemeClr val="tx1">
                <a:lumMod val="85000"/>
                <a:lumOff val="1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 стрелкой 9"/>
          <p:cNvCxnSpPr>
            <a:cxnSpLocks/>
          </p:cNvCxnSpPr>
          <p:nvPr/>
        </p:nvCxnSpPr>
        <p:spPr>
          <a:xfrm>
            <a:off x="2003870" y="6223726"/>
            <a:ext cx="706105" cy="0"/>
          </a:xfrm>
          <a:prstGeom prst="straightConnector1">
            <a:avLst/>
          </a:prstGeom>
          <a:ln w="57150">
            <a:solidFill>
              <a:schemeClr val="tx1">
                <a:lumMod val="85000"/>
                <a:lumOff val="1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323784FD-C224-450F-9A3D-C51F53024A8F}"/>
              </a:ext>
            </a:extLst>
          </p:cNvPr>
          <p:cNvSpPr/>
          <p:nvPr/>
        </p:nvSpPr>
        <p:spPr>
          <a:xfrm>
            <a:off x="446252" y="624931"/>
            <a:ext cx="8521553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500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Прочитай </a:t>
            </a:r>
            <a:r>
              <a:rPr lang="ru-RU" sz="1500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столбик</a:t>
            </a:r>
            <a:r>
              <a:rPr lang="ru-RU" sz="1500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слогов со </a:t>
            </a:r>
            <a:r>
              <a:rPr lang="ru-RU" sz="1500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звонким</a:t>
            </a:r>
            <a:r>
              <a:rPr lang="ru-RU" sz="1500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согласным, одновременно звени воображаемым колокольчиком. Чтобы появился следующий вопрос, щёлкни мышью.</a:t>
            </a: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8F9C6250-90AC-45FE-A2E7-9D025B1DBE60}"/>
              </a:ext>
            </a:extLst>
          </p:cNvPr>
          <p:cNvSpPr/>
          <p:nvPr/>
        </p:nvSpPr>
        <p:spPr>
          <a:xfrm>
            <a:off x="445969" y="1489051"/>
            <a:ext cx="815487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А теперь прочитай столбик </a:t>
            </a:r>
            <a:r>
              <a:rPr lang="ru-RU" sz="1600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слогов с глухим согласным</a:t>
            </a:r>
            <a:r>
              <a:rPr lang="ru-RU" sz="1600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, одновременно показывая наушники. (А потом щелкни мышкой!)</a:t>
            </a:r>
          </a:p>
        </p:txBody>
      </p:sp>
      <p:cxnSp>
        <p:nvCxnSpPr>
          <p:cNvPr id="22" name="Прямая со стрелкой 21">
            <a:extLst>
              <a:ext uri="{FF2B5EF4-FFF2-40B4-BE49-F238E27FC236}">
                <a16:creationId xmlns:a16="http://schemas.microsoft.com/office/drawing/2014/main" id="{BC4D9EBE-753D-4594-B2F0-F907FD67A412}"/>
              </a:ext>
            </a:extLst>
          </p:cNvPr>
          <p:cNvCxnSpPr>
            <a:cxnSpLocks/>
          </p:cNvCxnSpPr>
          <p:nvPr/>
        </p:nvCxnSpPr>
        <p:spPr>
          <a:xfrm>
            <a:off x="6300192" y="3284984"/>
            <a:ext cx="765099" cy="0"/>
          </a:xfrm>
          <a:prstGeom prst="straightConnector1">
            <a:avLst/>
          </a:prstGeom>
          <a:ln w="57150">
            <a:solidFill>
              <a:schemeClr val="tx1">
                <a:lumMod val="85000"/>
                <a:lumOff val="1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 стрелкой 22">
            <a:extLst>
              <a:ext uri="{FF2B5EF4-FFF2-40B4-BE49-F238E27FC236}">
                <a16:creationId xmlns:a16="http://schemas.microsoft.com/office/drawing/2014/main" id="{372F06DC-2F35-486A-A487-35862FC8D702}"/>
              </a:ext>
            </a:extLst>
          </p:cNvPr>
          <p:cNvCxnSpPr>
            <a:cxnSpLocks/>
          </p:cNvCxnSpPr>
          <p:nvPr/>
        </p:nvCxnSpPr>
        <p:spPr>
          <a:xfrm>
            <a:off x="6300192" y="4005064"/>
            <a:ext cx="779889" cy="0"/>
          </a:xfrm>
          <a:prstGeom prst="straightConnector1">
            <a:avLst/>
          </a:prstGeom>
          <a:ln w="57150">
            <a:solidFill>
              <a:schemeClr val="tx1">
                <a:lumMod val="85000"/>
                <a:lumOff val="1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 стрелкой 23">
            <a:extLst>
              <a:ext uri="{FF2B5EF4-FFF2-40B4-BE49-F238E27FC236}">
                <a16:creationId xmlns:a16="http://schemas.microsoft.com/office/drawing/2014/main" id="{3055F506-09EA-41AC-A722-91445C0AD5E9}"/>
              </a:ext>
            </a:extLst>
          </p:cNvPr>
          <p:cNvCxnSpPr>
            <a:cxnSpLocks/>
          </p:cNvCxnSpPr>
          <p:nvPr/>
        </p:nvCxnSpPr>
        <p:spPr>
          <a:xfrm>
            <a:off x="6300192" y="4725144"/>
            <a:ext cx="779888" cy="0"/>
          </a:xfrm>
          <a:prstGeom prst="straightConnector1">
            <a:avLst/>
          </a:prstGeom>
          <a:ln w="57150">
            <a:solidFill>
              <a:schemeClr val="tx1">
                <a:lumMod val="85000"/>
                <a:lumOff val="1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 стрелкой 24">
            <a:extLst>
              <a:ext uri="{FF2B5EF4-FFF2-40B4-BE49-F238E27FC236}">
                <a16:creationId xmlns:a16="http://schemas.microsoft.com/office/drawing/2014/main" id="{299EDF7F-A663-459F-A9C0-30DCDEEAAB0A}"/>
              </a:ext>
            </a:extLst>
          </p:cNvPr>
          <p:cNvCxnSpPr>
            <a:cxnSpLocks/>
          </p:cNvCxnSpPr>
          <p:nvPr/>
        </p:nvCxnSpPr>
        <p:spPr>
          <a:xfrm>
            <a:off x="6314982" y="5458123"/>
            <a:ext cx="765099" cy="0"/>
          </a:xfrm>
          <a:prstGeom prst="straightConnector1">
            <a:avLst/>
          </a:prstGeom>
          <a:ln w="57150">
            <a:solidFill>
              <a:schemeClr val="tx1">
                <a:lumMod val="85000"/>
                <a:lumOff val="1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 стрелкой 25">
            <a:extLst>
              <a:ext uri="{FF2B5EF4-FFF2-40B4-BE49-F238E27FC236}">
                <a16:creationId xmlns:a16="http://schemas.microsoft.com/office/drawing/2014/main" id="{05CABD78-0F60-45BC-8C83-E2D91AAD1E32}"/>
              </a:ext>
            </a:extLst>
          </p:cNvPr>
          <p:cNvCxnSpPr>
            <a:cxnSpLocks/>
          </p:cNvCxnSpPr>
          <p:nvPr/>
        </p:nvCxnSpPr>
        <p:spPr>
          <a:xfrm>
            <a:off x="6314982" y="6223726"/>
            <a:ext cx="765099" cy="0"/>
          </a:xfrm>
          <a:prstGeom prst="straightConnector1">
            <a:avLst/>
          </a:prstGeom>
          <a:ln w="57150">
            <a:solidFill>
              <a:schemeClr val="tx1">
                <a:lumMod val="85000"/>
                <a:lumOff val="1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2F709EB0-4334-4E3D-BB0E-B9B5E9157C2F}"/>
              </a:ext>
            </a:extLst>
          </p:cNvPr>
          <p:cNvSpPr/>
          <p:nvPr/>
        </p:nvSpPr>
        <p:spPr>
          <a:xfrm>
            <a:off x="445969" y="1963579"/>
            <a:ext cx="780192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Читай слоги </a:t>
            </a:r>
            <a:r>
              <a:rPr lang="ru-RU" sz="1600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строками</a:t>
            </a:r>
            <a:r>
              <a:rPr lang="ru-RU" sz="1600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. Тебе помогут стрелочки. (Затем щёлкай мышью!)</a:t>
            </a:r>
          </a:p>
        </p:txBody>
      </p:sp>
      <p:cxnSp>
        <p:nvCxnSpPr>
          <p:cNvPr id="28" name="Прямая со стрелкой 27">
            <a:extLst>
              <a:ext uri="{FF2B5EF4-FFF2-40B4-BE49-F238E27FC236}">
                <a16:creationId xmlns:a16="http://schemas.microsoft.com/office/drawing/2014/main" id="{0E54E596-73A1-4D31-BEC3-B041411BD2D9}"/>
              </a:ext>
            </a:extLst>
          </p:cNvPr>
          <p:cNvCxnSpPr>
            <a:cxnSpLocks/>
          </p:cNvCxnSpPr>
          <p:nvPr/>
        </p:nvCxnSpPr>
        <p:spPr>
          <a:xfrm>
            <a:off x="3779912" y="3298005"/>
            <a:ext cx="1285162" cy="0"/>
          </a:xfrm>
          <a:prstGeom prst="straightConnector1">
            <a:avLst/>
          </a:prstGeom>
          <a:ln w="57150">
            <a:solidFill>
              <a:schemeClr val="tx1">
                <a:lumMod val="85000"/>
                <a:lumOff val="1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 стрелкой 29">
            <a:extLst>
              <a:ext uri="{FF2B5EF4-FFF2-40B4-BE49-F238E27FC236}">
                <a16:creationId xmlns:a16="http://schemas.microsoft.com/office/drawing/2014/main" id="{87A624F6-5583-455D-AEDE-10BBBB815265}"/>
              </a:ext>
            </a:extLst>
          </p:cNvPr>
          <p:cNvCxnSpPr>
            <a:cxnSpLocks/>
          </p:cNvCxnSpPr>
          <p:nvPr/>
        </p:nvCxnSpPr>
        <p:spPr>
          <a:xfrm>
            <a:off x="3790852" y="4005064"/>
            <a:ext cx="1285162" cy="0"/>
          </a:xfrm>
          <a:prstGeom prst="straightConnector1">
            <a:avLst/>
          </a:prstGeom>
          <a:ln w="57150">
            <a:solidFill>
              <a:schemeClr val="tx1">
                <a:lumMod val="85000"/>
                <a:lumOff val="1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 стрелкой 30">
            <a:extLst>
              <a:ext uri="{FF2B5EF4-FFF2-40B4-BE49-F238E27FC236}">
                <a16:creationId xmlns:a16="http://schemas.microsoft.com/office/drawing/2014/main" id="{52B0214E-45E1-4FFC-91F4-63EA2AA8DC77}"/>
              </a:ext>
            </a:extLst>
          </p:cNvPr>
          <p:cNvCxnSpPr>
            <a:cxnSpLocks/>
          </p:cNvCxnSpPr>
          <p:nvPr/>
        </p:nvCxnSpPr>
        <p:spPr>
          <a:xfrm>
            <a:off x="3790852" y="4725144"/>
            <a:ext cx="1285162" cy="0"/>
          </a:xfrm>
          <a:prstGeom prst="straightConnector1">
            <a:avLst/>
          </a:prstGeom>
          <a:ln w="57150">
            <a:solidFill>
              <a:schemeClr val="tx1">
                <a:lumMod val="85000"/>
                <a:lumOff val="1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 стрелкой 31">
            <a:extLst>
              <a:ext uri="{FF2B5EF4-FFF2-40B4-BE49-F238E27FC236}">
                <a16:creationId xmlns:a16="http://schemas.microsoft.com/office/drawing/2014/main" id="{76EACFD6-19F9-4289-BC80-285FF84155F5}"/>
              </a:ext>
            </a:extLst>
          </p:cNvPr>
          <p:cNvCxnSpPr>
            <a:cxnSpLocks/>
          </p:cNvCxnSpPr>
          <p:nvPr/>
        </p:nvCxnSpPr>
        <p:spPr>
          <a:xfrm>
            <a:off x="3790852" y="5458123"/>
            <a:ext cx="1285162" cy="0"/>
          </a:xfrm>
          <a:prstGeom prst="straightConnector1">
            <a:avLst/>
          </a:prstGeom>
          <a:ln w="57150">
            <a:solidFill>
              <a:schemeClr val="tx1">
                <a:lumMod val="85000"/>
                <a:lumOff val="1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 стрелкой 32">
            <a:extLst>
              <a:ext uri="{FF2B5EF4-FFF2-40B4-BE49-F238E27FC236}">
                <a16:creationId xmlns:a16="http://schemas.microsoft.com/office/drawing/2014/main" id="{912DC7E3-0501-4E24-B2FF-622BA443F0A4}"/>
              </a:ext>
            </a:extLst>
          </p:cNvPr>
          <p:cNvCxnSpPr>
            <a:cxnSpLocks/>
          </p:cNvCxnSpPr>
          <p:nvPr/>
        </p:nvCxnSpPr>
        <p:spPr>
          <a:xfrm>
            <a:off x="3790852" y="6223726"/>
            <a:ext cx="1285162" cy="0"/>
          </a:xfrm>
          <a:prstGeom prst="straightConnector1">
            <a:avLst/>
          </a:prstGeom>
          <a:ln w="57150">
            <a:solidFill>
              <a:schemeClr val="tx1">
                <a:lumMod val="85000"/>
                <a:lumOff val="1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627E2BC6-20C8-4865-A4E3-60DD1F17C6AD}"/>
              </a:ext>
            </a:extLst>
          </p:cNvPr>
          <p:cNvSpPr/>
          <p:nvPr/>
        </p:nvSpPr>
        <p:spPr>
          <a:xfrm>
            <a:off x="446252" y="1037208"/>
            <a:ext cx="715870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Надеюсь ты был/а внимательным/ой и не читал/а </a:t>
            </a:r>
            <a:r>
              <a:rPr lang="ru-RU" sz="1600" b="1" dirty="0">
                <a:solidFill>
                  <a:srgbClr val="003399"/>
                </a:solidFill>
                <a:latin typeface="Comic Sans MS" panose="030F0702030302020204" pitchFamily="66" charset="0"/>
              </a:rPr>
              <a:t>Ж</a:t>
            </a:r>
            <a:r>
              <a:rPr lang="ru-RU" sz="1600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? Почему? Проверь – щёлкни мышкой.</a:t>
            </a:r>
            <a:endParaRPr lang="ru-RU" sz="16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6793309D-A15A-45A3-8793-44BF6E56E215}"/>
              </a:ext>
            </a:extLst>
          </p:cNvPr>
          <p:cNvSpPr/>
          <p:nvPr/>
        </p:nvSpPr>
        <p:spPr>
          <a:xfrm>
            <a:off x="3098412" y="2214095"/>
            <a:ext cx="232834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А теперь читай строки из </a:t>
            </a:r>
          </a:p>
          <a:p>
            <a:pPr algn="ctr"/>
            <a:r>
              <a:rPr lang="ru-RU" sz="1600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    4-х слогов!</a:t>
            </a:r>
            <a:endParaRPr lang="ru-RU" sz="16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310AC784-FEB5-4B82-9A4C-E5562C7E8917}"/>
              </a:ext>
            </a:extLst>
          </p:cNvPr>
          <p:cNvSpPr/>
          <p:nvPr/>
        </p:nvSpPr>
        <p:spPr>
          <a:xfrm>
            <a:off x="1035983" y="2045991"/>
            <a:ext cx="1051891" cy="452431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ru-RU" sz="4800" b="1" cap="none" spc="0" dirty="0">
                <a:ln/>
                <a:solidFill>
                  <a:srgbClr val="003399"/>
                </a:solidFill>
                <a:effectLst/>
                <a:latin typeface="Comic Sans MS" panose="030F0702030302020204" pitchFamily="66" charset="0"/>
              </a:rPr>
              <a:t>ш</a:t>
            </a:r>
          </a:p>
          <a:p>
            <a:r>
              <a:rPr lang="ru-RU" sz="4800" b="1" dirty="0" err="1">
                <a:ln/>
                <a:solidFill>
                  <a:srgbClr val="003399"/>
                </a:solidFill>
                <a:latin typeface="Comic Sans MS" panose="030F0702030302020204" pitchFamily="66" charset="0"/>
              </a:rPr>
              <a:t>ш</a:t>
            </a:r>
            <a:r>
              <a:rPr lang="ru-RU" sz="4800" b="1" dirty="0" err="1">
                <a:ln/>
                <a:solidFill>
                  <a:srgbClr val="FF0000"/>
                </a:solidFill>
                <a:latin typeface="Comic Sans MS" panose="030F0702030302020204" pitchFamily="66" charset="0"/>
              </a:rPr>
              <a:t>а</a:t>
            </a:r>
            <a:endParaRPr lang="ru-RU" sz="4800" b="1" dirty="0">
              <a:ln/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r>
              <a:rPr lang="ru-RU" sz="4800" b="1" cap="none" spc="0" dirty="0">
                <a:ln/>
                <a:solidFill>
                  <a:srgbClr val="003399"/>
                </a:solidFill>
                <a:effectLst/>
                <a:latin typeface="Comic Sans MS" panose="030F0702030302020204" pitchFamily="66" charset="0"/>
              </a:rPr>
              <a:t>ш</a:t>
            </a:r>
            <a:r>
              <a:rPr lang="ru-RU" sz="4800" b="1" cap="none" spc="0" dirty="0">
                <a:ln/>
                <a:solidFill>
                  <a:srgbClr val="FF0000"/>
                </a:solidFill>
                <a:effectLst/>
                <a:latin typeface="Comic Sans MS" panose="030F0702030302020204" pitchFamily="66" charset="0"/>
              </a:rPr>
              <a:t>о</a:t>
            </a:r>
          </a:p>
          <a:p>
            <a:r>
              <a:rPr lang="ru-RU" sz="4800" b="1" dirty="0">
                <a:ln/>
                <a:solidFill>
                  <a:srgbClr val="003399"/>
                </a:solidFill>
                <a:latin typeface="Comic Sans MS" panose="030F0702030302020204" pitchFamily="66" charset="0"/>
              </a:rPr>
              <a:t>ш</a:t>
            </a:r>
            <a:r>
              <a:rPr lang="ru-RU" sz="4800" b="1" dirty="0">
                <a:ln/>
                <a:solidFill>
                  <a:srgbClr val="FF0000"/>
                </a:solidFill>
                <a:latin typeface="Comic Sans MS" panose="030F0702030302020204" pitchFamily="66" charset="0"/>
              </a:rPr>
              <a:t>у</a:t>
            </a:r>
          </a:p>
          <a:p>
            <a:r>
              <a:rPr lang="ru-RU" sz="4800" b="1" cap="none" spc="0" dirty="0">
                <a:ln/>
                <a:solidFill>
                  <a:srgbClr val="003399"/>
                </a:solidFill>
                <a:effectLst/>
                <a:latin typeface="Comic Sans MS" panose="030F0702030302020204" pitchFamily="66" charset="0"/>
              </a:rPr>
              <a:t>ш</a:t>
            </a:r>
            <a:r>
              <a:rPr lang="ru-RU" sz="4800" b="1" cap="none" spc="0" dirty="0">
                <a:ln/>
                <a:solidFill>
                  <a:srgbClr val="FF0000"/>
                </a:solidFill>
                <a:effectLst/>
                <a:latin typeface="Comic Sans MS" panose="030F0702030302020204" pitchFamily="66" charset="0"/>
              </a:rPr>
              <a:t>и</a:t>
            </a:r>
          </a:p>
          <a:p>
            <a:r>
              <a:rPr lang="ru-RU" sz="4800" b="1" dirty="0" err="1">
                <a:ln/>
                <a:solidFill>
                  <a:srgbClr val="003399"/>
                </a:solidFill>
                <a:latin typeface="Comic Sans MS" panose="030F0702030302020204" pitchFamily="66" charset="0"/>
              </a:rPr>
              <a:t>ш</a:t>
            </a:r>
            <a:r>
              <a:rPr lang="ru-RU" sz="4800" b="1" dirty="0" err="1">
                <a:ln/>
                <a:solidFill>
                  <a:srgbClr val="FF0000"/>
                </a:solidFill>
                <a:latin typeface="Comic Sans MS" panose="030F0702030302020204" pitchFamily="66" charset="0"/>
              </a:rPr>
              <a:t>е</a:t>
            </a:r>
            <a:endParaRPr lang="ru-RU" sz="4800" b="1" cap="none" spc="0" dirty="0">
              <a:ln/>
              <a:solidFill>
                <a:srgbClr val="FF0000"/>
              </a:solidFill>
              <a:effectLst/>
              <a:latin typeface="Comic Sans MS" panose="030F0702030302020204" pitchFamily="66" charset="0"/>
            </a:endParaRPr>
          </a:p>
        </p:txBody>
      </p: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BEE9CD75-6801-4880-96BD-1F7A516E9485}"/>
              </a:ext>
            </a:extLst>
          </p:cNvPr>
          <p:cNvSpPr/>
          <p:nvPr/>
        </p:nvSpPr>
        <p:spPr>
          <a:xfrm>
            <a:off x="2755121" y="2077989"/>
            <a:ext cx="997389" cy="452431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ru-RU" sz="4800" b="1" dirty="0">
                <a:ln/>
                <a:solidFill>
                  <a:srgbClr val="003399"/>
                </a:solidFill>
                <a:latin typeface="Comic Sans MS" panose="030F0702030302020204" pitchFamily="66" charset="0"/>
              </a:rPr>
              <a:t>ж</a:t>
            </a:r>
            <a:r>
              <a:rPr lang="ru-RU" sz="4800" b="1" cap="none" spc="0" dirty="0">
                <a:ln/>
                <a:solidFill>
                  <a:srgbClr val="003399"/>
                </a:solidFill>
                <a:effectLst/>
                <a:latin typeface="Comic Sans MS" panose="030F0702030302020204" pitchFamily="66" charset="0"/>
              </a:rPr>
              <a:t> </a:t>
            </a:r>
          </a:p>
          <a:p>
            <a:r>
              <a:rPr lang="ru-RU" sz="4800" b="1" dirty="0" err="1">
                <a:ln/>
                <a:solidFill>
                  <a:srgbClr val="003399"/>
                </a:solidFill>
                <a:latin typeface="Comic Sans MS" panose="030F0702030302020204" pitchFamily="66" charset="0"/>
              </a:rPr>
              <a:t>ж</a:t>
            </a:r>
            <a:r>
              <a:rPr lang="ru-RU" sz="4800" b="1" dirty="0" err="1">
                <a:ln/>
                <a:solidFill>
                  <a:srgbClr val="FF0000"/>
                </a:solidFill>
                <a:latin typeface="Comic Sans MS" panose="030F0702030302020204" pitchFamily="66" charset="0"/>
              </a:rPr>
              <a:t>а</a:t>
            </a:r>
            <a:endParaRPr lang="ru-RU" sz="4800" b="1" dirty="0">
              <a:ln/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r>
              <a:rPr lang="ru-RU" sz="4800" b="1" cap="none" spc="0" dirty="0" err="1">
                <a:ln/>
                <a:solidFill>
                  <a:srgbClr val="003399"/>
                </a:solidFill>
                <a:effectLst/>
                <a:latin typeface="Comic Sans MS" panose="030F0702030302020204" pitchFamily="66" charset="0"/>
              </a:rPr>
              <a:t>ж</a:t>
            </a:r>
            <a:r>
              <a:rPr lang="ru-RU" sz="4800" b="1" cap="none" spc="0" dirty="0" err="1">
                <a:ln/>
                <a:solidFill>
                  <a:srgbClr val="FF0000"/>
                </a:solidFill>
                <a:effectLst/>
                <a:latin typeface="Comic Sans MS" panose="030F0702030302020204" pitchFamily="66" charset="0"/>
              </a:rPr>
              <a:t>о</a:t>
            </a:r>
            <a:endParaRPr lang="ru-RU" sz="4800" b="1" cap="none" spc="0" dirty="0">
              <a:ln/>
              <a:solidFill>
                <a:srgbClr val="FF0000"/>
              </a:solidFill>
              <a:effectLst/>
              <a:latin typeface="Comic Sans MS" panose="030F0702030302020204" pitchFamily="66" charset="0"/>
            </a:endParaRPr>
          </a:p>
          <a:p>
            <a:r>
              <a:rPr lang="ru-RU" sz="4800" b="1" dirty="0" err="1">
                <a:ln/>
                <a:solidFill>
                  <a:srgbClr val="003399"/>
                </a:solidFill>
                <a:latin typeface="Comic Sans MS" panose="030F0702030302020204" pitchFamily="66" charset="0"/>
              </a:rPr>
              <a:t>ж</a:t>
            </a:r>
            <a:r>
              <a:rPr lang="ru-RU" sz="4800" b="1" dirty="0" err="1">
                <a:ln/>
                <a:solidFill>
                  <a:srgbClr val="FF0000"/>
                </a:solidFill>
                <a:latin typeface="Comic Sans MS" panose="030F0702030302020204" pitchFamily="66" charset="0"/>
              </a:rPr>
              <a:t>у</a:t>
            </a:r>
            <a:endParaRPr lang="ru-RU" sz="4800" b="1" dirty="0">
              <a:ln/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r>
              <a:rPr lang="ru-RU" sz="4800" b="1" cap="none" spc="0" dirty="0" err="1">
                <a:ln/>
                <a:solidFill>
                  <a:srgbClr val="003399"/>
                </a:solidFill>
                <a:effectLst/>
                <a:latin typeface="Comic Sans MS" panose="030F0702030302020204" pitchFamily="66" charset="0"/>
              </a:rPr>
              <a:t>ж</a:t>
            </a:r>
            <a:r>
              <a:rPr lang="ru-RU" sz="4800" b="1" cap="none" spc="0" dirty="0" err="1">
                <a:ln/>
                <a:solidFill>
                  <a:srgbClr val="FF0000"/>
                </a:solidFill>
                <a:effectLst/>
                <a:latin typeface="Comic Sans MS" panose="030F0702030302020204" pitchFamily="66" charset="0"/>
              </a:rPr>
              <a:t>и</a:t>
            </a:r>
            <a:endParaRPr lang="ru-RU" sz="4800" b="1" cap="none" spc="0" dirty="0">
              <a:ln/>
              <a:solidFill>
                <a:srgbClr val="FF0000"/>
              </a:solidFill>
              <a:effectLst/>
              <a:latin typeface="Comic Sans MS" panose="030F0702030302020204" pitchFamily="66" charset="0"/>
            </a:endParaRPr>
          </a:p>
          <a:p>
            <a:r>
              <a:rPr lang="ru-RU" sz="4800" b="1" dirty="0">
                <a:ln/>
                <a:solidFill>
                  <a:srgbClr val="003399"/>
                </a:solidFill>
                <a:latin typeface="Comic Sans MS" panose="030F0702030302020204" pitchFamily="66" charset="0"/>
              </a:rPr>
              <a:t>ж</a:t>
            </a:r>
            <a:r>
              <a:rPr lang="ru-RU" sz="4800" b="1" dirty="0">
                <a:ln/>
                <a:solidFill>
                  <a:srgbClr val="FF0000"/>
                </a:solidFill>
                <a:latin typeface="Comic Sans MS" panose="030F0702030302020204" pitchFamily="66" charset="0"/>
              </a:rPr>
              <a:t>е</a:t>
            </a:r>
            <a:endParaRPr lang="ru-RU" sz="4800" b="1" cap="none" spc="0" dirty="0">
              <a:ln/>
              <a:solidFill>
                <a:srgbClr val="FF0000"/>
              </a:solidFill>
              <a:effectLst/>
              <a:latin typeface="Comic Sans MS" panose="030F0702030302020204" pitchFamily="66" charset="0"/>
            </a:endParaRPr>
          </a:p>
        </p:txBody>
      </p:sp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id="{4B36C22E-57CE-4B29-81D0-222B9A18B7CC}"/>
              </a:ext>
            </a:extLst>
          </p:cNvPr>
          <p:cNvSpPr/>
          <p:nvPr/>
        </p:nvSpPr>
        <p:spPr>
          <a:xfrm>
            <a:off x="7202800" y="2751331"/>
            <a:ext cx="1051891" cy="378565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ru-RU" sz="4800" b="1" dirty="0">
                <a:ln/>
                <a:solidFill>
                  <a:srgbClr val="003399"/>
                </a:solidFill>
                <a:latin typeface="Comic Sans MS" panose="030F0702030302020204" pitchFamily="66" charset="0"/>
              </a:rPr>
              <a:t>ш</a:t>
            </a:r>
            <a:r>
              <a:rPr lang="ru-RU" sz="4800" b="1" dirty="0">
                <a:ln/>
                <a:solidFill>
                  <a:srgbClr val="FF0000"/>
                </a:solidFill>
                <a:latin typeface="Comic Sans MS" panose="030F0702030302020204" pitchFamily="66" charset="0"/>
              </a:rPr>
              <a:t>о</a:t>
            </a:r>
          </a:p>
          <a:p>
            <a:r>
              <a:rPr lang="ru-RU" sz="4800" b="1" cap="none" spc="0" dirty="0">
                <a:ln/>
                <a:solidFill>
                  <a:srgbClr val="003399"/>
                </a:solidFill>
                <a:effectLst/>
                <a:latin typeface="Comic Sans MS" panose="030F0702030302020204" pitchFamily="66" charset="0"/>
              </a:rPr>
              <a:t>ш</a:t>
            </a:r>
            <a:r>
              <a:rPr lang="ru-RU" sz="4800" b="1" cap="none" spc="0" dirty="0">
                <a:ln/>
                <a:solidFill>
                  <a:srgbClr val="FF0000"/>
                </a:solidFill>
                <a:effectLst/>
                <a:latin typeface="Comic Sans MS" panose="030F0702030302020204" pitchFamily="66" charset="0"/>
              </a:rPr>
              <a:t>у</a:t>
            </a:r>
          </a:p>
          <a:p>
            <a:r>
              <a:rPr lang="ru-RU" sz="4800" b="1" dirty="0">
                <a:ln/>
                <a:solidFill>
                  <a:srgbClr val="003399"/>
                </a:solidFill>
                <a:latin typeface="Comic Sans MS" panose="030F0702030302020204" pitchFamily="66" charset="0"/>
              </a:rPr>
              <a:t>ш</a:t>
            </a:r>
            <a:r>
              <a:rPr lang="ru-RU" sz="4800" b="1" dirty="0">
                <a:ln/>
                <a:solidFill>
                  <a:srgbClr val="FF0000"/>
                </a:solidFill>
                <a:latin typeface="Comic Sans MS" panose="030F0702030302020204" pitchFamily="66" charset="0"/>
              </a:rPr>
              <a:t>и</a:t>
            </a:r>
          </a:p>
          <a:p>
            <a:r>
              <a:rPr lang="ru-RU" sz="4800" b="1" cap="none" spc="0" dirty="0" err="1">
                <a:ln/>
                <a:solidFill>
                  <a:srgbClr val="003399"/>
                </a:solidFill>
                <a:effectLst/>
                <a:latin typeface="Comic Sans MS" panose="030F0702030302020204" pitchFamily="66" charset="0"/>
              </a:rPr>
              <a:t>ш</a:t>
            </a:r>
            <a:r>
              <a:rPr lang="ru-RU" sz="4800" b="1" cap="none" spc="0" dirty="0" err="1">
                <a:ln/>
                <a:solidFill>
                  <a:srgbClr val="FF0000"/>
                </a:solidFill>
                <a:effectLst/>
                <a:latin typeface="Comic Sans MS" panose="030F0702030302020204" pitchFamily="66" charset="0"/>
              </a:rPr>
              <a:t>е</a:t>
            </a:r>
            <a:endParaRPr lang="ru-RU" sz="4800" b="1" cap="none" spc="0" dirty="0">
              <a:ln/>
              <a:solidFill>
                <a:srgbClr val="FF0000"/>
              </a:solidFill>
              <a:effectLst/>
              <a:latin typeface="Comic Sans MS" panose="030F0702030302020204" pitchFamily="66" charset="0"/>
            </a:endParaRPr>
          </a:p>
          <a:p>
            <a:r>
              <a:rPr lang="ru-RU" sz="4800" b="1" dirty="0" err="1">
                <a:ln/>
                <a:solidFill>
                  <a:srgbClr val="003399"/>
                </a:solidFill>
                <a:latin typeface="Comic Sans MS" panose="030F0702030302020204" pitchFamily="66" charset="0"/>
              </a:rPr>
              <a:t>ш</a:t>
            </a:r>
            <a:r>
              <a:rPr lang="ru-RU" sz="4800" b="1" dirty="0" err="1">
                <a:ln/>
                <a:solidFill>
                  <a:srgbClr val="FF0000"/>
                </a:solidFill>
                <a:latin typeface="Comic Sans MS" panose="030F0702030302020204" pitchFamily="66" charset="0"/>
              </a:rPr>
              <a:t>а</a:t>
            </a:r>
            <a:endParaRPr lang="ru-RU" sz="4800" b="1" cap="none" spc="0" dirty="0">
              <a:ln/>
              <a:solidFill>
                <a:srgbClr val="FF0000"/>
              </a:solidFill>
              <a:effectLst/>
              <a:latin typeface="Comic Sans MS" panose="030F0702030302020204" pitchFamily="66" charset="0"/>
            </a:endParaRPr>
          </a:p>
        </p:txBody>
      </p:sp>
      <p:sp>
        <p:nvSpPr>
          <p:cNvPr id="35" name="Прямоугольник 34">
            <a:extLst>
              <a:ext uri="{FF2B5EF4-FFF2-40B4-BE49-F238E27FC236}">
                <a16:creationId xmlns:a16="http://schemas.microsoft.com/office/drawing/2014/main" id="{2018FF9E-4DB6-46D6-A82B-DB102E20C64E}"/>
              </a:ext>
            </a:extLst>
          </p:cNvPr>
          <p:cNvSpPr/>
          <p:nvPr/>
        </p:nvSpPr>
        <p:spPr>
          <a:xfrm>
            <a:off x="5243385" y="2784654"/>
            <a:ext cx="997389" cy="378565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ru-RU" sz="4800" b="1" dirty="0" err="1">
                <a:ln/>
                <a:solidFill>
                  <a:srgbClr val="003399"/>
                </a:solidFill>
                <a:latin typeface="Comic Sans MS" panose="030F0702030302020204" pitchFamily="66" charset="0"/>
              </a:rPr>
              <a:t>ж</a:t>
            </a:r>
            <a:r>
              <a:rPr lang="ru-RU" sz="4800" b="1" dirty="0" err="1">
                <a:ln/>
                <a:solidFill>
                  <a:srgbClr val="FF0000"/>
                </a:solidFill>
                <a:latin typeface="Comic Sans MS" panose="030F0702030302020204" pitchFamily="66" charset="0"/>
              </a:rPr>
              <a:t>о</a:t>
            </a:r>
            <a:endParaRPr lang="ru-RU" sz="4800" b="1" dirty="0">
              <a:ln/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r>
              <a:rPr lang="ru-RU" sz="4800" b="1" cap="none" spc="0" dirty="0" err="1">
                <a:ln/>
                <a:solidFill>
                  <a:srgbClr val="003399"/>
                </a:solidFill>
                <a:effectLst/>
                <a:latin typeface="Comic Sans MS" panose="030F0702030302020204" pitchFamily="66" charset="0"/>
              </a:rPr>
              <a:t>ж</a:t>
            </a:r>
            <a:r>
              <a:rPr lang="ru-RU" sz="4800" b="1" cap="none" spc="0" dirty="0" err="1">
                <a:ln/>
                <a:solidFill>
                  <a:srgbClr val="FF0000"/>
                </a:solidFill>
                <a:effectLst/>
                <a:latin typeface="Comic Sans MS" panose="030F0702030302020204" pitchFamily="66" charset="0"/>
              </a:rPr>
              <a:t>у</a:t>
            </a:r>
            <a:endParaRPr lang="ru-RU" sz="4800" b="1" cap="none" spc="0" dirty="0">
              <a:ln/>
              <a:solidFill>
                <a:srgbClr val="FF0000"/>
              </a:solidFill>
              <a:effectLst/>
              <a:latin typeface="Comic Sans MS" panose="030F0702030302020204" pitchFamily="66" charset="0"/>
            </a:endParaRPr>
          </a:p>
          <a:p>
            <a:r>
              <a:rPr lang="ru-RU" sz="4800" b="1" dirty="0" err="1">
                <a:ln/>
                <a:solidFill>
                  <a:srgbClr val="003399"/>
                </a:solidFill>
                <a:latin typeface="Comic Sans MS" panose="030F0702030302020204" pitchFamily="66" charset="0"/>
              </a:rPr>
              <a:t>ж</a:t>
            </a:r>
            <a:r>
              <a:rPr lang="ru-RU" sz="4800" b="1" dirty="0" err="1">
                <a:ln/>
                <a:solidFill>
                  <a:srgbClr val="FF0000"/>
                </a:solidFill>
                <a:latin typeface="Comic Sans MS" panose="030F0702030302020204" pitchFamily="66" charset="0"/>
              </a:rPr>
              <a:t>и</a:t>
            </a:r>
            <a:endParaRPr lang="ru-RU" sz="4800" b="1" dirty="0">
              <a:ln/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r>
              <a:rPr lang="ru-RU" sz="4800" b="1" cap="none" spc="0" dirty="0">
                <a:ln/>
                <a:solidFill>
                  <a:srgbClr val="003399"/>
                </a:solidFill>
                <a:effectLst/>
                <a:latin typeface="Comic Sans MS" panose="030F0702030302020204" pitchFamily="66" charset="0"/>
              </a:rPr>
              <a:t>ж</a:t>
            </a:r>
            <a:r>
              <a:rPr lang="ru-RU" sz="4800" b="1" cap="none" spc="0" dirty="0">
                <a:ln/>
                <a:solidFill>
                  <a:srgbClr val="FF0000"/>
                </a:solidFill>
                <a:effectLst/>
                <a:latin typeface="Comic Sans MS" panose="030F0702030302020204" pitchFamily="66" charset="0"/>
              </a:rPr>
              <a:t>е</a:t>
            </a:r>
          </a:p>
          <a:p>
            <a:r>
              <a:rPr lang="ru-RU" sz="4800" b="1" dirty="0" err="1">
                <a:ln/>
                <a:solidFill>
                  <a:srgbClr val="003399"/>
                </a:solidFill>
                <a:latin typeface="Comic Sans MS" panose="030F0702030302020204" pitchFamily="66" charset="0"/>
              </a:rPr>
              <a:t>ж</a:t>
            </a:r>
            <a:r>
              <a:rPr lang="ru-RU" sz="4800" b="1" dirty="0" err="1">
                <a:ln/>
                <a:solidFill>
                  <a:srgbClr val="FF0000"/>
                </a:solidFill>
                <a:latin typeface="Comic Sans MS" panose="030F0702030302020204" pitchFamily="66" charset="0"/>
              </a:rPr>
              <a:t>а</a:t>
            </a:r>
            <a:endParaRPr lang="ru-RU" sz="4800" b="1" cap="none" spc="0" dirty="0">
              <a:ln/>
              <a:solidFill>
                <a:srgbClr val="FF0000"/>
              </a:solidFill>
              <a:effectLst/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8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8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500"/>
                            </p:stCondLst>
                            <p:childTnLst>
                              <p:par>
                                <p:cTn id="9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0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0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1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1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" grpId="0"/>
      <p:bldP spid="27" grpId="0"/>
      <p:bldP spid="3" grpId="0"/>
      <p:bldP spid="29" grpId="0"/>
      <p:bldP spid="34" grpId="0"/>
      <p:bldP spid="3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577CFEE8-5A79-472B-B4A9-2AD652DA2001}"/>
              </a:ext>
            </a:extLst>
          </p:cNvPr>
          <p:cNvSpPr/>
          <p:nvPr/>
        </p:nvSpPr>
        <p:spPr>
          <a:xfrm>
            <a:off x="971600" y="1519856"/>
            <a:ext cx="8244918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Обрати внимание, как пишутся эти слоги!</a:t>
            </a:r>
          </a:p>
          <a:p>
            <a:r>
              <a:rPr lang="ru-RU" sz="2000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Слог </a:t>
            </a:r>
            <a:r>
              <a:rPr lang="ru-RU" sz="2000" dirty="0">
                <a:solidFill>
                  <a:srgbClr val="003399"/>
                </a:solidFill>
                <a:latin typeface="Comic Sans MS" panose="030F0702030302020204" pitchFamily="66" charset="0"/>
              </a:rPr>
              <a:t>ш</a:t>
            </a:r>
            <a:r>
              <a:rPr lang="ru-RU" sz="2000" dirty="0">
                <a:solidFill>
                  <a:srgbClr val="FF0000"/>
                </a:solidFill>
                <a:latin typeface="Comic Sans MS" panose="030F0702030302020204" pitchFamily="66" charset="0"/>
              </a:rPr>
              <a:t>о</a:t>
            </a:r>
            <a:r>
              <a:rPr lang="ru-RU" sz="2000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пишется в двух вариантах: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с буквой </a:t>
            </a:r>
            <a:r>
              <a:rPr lang="ru-RU" sz="2000" dirty="0">
                <a:solidFill>
                  <a:srgbClr val="FF0000"/>
                </a:solidFill>
                <a:latin typeface="Comic Sans MS" panose="030F0702030302020204" pitchFamily="66" charset="0"/>
              </a:rPr>
              <a:t>о</a:t>
            </a:r>
            <a:r>
              <a:rPr lang="ru-RU" sz="2000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– </a:t>
            </a:r>
            <a:r>
              <a:rPr lang="ru-RU" sz="4000" dirty="0">
                <a:solidFill>
                  <a:srgbClr val="003399"/>
                </a:solidFill>
                <a:latin typeface="Comic Sans MS" panose="030F0702030302020204" pitchFamily="66" charset="0"/>
              </a:rPr>
              <a:t>ш</a:t>
            </a:r>
            <a:r>
              <a:rPr lang="ru-RU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о</a:t>
            </a:r>
            <a:r>
              <a:rPr lang="ru-RU" sz="2000" dirty="0">
                <a:solidFill>
                  <a:srgbClr val="FF0000"/>
                </a:solidFill>
                <a:latin typeface="Comic Sans MS" panose="030F0702030302020204" pitchFamily="66" charset="0"/>
              </a:rPr>
              <a:t>,</a:t>
            </a:r>
            <a:r>
              <a:rPr lang="ru-RU" sz="2000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с буквой </a:t>
            </a:r>
            <a:r>
              <a:rPr lang="ru-RU" sz="2000" dirty="0">
                <a:solidFill>
                  <a:srgbClr val="FF0000"/>
                </a:solidFill>
                <a:latin typeface="Comic Sans MS" panose="030F0702030302020204" pitchFamily="66" charset="0"/>
              </a:rPr>
              <a:t>ё </a:t>
            </a:r>
            <a:r>
              <a:rPr lang="ru-RU" sz="2000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- </a:t>
            </a:r>
            <a:r>
              <a:rPr lang="ru-RU" sz="4000" dirty="0" err="1">
                <a:solidFill>
                  <a:srgbClr val="003399"/>
                </a:solidFill>
                <a:latin typeface="Comic Sans MS" panose="030F0702030302020204" pitchFamily="66" charset="0"/>
              </a:rPr>
              <a:t>ш</a:t>
            </a:r>
            <a:r>
              <a:rPr lang="ru-RU" sz="40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ё</a:t>
            </a:r>
            <a:endParaRPr lang="ru-RU" sz="4000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r>
              <a:rPr lang="ru-RU" sz="2000" dirty="0">
                <a:solidFill>
                  <a:srgbClr val="5ECCF3">
                    <a:lumMod val="50000"/>
                  </a:srgbClr>
                </a:solidFill>
                <a:latin typeface="Comic Sans MS" panose="030F0702030302020204" pitchFamily="66" charset="0"/>
              </a:rPr>
              <a:t>Слог </a:t>
            </a:r>
            <a:r>
              <a:rPr lang="ru-RU" sz="2000" dirty="0" err="1">
                <a:solidFill>
                  <a:srgbClr val="003399"/>
                </a:solidFill>
                <a:latin typeface="Comic Sans MS" panose="030F0702030302020204" pitchFamily="66" charset="0"/>
              </a:rPr>
              <a:t>ж</a:t>
            </a:r>
            <a:r>
              <a:rPr lang="ru-RU" sz="20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о</a:t>
            </a:r>
            <a:r>
              <a:rPr lang="ru-RU" sz="2000" dirty="0">
                <a:solidFill>
                  <a:srgbClr val="5ECCF3">
                    <a:lumMod val="50000"/>
                  </a:srgbClr>
                </a:solidFill>
                <a:latin typeface="Comic Sans MS" panose="030F0702030302020204" pitchFamily="66" charset="0"/>
              </a:rPr>
              <a:t> пишется так же в двух вариантах:</a:t>
            </a:r>
            <a:endParaRPr lang="ru-RU" sz="2000" dirty="0">
              <a:solidFill>
                <a:schemeClr val="accent2">
                  <a:lumMod val="50000"/>
                </a:schemeClr>
              </a:solidFill>
              <a:latin typeface="Comic Sans MS" panose="030F0702030302020204" pitchFamily="66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с буквой </a:t>
            </a:r>
            <a:r>
              <a:rPr lang="ru-RU" sz="2000" dirty="0">
                <a:solidFill>
                  <a:srgbClr val="FF0000"/>
                </a:solidFill>
                <a:latin typeface="Comic Sans MS" panose="030F0702030302020204" pitchFamily="66" charset="0"/>
              </a:rPr>
              <a:t>о</a:t>
            </a:r>
            <a:r>
              <a:rPr lang="ru-RU" sz="2000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– </a:t>
            </a:r>
            <a:r>
              <a:rPr lang="ru-RU" sz="4000" dirty="0" err="1">
                <a:solidFill>
                  <a:srgbClr val="003399"/>
                </a:solidFill>
                <a:latin typeface="Comic Sans MS" panose="030F0702030302020204" pitchFamily="66" charset="0"/>
              </a:rPr>
              <a:t>ж</a:t>
            </a:r>
            <a:r>
              <a:rPr lang="ru-RU" sz="40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о</a:t>
            </a:r>
            <a:r>
              <a:rPr lang="ru-RU" sz="2000" dirty="0">
                <a:solidFill>
                  <a:srgbClr val="FF0000"/>
                </a:solidFill>
                <a:latin typeface="Comic Sans MS" panose="030F0702030302020204" pitchFamily="66" charset="0"/>
              </a:rPr>
              <a:t>,</a:t>
            </a:r>
            <a:r>
              <a:rPr lang="ru-RU" sz="2000" dirty="0">
                <a:solidFill>
                  <a:srgbClr val="5ECCF3">
                    <a:lumMod val="50000"/>
                  </a:srgbClr>
                </a:solidFill>
                <a:latin typeface="Comic Sans MS" panose="030F0702030302020204" pitchFamily="66" charset="0"/>
              </a:rPr>
              <a:t>         </a:t>
            </a:r>
            <a:endParaRPr lang="ru-RU" sz="2000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с буквой </a:t>
            </a:r>
            <a:r>
              <a:rPr lang="ru-RU" sz="2000" dirty="0">
                <a:solidFill>
                  <a:srgbClr val="FF0000"/>
                </a:solidFill>
                <a:latin typeface="Comic Sans MS" panose="030F0702030302020204" pitchFamily="66" charset="0"/>
              </a:rPr>
              <a:t>ё </a:t>
            </a:r>
            <a:r>
              <a:rPr lang="ru-RU" sz="2000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- </a:t>
            </a:r>
            <a:r>
              <a:rPr lang="ru-RU" sz="4000" dirty="0" err="1">
                <a:solidFill>
                  <a:srgbClr val="003399"/>
                </a:solidFill>
                <a:latin typeface="Comic Sans MS" panose="030F0702030302020204" pitchFamily="66" charset="0"/>
              </a:rPr>
              <a:t>ж</a:t>
            </a:r>
            <a:r>
              <a:rPr lang="ru-RU" sz="40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ё</a:t>
            </a:r>
            <a:r>
              <a:rPr lang="ru-RU" sz="1100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.</a:t>
            </a:r>
            <a:r>
              <a:rPr lang="ru-RU" sz="2000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endParaRPr lang="ru-RU" sz="4000" dirty="0">
              <a:solidFill>
                <a:schemeClr val="accent2">
                  <a:lumMod val="50000"/>
                </a:schemeClr>
              </a:solidFill>
              <a:latin typeface="Comic Sans MS" panose="030F0702030302020204" pitchFamily="66" charset="0"/>
            </a:endParaRPr>
          </a:p>
          <a:p>
            <a:r>
              <a:rPr lang="ru-RU" sz="2000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Слоги    </a:t>
            </a:r>
            <a:r>
              <a:rPr lang="ru-RU" sz="4000" dirty="0">
                <a:solidFill>
                  <a:srgbClr val="003399"/>
                </a:solidFill>
                <a:latin typeface="Comic Sans MS" panose="030F0702030302020204" pitchFamily="66" charset="0"/>
              </a:rPr>
              <a:t>ш</a:t>
            </a:r>
            <a:r>
              <a:rPr lang="ru-RU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и</a:t>
            </a:r>
            <a:r>
              <a:rPr lang="ru-RU" sz="2000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   и     </a:t>
            </a:r>
            <a:r>
              <a:rPr lang="ru-RU" sz="4000" dirty="0" err="1">
                <a:solidFill>
                  <a:srgbClr val="003399"/>
                </a:solidFill>
                <a:latin typeface="Comic Sans MS" panose="030F0702030302020204" pitchFamily="66" charset="0"/>
              </a:rPr>
              <a:t>ж</a:t>
            </a:r>
            <a:r>
              <a:rPr lang="ru-RU" sz="40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и</a:t>
            </a:r>
            <a:r>
              <a:rPr lang="ru-RU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  </a:t>
            </a:r>
            <a:r>
              <a:rPr lang="ru-RU" sz="2000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пиши с буквой </a:t>
            </a:r>
            <a:r>
              <a:rPr lang="ru-RU" sz="4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и!</a:t>
            </a:r>
            <a:endParaRPr lang="ru-RU" sz="9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r>
              <a:rPr lang="ru-RU" sz="2000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Слоги    </a:t>
            </a:r>
            <a:r>
              <a:rPr lang="ru-RU" sz="4000" dirty="0" err="1">
                <a:solidFill>
                  <a:srgbClr val="003399"/>
                </a:solidFill>
                <a:latin typeface="Comic Sans MS" panose="030F0702030302020204" pitchFamily="66" charset="0"/>
              </a:rPr>
              <a:t>ш</a:t>
            </a:r>
            <a:r>
              <a:rPr lang="ru-RU" sz="40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е</a:t>
            </a:r>
            <a:r>
              <a:rPr lang="ru-RU" sz="2000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    и    </a:t>
            </a:r>
            <a:r>
              <a:rPr lang="ru-RU" sz="4000" dirty="0">
                <a:solidFill>
                  <a:srgbClr val="003399"/>
                </a:solidFill>
                <a:latin typeface="Comic Sans MS" panose="030F0702030302020204" pitchFamily="66" charset="0"/>
              </a:rPr>
              <a:t>ж</a:t>
            </a:r>
            <a:r>
              <a:rPr lang="ru-RU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е</a:t>
            </a:r>
            <a:r>
              <a:rPr lang="ru-RU" sz="2000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 пиши с буквой </a:t>
            </a:r>
            <a:r>
              <a:rPr lang="ru-RU" sz="4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е!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3445347A-BD5B-41AF-818A-7E1DCA7E10F7}"/>
              </a:ext>
            </a:extLst>
          </p:cNvPr>
          <p:cNvSpPr/>
          <p:nvPr/>
        </p:nvSpPr>
        <p:spPr>
          <a:xfrm>
            <a:off x="1974974" y="6396335"/>
            <a:ext cx="519405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ln>
                  <a:solidFill>
                    <a:schemeClr val="bg1">
                      <a:lumMod val="75000"/>
                    </a:schemeClr>
                  </a:solidFill>
                </a:ln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ru-RU" sz="2400" dirty="0">
                <a:ln>
                  <a:solidFill>
                    <a:schemeClr val="bg1">
                      <a:lumMod val="75000"/>
                    </a:schemeClr>
                  </a:solidFill>
                </a:ln>
                <a:solidFill>
                  <a:schemeClr val="bg1"/>
                </a:solidFill>
                <a:latin typeface="Comic Sans MS" panose="030F0702030302020204" pitchFamily="66" charset="0"/>
              </a:rPr>
              <a:t>Запомни написание этих слогов!</a:t>
            </a:r>
            <a:endParaRPr lang="ru-RU" sz="2400" dirty="0">
              <a:ln>
                <a:solidFill>
                  <a:schemeClr val="bg1">
                    <a:lumMod val="75000"/>
                  </a:schemeClr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CBFC365A-AE42-42DA-84D5-F0F8014DB082}"/>
              </a:ext>
            </a:extLst>
          </p:cNvPr>
          <p:cNvSpPr/>
          <p:nvPr/>
        </p:nvSpPr>
        <p:spPr>
          <a:xfrm>
            <a:off x="107504" y="644472"/>
            <a:ext cx="871296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kern="10" dirty="0">
                <a:ln w="11430">
                  <a:solidFill>
                    <a:schemeClr val="tx2">
                      <a:lumMod val="75000"/>
                    </a:schemeClr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Осторожно, слоги с ловушками!</a:t>
            </a:r>
            <a:r>
              <a:rPr lang="ru-RU" sz="4000" b="1" kern="10" dirty="0">
                <a:ln w="11430">
                  <a:solidFill>
                    <a:schemeClr val="tx2">
                      <a:lumMod val="75000"/>
                    </a:schemeClr>
                  </a:solidFill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2" name="Правая фигурная скобка 1">
            <a:extLst>
              <a:ext uri="{FF2B5EF4-FFF2-40B4-BE49-F238E27FC236}">
                <a16:creationId xmlns:a16="http://schemas.microsoft.com/office/drawing/2014/main" id="{01D98B21-DD33-47CB-B51D-7D2F4AAC4830}"/>
              </a:ext>
            </a:extLst>
          </p:cNvPr>
          <p:cNvSpPr/>
          <p:nvPr/>
        </p:nvSpPr>
        <p:spPr>
          <a:xfrm>
            <a:off x="3786598" y="2420888"/>
            <a:ext cx="360040" cy="864096"/>
          </a:xfrm>
          <a:prstGeom prst="rightBrac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авая фигурная скобка 6">
            <a:extLst>
              <a:ext uri="{FF2B5EF4-FFF2-40B4-BE49-F238E27FC236}">
                <a16:creationId xmlns:a16="http://schemas.microsoft.com/office/drawing/2014/main" id="{68FF53F4-2106-4D93-8F1F-19E84E03F134}"/>
              </a:ext>
            </a:extLst>
          </p:cNvPr>
          <p:cNvSpPr/>
          <p:nvPr/>
        </p:nvSpPr>
        <p:spPr>
          <a:xfrm>
            <a:off x="3786807" y="3899838"/>
            <a:ext cx="360040" cy="864096"/>
          </a:xfrm>
          <a:prstGeom prst="rightBrac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C10667EC-0D14-405B-9A6B-113ED449C187}"/>
              </a:ext>
            </a:extLst>
          </p:cNvPr>
          <p:cNvSpPr/>
          <p:nvPr/>
        </p:nvSpPr>
        <p:spPr>
          <a:xfrm>
            <a:off x="4283968" y="2420888"/>
            <a:ext cx="400462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5ECCF3">
                    <a:lumMod val="50000"/>
                  </a:srgbClr>
                </a:solidFill>
                <a:latin typeface="Comic Sans MS" panose="030F0702030302020204" pitchFamily="66" charset="0"/>
              </a:rPr>
              <a:t>Оба слога читаются как</a:t>
            </a:r>
            <a:r>
              <a:rPr lang="ru-RU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US" sz="3600" dirty="0">
                <a:solidFill>
                  <a:prstClr val="white">
                    <a:lumMod val="50000"/>
                  </a:prstClr>
                </a:solidFill>
                <a:latin typeface="Comic Sans MS" panose="030F0702030302020204" pitchFamily="66" charset="0"/>
              </a:rPr>
              <a:t>[</a:t>
            </a:r>
            <a:r>
              <a:rPr lang="ru-RU" sz="3600" dirty="0" err="1">
                <a:solidFill>
                  <a:prstClr val="white">
                    <a:lumMod val="50000"/>
                  </a:prstClr>
                </a:solidFill>
                <a:latin typeface="Comic Sans MS" panose="030F0702030302020204" pitchFamily="66" charset="0"/>
              </a:rPr>
              <a:t>шо</a:t>
            </a:r>
            <a:r>
              <a:rPr lang="en-US" sz="3600" dirty="0">
                <a:solidFill>
                  <a:prstClr val="white">
                    <a:lumMod val="50000"/>
                  </a:prstClr>
                </a:solidFill>
                <a:latin typeface="Comic Sans MS" panose="030F0702030302020204" pitchFamily="66" charset="0"/>
              </a:rPr>
              <a:t>]</a:t>
            </a:r>
            <a:r>
              <a:rPr lang="ru-RU" sz="3600" dirty="0">
                <a:solidFill>
                  <a:prstClr val="white">
                    <a:lumMod val="50000"/>
                  </a:prstClr>
                </a:solidFill>
                <a:latin typeface="Comic Sans MS" panose="030F0702030302020204" pitchFamily="66" charset="0"/>
              </a:rPr>
              <a:t>.</a:t>
            </a:r>
            <a:endParaRPr lang="ru-RU" dirty="0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C270419B-B9B8-4E34-A7B3-98B6F14C776A}"/>
              </a:ext>
            </a:extLst>
          </p:cNvPr>
          <p:cNvSpPr/>
          <p:nvPr/>
        </p:nvSpPr>
        <p:spPr>
          <a:xfrm>
            <a:off x="4261282" y="3874346"/>
            <a:ext cx="445666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>
                <a:solidFill>
                  <a:srgbClr val="5ECCF3">
                    <a:lumMod val="50000"/>
                  </a:srgbClr>
                </a:solidFill>
                <a:latin typeface="Comic Sans MS" panose="030F0702030302020204" pitchFamily="66" charset="0"/>
              </a:rPr>
              <a:t>Оба слога читаются как</a:t>
            </a:r>
            <a:r>
              <a:rPr lang="ru-RU" sz="2000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US" sz="4000" dirty="0">
                <a:solidFill>
                  <a:prstClr val="white">
                    <a:lumMod val="50000"/>
                  </a:prstClr>
                </a:solidFill>
                <a:latin typeface="Comic Sans MS" panose="030F0702030302020204" pitchFamily="66" charset="0"/>
              </a:rPr>
              <a:t>[</a:t>
            </a:r>
            <a:r>
              <a:rPr lang="ru-RU" sz="4000" dirty="0" err="1">
                <a:solidFill>
                  <a:prstClr val="white">
                    <a:lumMod val="50000"/>
                  </a:prstClr>
                </a:solidFill>
                <a:latin typeface="Comic Sans MS" panose="030F0702030302020204" pitchFamily="66" charset="0"/>
              </a:rPr>
              <a:t>жо</a:t>
            </a:r>
            <a:r>
              <a:rPr lang="en-US" sz="4000" dirty="0">
                <a:solidFill>
                  <a:prstClr val="white">
                    <a:lumMod val="50000"/>
                  </a:prstClr>
                </a:solidFill>
                <a:latin typeface="Comic Sans MS" panose="030F0702030302020204" pitchFamily="66" charset="0"/>
              </a:rPr>
              <a:t>]</a:t>
            </a:r>
            <a:r>
              <a:rPr lang="ru-RU" sz="4000" dirty="0">
                <a:solidFill>
                  <a:prstClr val="white">
                    <a:lumMod val="50000"/>
                  </a:prstClr>
                </a:solidFill>
                <a:latin typeface="Comic Sans MS" panose="030F0702030302020204" pitchFamily="66" charset="0"/>
              </a:rPr>
              <a:t>.</a:t>
            </a:r>
            <a:r>
              <a:rPr lang="ru-RU" sz="2000" dirty="0">
                <a:solidFill>
                  <a:srgbClr val="5ECCF3">
                    <a:lumMod val="50000"/>
                  </a:srgbClr>
                </a:solidFill>
                <a:latin typeface="Comic Sans MS" panose="030F0702030302020204" pitchFamily="66" charset="0"/>
              </a:rPr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66616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Прямая со стрелкой 3">
            <a:extLst>
              <a:ext uri="{FF2B5EF4-FFF2-40B4-BE49-F238E27FC236}">
                <a16:creationId xmlns:a16="http://schemas.microsoft.com/office/drawing/2014/main" id="{EAEA6F56-D71D-43D9-AE39-E784AA205059}"/>
              </a:ext>
            </a:extLst>
          </p:cNvPr>
          <p:cNvCxnSpPr>
            <a:cxnSpLocks/>
          </p:cNvCxnSpPr>
          <p:nvPr/>
        </p:nvCxnSpPr>
        <p:spPr>
          <a:xfrm>
            <a:off x="3929419" y="1988840"/>
            <a:ext cx="1285162" cy="0"/>
          </a:xfrm>
          <a:prstGeom prst="straightConnector1">
            <a:avLst/>
          </a:prstGeom>
          <a:ln w="57150">
            <a:solidFill>
              <a:schemeClr val="tx1">
                <a:lumMod val="85000"/>
                <a:lumOff val="1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Прямая со стрелкой 4">
            <a:extLst>
              <a:ext uri="{FF2B5EF4-FFF2-40B4-BE49-F238E27FC236}">
                <a16:creationId xmlns:a16="http://schemas.microsoft.com/office/drawing/2014/main" id="{D559FC0D-557F-40B1-96BC-7EB40CDD99BB}"/>
              </a:ext>
            </a:extLst>
          </p:cNvPr>
          <p:cNvCxnSpPr>
            <a:cxnSpLocks/>
          </p:cNvCxnSpPr>
          <p:nvPr/>
        </p:nvCxnSpPr>
        <p:spPr>
          <a:xfrm>
            <a:off x="3940359" y="2924944"/>
            <a:ext cx="1285162" cy="0"/>
          </a:xfrm>
          <a:prstGeom prst="straightConnector1">
            <a:avLst/>
          </a:prstGeom>
          <a:ln w="57150">
            <a:solidFill>
              <a:schemeClr val="tx1">
                <a:lumMod val="85000"/>
                <a:lumOff val="1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 стрелкой 5">
            <a:extLst>
              <a:ext uri="{FF2B5EF4-FFF2-40B4-BE49-F238E27FC236}">
                <a16:creationId xmlns:a16="http://schemas.microsoft.com/office/drawing/2014/main" id="{E0701E05-B945-4963-AD53-A3D1F20845D2}"/>
              </a:ext>
            </a:extLst>
          </p:cNvPr>
          <p:cNvCxnSpPr>
            <a:cxnSpLocks/>
          </p:cNvCxnSpPr>
          <p:nvPr/>
        </p:nvCxnSpPr>
        <p:spPr>
          <a:xfrm>
            <a:off x="3929419" y="3861048"/>
            <a:ext cx="1285162" cy="0"/>
          </a:xfrm>
          <a:prstGeom prst="straightConnector1">
            <a:avLst/>
          </a:prstGeom>
          <a:ln w="57150">
            <a:solidFill>
              <a:schemeClr val="tx1">
                <a:lumMod val="85000"/>
                <a:lumOff val="1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 стрелкой 6">
            <a:extLst>
              <a:ext uri="{FF2B5EF4-FFF2-40B4-BE49-F238E27FC236}">
                <a16:creationId xmlns:a16="http://schemas.microsoft.com/office/drawing/2014/main" id="{074F6D95-3334-4301-999B-7D9AF6ABB302}"/>
              </a:ext>
            </a:extLst>
          </p:cNvPr>
          <p:cNvCxnSpPr>
            <a:cxnSpLocks/>
          </p:cNvCxnSpPr>
          <p:nvPr/>
        </p:nvCxnSpPr>
        <p:spPr>
          <a:xfrm>
            <a:off x="3940359" y="4725144"/>
            <a:ext cx="1285162" cy="0"/>
          </a:xfrm>
          <a:prstGeom prst="straightConnector1">
            <a:avLst/>
          </a:prstGeom>
          <a:ln w="57150">
            <a:solidFill>
              <a:schemeClr val="tx1">
                <a:lumMod val="85000"/>
                <a:lumOff val="1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 стрелкой 7">
            <a:extLst>
              <a:ext uri="{FF2B5EF4-FFF2-40B4-BE49-F238E27FC236}">
                <a16:creationId xmlns:a16="http://schemas.microsoft.com/office/drawing/2014/main" id="{B648256E-83B8-457B-B3AE-F7B813C42FE9}"/>
              </a:ext>
            </a:extLst>
          </p:cNvPr>
          <p:cNvCxnSpPr>
            <a:cxnSpLocks/>
          </p:cNvCxnSpPr>
          <p:nvPr/>
        </p:nvCxnSpPr>
        <p:spPr>
          <a:xfrm>
            <a:off x="3940359" y="5733256"/>
            <a:ext cx="1285162" cy="0"/>
          </a:xfrm>
          <a:prstGeom prst="straightConnector1">
            <a:avLst/>
          </a:prstGeom>
          <a:ln w="57150">
            <a:solidFill>
              <a:schemeClr val="tx1">
                <a:lumMod val="85000"/>
                <a:lumOff val="1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44D7C121-DA84-4747-88D1-8A26E4AA868E}"/>
              </a:ext>
            </a:extLst>
          </p:cNvPr>
          <p:cNvSpPr/>
          <p:nvPr/>
        </p:nvSpPr>
        <p:spPr>
          <a:xfrm>
            <a:off x="2286000" y="704098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dirty="0">
                <a:ln>
                  <a:solidFill>
                    <a:schemeClr val="bg2">
                      <a:lumMod val="25000"/>
                    </a:schemeClr>
                  </a:solidFill>
                </a:ln>
                <a:solidFill>
                  <a:schemeClr val="bg2">
                    <a:lumMod val="50000"/>
                  </a:schemeClr>
                </a:solidFill>
                <a:latin typeface="Comic Sans MS" panose="030F0702030302020204" pitchFamily="66" charset="0"/>
              </a:rPr>
              <a:t>Прочитай слоги без ошибок!</a:t>
            </a:r>
            <a:endParaRPr lang="ru-RU" sz="2400" dirty="0">
              <a:ln>
                <a:solidFill>
                  <a:schemeClr val="bg2">
                    <a:lumMod val="25000"/>
                  </a:schemeClr>
                </a:solidFill>
              </a:ln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3" name="Text Box 3">
            <a:extLst>
              <a:ext uri="{FF2B5EF4-FFF2-40B4-BE49-F238E27FC236}">
                <a16:creationId xmlns:a16="http://schemas.microsoft.com/office/drawing/2014/main" id="{ED95D386-8AB9-41C1-94F7-8EA9975395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93137" y="1456408"/>
            <a:ext cx="2090831" cy="4708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ru-RU" sz="6000" b="1" dirty="0" err="1">
                <a:solidFill>
                  <a:srgbClr val="003399"/>
                </a:solidFill>
                <a:latin typeface="Comic Sans MS" panose="030F0702030302020204" pitchFamily="66" charset="0"/>
              </a:rPr>
              <a:t>ш</a:t>
            </a:r>
            <a:r>
              <a:rPr lang="ru-RU" sz="6000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а</a:t>
            </a:r>
            <a:r>
              <a:rPr lang="ru-RU" sz="6000" b="1" dirty="0" err="1">
                <a:solidFill>
                  <a:srgbClr val="003399"/>
                </a:solidFill>
                <a:latin typeface="Comic Sans MS" panose="030F0702030302020204" pitchFamily="66" charset="0"/>
              </a:rPr>
              <a:t>ш</a:t>
            </a:r>
            <a:endParaRPr lang="ru-RU" sz="6000" b="1" dirty="0">
              <a:solidFill>
                <a:srgbClr val="003399"/>
              </a:solidFill>
              <a:latin typeface="Comic Sans MS" panose="030F0702030302020204" pitchFamily="66" charset="0"/>
            </a:endParaRPr>
          </a:p>
          <a:p>
            <a:r>
              <a:rPr lang="ru-RU" sz="6000" b="1" dirty="0" err="1">
                <a:solidFill>
                  <a:srgbClr val="003399"/>
                </a:solidFill>
                <a:latin typeface="Comic Sans MS" panose="030F0702030302020204" pitchFamily="66" charset="0"/>
              </a:rPr>
              <a:t>ш</a:t>
            </a:r>
            <a:r>
              <a:rPr lang="ru-RU" sz="6000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о</a:t>
            </a:r>
            <a:r>
              <a:rPr lang="ru-RU" sz="6000" b="1" dirty="0" err="1">
                <a:solidFill>
                  <a:srgbClr val="003399"/>
                </a:solidFill>
                <a:latin typeface="Comic Sans MS" panose="030F0702030302020204" pitchFamily="66" charset="0"/>
              </a:rPr>
              <a:t>ш</a:t>
            </a:r>
            <a:endParaRPr lang="ru-RU" sz="6000" b="1" dirty="0">
              <a:solidFill>
                <a:srgbClr val="003399"/>
              </a:solidFill>
              <a:latin typeface="Comic Sans MS" panose="030F0702030302020204" pitchFamily="66" charset="0"/>
            </a:endParaRPr>
          </a:p>
          <a:p>
            <a:r>
              <a:rPr lang="ru-RU" sz="6000" b="1" dirty="0" err="1">
                <a:solidFill>
                  <a:srgbClr val="003399"/>
                </a:solidFill>
                <a:latin typeface="Comic Sans MS" panose="030F0702030302020204" pitchFamily="66" charset="0"/>
              </a:rPr>
              <a:t>ш</a:t>
            </a:r>
            <a:r>
              <a:rPr lang="ru-RU" sz="6000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у</a:t>
            </a:r>
            <a:r>
              <a:rPr lang="ru-RU" sz="6000" b="1" dirty="0" err="1">
                <a:solidFill>
                  <a:srgbClr val="003399"/>
                </a:solidFill>
                <a:latin typeface="Comic Sans MS" panose="030F0702030302020204" pitchFamily="66" charset="0"/>
              </a:rPr>
              <a:t>ш</a:t>
            </a:r>
            <a:endParaRPr lang="ru-RU" sz="6000" b="1" dirty="0">
              <a:solidFill>
                <a:srgbClr val="003399"/>
              </a:solidFill>
              <a:latin typeface="Comic Sans MS" panose="030F0702030302020204" pitchFamily="66" charset="0"/>
            </a:endParaRPr>
          </a:p>
          <a:p>
            <a:r>
              <a:rPr lang="ru-RU" sz="6000" b="1" dirty="0">
                <a:solidFill>
                  <a:srgbClr val="003399"/>
                </a:solidFill>
                <a:latin typeface="Comic Sans MS" panose="030F0702030302020204" pitchFamily="66" charset="0"/>
              </a:rPr>
              <a:t>ш</a:t>
            </a:r>
            <a:r>
              <a:rPr lang="ru-RU" sz="6000" b="1" u="sng" dirty="0">
                <a:solidFill>
                  <a:srgbClr val="FF0000"/>
                </a:solidFill>
                <a:latin typeface="Comic Sans MS" panose="030F0702030302020204" pitchFamily="66" charset="0"/>
              </a:rPr>
              <a:t>и</a:t>
            </a:r>
            <a:r>
              <a:rPr lang="ru-RU" sz="6000" b="1" dirty="0">
                <a:solidFill>
                  <a:srgbClr val="003399"/>
                </a:solidFill>
                <a:latin typeface="Comic Sans MS" panose="030F0702030302020204" pitchFamily="66" charset="0"/>
              </a:rPr>
              <a:t>ш</a:t>
            </a:r>
          </a:p>
          <a:p>
            <a:r>
              <a:rPr lang="ru-RU" sz="6000" b="1" dirty="0" err="1">
                <a:solidFill>
                  <a:srgbClr val="003399"/>
                </a:solidFill>
                <a:latin typeface="Comic Sans MS" panose="030F0702030302020204" pitchFamily="66" charset="0"/>
              </a:rPr>
              <a:t>ш</a:t>
            </a:r>
            <a:r>
              <a:rPr lang="ru-RU" sz="6000" b="1" u="sng" dirty="0" err="1">
                <a:solidFill>
                  <a:srgbClr val="FF0000"/>
                </a:solidFill>
                <a:latin typeface="Comic Sans MS" panose="030F0702030302020204" pitchFamily="66" charset="0"/>
              </a:rPr>
              <a:t>е</a:t>
            </a:r>
            <a:r>
              <a:rPr lang="ru-RU" sz="6000" b="1" dirty="0" err="1">
                <a:solidFill>
                  <a:srgbClr val="003399"/>
                </a:solidFill>
                <a:latin typeface="Comic Sans MS" panose="030F0702030302020204" pitchFamily="66" charset="0"/>
              </a:rPr>
              <a:t>ш</a:t>
            </a:r>
            <a:endParaRPr lang="ru-RU" sz="6000" b="1" dirty="0">
              <a:solidFill>
                <a:srgbClr val="003399"/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Text Box 4">
            <a:extLst>
              <a:ext uri="{FF2B5EF4-FFF2-40B4-BE49-F238E27FC236}">
                <a16:creationId xmlns:a16="http://schemas.microsoft.com/office/drawing/2014/main" id="{37E36E13-A6A5-4DCA-8E84-23FEF09074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25521" y="1423650"/>
            <a:ext cx="2200427" cy="466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ru-RU" sz="6000" b="1" dirty="0" err="1">
                <a:solidFill>
                  <a:srgbClr val="003399"/>
                </a:solidFill>
                <a:latin typeface="Comic Sans MS" panose="030F0702030302020204" pitchFamily="66" charset="0"/>
              </a:rPr>
              <a:t>ж</a:t>
            </a:r>
            <a:r>
              <a:rPr lang="ru-RU" sz="6000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а</a:t>
            </a:r>
            <a:r>
              <a:rPr lang="ru-RU" sz="6000" b="1" dirty="0" err="1">
                <a:solidFill>
                  <a:srgbClr val="003399"/>
                </a:solidFill>
                <a:latin typeface="Comic Sans MS" panose="030F0702030302020204" pitchFamily="66" charset="0"/>
              </a:rPr>
              <a:t>ш</a:t>
            </a:r>
            <a:endParaRPr lang="ru-RU" sz="6000" b="1" dirty="0">
              <a:solidFill>
                <a:srgbClr val="003399"/>
              </a:solidFill>
              <a:latin typeface="Comic Sans MS" panose="030F0702030302020204" pitchFamily="66" charset="0"/>
            </a:endParaRPr>
          </a:p>
          <a:p>
            <a:r>
              <a:rPr lang="ru-RU" sz="6000" b="1" dirty="0" err="1">
                <a:solidFill>
                  <a:srgbClr val="003399"/>
                </a:solidFill>
                <a:latin typeface="Comic Sans MS" panose="030F0702030302020204" pitchFamily="66" charset="0"/>
              </a:rPr>
              <a:t>ж</a:t>
            </a:r>
            <a:r>
              <a:rPr lang="ru-RU" sz="6000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о</a:t>
            </a:r>
            <a:r>
              <a:rPr lang="ru-RU" sz="6000" b="1" dirty="0" err="1">
                <a:solidFill>
                  <a:srgbClr val="003399"/>
                </a:solidFill>
                <a:latin typeface="Comic Sans MS" panose="030F0702030302020204" pitchFamily="66" charset="0"/>
              </a:rPr>
              <a:t>ш</a:t>
            </a:r>
            <a:endParaRPr lang="ru-RU" sz="6000" b="1" dirty="0">
              <a:solidFill>
                <a:srgbClr val="003399"/>
              </a:solidFill>
              <a:latin typeface="Comic Sans MS" panose="030F0702030302020204" pitchFamily="66" charset="0"/>
            </a:endParaRPr>
          </a:p>
          <a:p>
            <a:r>
              <a:rPr lang="ru-RU" sz="6000" b="1" dirty="0" err="1">
                <a:solidFill>
                  <a:srgbClr val="003399"/>
                </a:solidFill>
                <a:latin typeface="Comic Sans MS" panose="030F0702030302020204" pitchFamily="66" charset="0"/>
              </a:rPr>
              <a:t>ж</a:t>
            </a:r>
            <a:r>
              <a:rPr lang="ru-RU" sz="6000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у</a:t>
            </a:r>
            <a:r>
              <a:rPr lang="ru-RU" sz="6000" b="1" dirty="0" err="1">
                <a:solidFill>
                  <a:srgbClr val="003399"/>
                </a:solidFill>
                <a:latin typeface="Comic Sans MS" panose="030F0702030302020204" pitchFamily="66" charset="0"/>
              </a:rPr>
              <a:t>ш</a:t>
            </a:r>
            <a:endParaRPr lang="ru-RU" sz="6000" b="1" dirty="0">
              <a:solidFill>
                <a:srgbClr val="003399"/>
              </a:solidFill>
              <a:latin typeface="Comic Sans MS" panose="030F0702030302020204" pitchFamily="66" charset="0"/>
            </a:endParaRPr>
          </a:p>
          <a:p>
            <a:r>
              <a:rPr lang="ru-RU" sz="6000" b="1" dirty="0" err="1">
                <a:solidFill>
                  <a:srgbClr val="003399"/>
                </a:solidFill>
                <a:latin typeface="Comic Sans MS" panose="030F0702030302020204" pitchFamily="66" charset="0"/>
              </a:rPr>
              <a:t>ж</a:t>
            </a:r>
            <a:r>
              <a:rPr lang="ru-RU" sz="6000" b="1" u="sng" dirty="0" err="1">
                <a:solidFill>
                  <a:srgbClr val="FF0000"/>
                </a:solidFill>
                <a:latin typeface="Comic Sans MS" panose="030F0702030302020204" pitchFamily="66" charset="0"/>
              </a:rPr>
              <a:t>и</a:t>
            </a:r>
            <a:r>
              <a:rPr lang="ru-RU" sz="6000" b="1" dirty="0" err="1">
                <a:solidFill>
                  <a:srgbClr val="003399"/>
                </a:solidFill>
                <a:latin typeface="Comic Sans MS" panose="030F0702030302020204" pitchFamily="66" charset="0"/>
              </a:rPr>
              <a:t>ш</a:t>
            </a:r>
            <a:endParaRPr lang="ru-RU" sz="6000" b="1" dirty="0">
              <a:solidFill>
                <a:srgbClr val="003399"/>
              </a:solidFill>
              <a:latin typeface="Comic Sans MS" panose="030F0702030302020204" pitchFamily="66" charset="0"/>
            </a:endParaRPr>
          </a:p>
          <a:p>
            <a:r>
              <a:rPr lang="ru-RU" sz="6000" b="1" dirty="0" err="1">
                <a:solidFill>
                  <a:srgbClr val="003399"/>
                </a:solidFill>
                <a:latin typeface="Comic Sans MS" panose="030F0702030302020204" pitchFamily="66" charset="0"/>
              </a:rPr>
              <a:t>ж</a:t>
            </a:r>
            <a:r>
              <a:rPr lang="ru-RU" sz="6000" b="1" u="sng" dirty="0" err="1">
                <a:solidFill>
                  <a:srgbClr val="FF0000"/>
                </a:solidFill>
                <a:latin typeface="Comic Sans MS" panose="030F0702030302020204" pitchFamily="66" charset="0"/>
              </a:rPr>
              <a:t>е</a:t>
            </a:r>
            <a:r>
              <a:rPr lang="ru-RU" sz="6000" b="1" dirty="0" err="1">
                <a:solidFill>
                  <a:srgbClr val="003399"/>
                </a:solidFill>
                <a:latin typeface="Comic Sans MS" panose="030F0702030302020204" pitchFamily="66" charset="0"/>
              </a:rPr>
              <a:t>ш</a:t>
            </a:r>
            <a:endParaRPr lang="ru-RU" sz="6000" b="1" dirty="0">
              <a:solidFill>
                <a:srgbClr val="003399"/>
              </a:solidFill>
              <a:latin typeface="Comic Sans MS" panose="030F0702030302020204" pitchFamily="66" charset="0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28F86AA3-FD55-4415-953F-79A8444E9C32}"/>
              </a:ext>
            </a:extLst>
          </p:cNvPr>
          <p:cNvSpPr/>
          <p:nvPr/>
        </p:nvSpPr>
        <p:spPr>
          <a:xfrm>
            <a:off x="844857" y="6402608"/>
            <a:ext cx="760657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>
                <a:ln>
                  <a:solidFill>
                    <a:schemeClr val="bg1">
                      <a:lumMod val="75000"/>
                    </a:schemeClr>
                  </a:solidFill>
                </a:ln>
                <a:solidFill>
                  <a:schemeClr val="bg1"/>
                </a:solidFill>
                <a:latin typeface="Comic Sans MS" panose="030F0702030302020204" pitchFamily="66" charset="0"/>
              </a:rPr>
              <a:t>Почему подчёркнуты буквы в последних слогах?</a:t>
            </a:r>
            <a:endParaRPr lang="ru-RU" dirty="0">
              <a:ln>
                <a:solidFill>
                  <a:schemeClr val="bg1">
                    <a:lumMod val="75000"/>
                  </a:schemeClr>
                </a:solidFill>
              </a:ln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Text Box 2"/>
          <p:cNvSpPr txBox="1">
            <a:spLocks noChangeArrowheads="1"/>
          </p:cNvSpPr>
          <p:nvPr/>
        </p:nvSpPr>
        <p:spPr bwMode="auto">
          <a:xfrm>
            <a:off x="2195513" y="1456323"/>
            <a:ext cx="2016447" cy="4708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ru-RU" sz="6000" b="1" dirty="0">
                <a:solidFill>
                  <a:srgbClr val="003399"/>
                </a:solidFill>
                <a:latin typeface="Comic Sans MS" panose="030F0702030302020204" pitchFamily="66" charset="0"/>
              </a:rPr>
              <a:t>шв</a:t>
            </a:r>
            <a:r>
              <a:rPr lang="ru-RU" sz="6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а</a:t>
            </a:r>
          </a:p>
          <a:p>
            <a:r>
              <a:rPr lang="ru-RU" sz="6000" b="1" dirty="0" err="1">
                <a:solidFill>
                  <a:srgbClr val="003399"/>
                </a:solidFill>
                <a:latin typeface="Comic Sans MS" panose="030F0702030302020204" pitchFamily="66" charset="0"/>
              </a:rPr>
              <a:t>шп</a:t>
            </a:r>
            <a:r>
              <a:rPr lang="ru-RU" sz="6000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о</a:t>
            </a:r>
            <a:endParaRPr lang="ru-RU" sz="6000" b="1" dirty="0">
              <a:solidFill>
                <a:schemeClr val="hlink"/>
              </a:solidFill>
              <a:latin typeface="Comic Sans MS" panose="030F0702030302020204" pitchFamily="66" charset="0"/>
            </a:endParaRPr>
          </a:p>
          <a:p>
            <a:r>
              <a:rPr lang="ru-RU" sz="6000" b="1" dirty="0" err="1">
                <a:solidFill>
                  <a:srgbClr val="003399"/>
                </a:solidFill>
                <a:latin typeface="Comic Sans MS" panose="030F0702030302020204" pitchFamily="66" charset="0"/>
              </a:rPr>
              <a:t>шк</a:t>
            </a:r>
            <a:r>
              <a:rPr lang="ru-RU" sz="6000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у</a:t>
            </a:r>
            <a:endParaRPr lang="ru-RU" sz="60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r>
              <a:rPr lang="ru-RU" sz="6000" b="1" dirty="0" err="1">
                <a:solidFill>
                  <a:srgbClr val="003399"/>
                </a:solidFill>
                <a:latin typeface="Comic Sans MS" panose="030F0702030302020204" pitchFamily="66" charset="0"/>
              </a:rPr>
              <a:t>шт</a:t>
            </a:r>
            <a:r>
              <a:rPr lang="ru-RU" sz="6000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ы</a:t>
            </a:r>
            <a:endParaRPr lang="ru-RU" sz="60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r>
              <a:rPr lang="ru-RU" sz="6000" b="1" dirty="0" err="1">
                <a:solidFill>
                  <a:srgbClr val="003399"/>
                </a:solidFill>
                <a:latin typeface="Comic Sans MS" panose="030F0702030302020204" pitchFamily="66" charset="0"/>
              </a:rPr>
              <a:t>шм</a:t>
            </a:r>
            <a:r>
              <a:rPr lang="ru-RU" sz="6000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э</a:t>
            </a:r>
            <a:endParaRPr lang="ru-RU" sz="60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72707" name="Text Box 3"/>
          <p:cNvSpPr txBox="1">
            <a:spLocks noChangeArrowheads="1"/>
          </p:cNvSpPr>
          <p:nvPr/>
        </p:nvSpPr>
        <p:spPr bwMode="auto">
          <a:xfrm>
            <a:off x="5313899" y="1431860"/>
            <a:ext cx="2016447" cy="4708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ru-RU" sz="6000" b="1" dirty="0" err="1">
                <a:solidFill>
                  <a:srgbClr val="003399"/>
                </a:solidFill>
                <a:latin typeface="Comic Sans MS" panose="030F0702030302020204" pitchFamily="66" charset="0"/>
              </a:rPr>
              <a:t>жв</a:t>
            </a:r>
            <a:r>
              <a:rPr lang="ru-RU" sz="6000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а</a:t>
            </a:r>
            <a:endParaRPr lang="ru-RU" sz="60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r>
              <a:rPr lang="ru-RU" sz="6000" b="1" dirty="0" err="1">
                <a:solidFill>
                  <a:srgbClr val="003399"/>
                </a:solidFill>
                <a:latin typeface="Comic Sans MS" panose="030F0702030302020204" pitchFamily="66" charset="0"/>
              </a:rPr>
              <a:t>жб</a:t>
            </a:r>
            <a:r>
              <a:rPr lang="ru-RU" sz="6000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о</a:t>
            </a:r>
            <a:endParaRPr lang="ru-RU" sz="6000" b="1" dirty="0">
              <a:solidFill>
                <a:schemeClr val="hlink"/>
              </a:solidFill>
              <a:latin typeface="Comic Sans MS" panose="030F0702030302020204" pitchFamily="66" charset="0"/>
            </a:endParaRPr>
          </a:p>
          <a:p>
            <a:r>
              <a:rPr lang="ru-RU" sz="6000" b="1" dirty="0">
                <a:solidFill>
                  <a:srgbClr val="003399"/>
                </a:solidFill>
                <a:latin typeface="Comic Sans MS" panose="030F0702030302020204" pitchFamily="66" charset="0"/>
              </a:rPr>
              <a:t>жг</a:t>
            </a:r>
            <a:r>
              <a:rPr lang="ru-RU" sz="6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у</a:t>
            </a:r>
          </a:p>
          <a:p>
            <a:r>
              <a:rPr lang="ru-RU" sz="6000" b="1" dirty="0" err="1">
                <a:solidFill>
                  <a:srgbClr val="003399"/>
                </a:solidFill>
                <a:latin typeface="Comic Sans MS" panose="030F0702030302020204" pitchFamily="66" charset="0"/>
              </a:rPr>
              <a:t>жд</a:t>
            </a:r>
            <a:r>
              <a:rPr lang="ru-RU" sz="6000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ы</a:t>
            </a:r>
            <a:endParaRPr lang="ru-RU" sz="60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r>
              <a:rPr lang="ru-RU" sz="6000" b="1" dirty="0" err="1">
                <a:solidFill>
                  <a:srgbClr val="003399"/>
                </a:solidFill>
                <a:latin typeface="Comic Sans MS" panose="030F0702030302020204" pitchFamily="66" charset="0"/>
              </a:rPr>
              <a:t>жм</a:t>
            </a:r>
            <a:r>
              <a:rPr lang="ru-RU" sz="6000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э</a:t>
            </a:r>
            <a:endParaRPr lang="ru-RU" sz="60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57287034-AFDB-4D9D-8887-07C8BD601579}"/>
              </a:ext>
            </a:extLst>
          </p:cNvPr>
          <p:cNvSpPr/>
          <p:nvPr/>
        </p:nvSpPr>
        <p:spPr>
          <a:xfrm>
            <a:off x="2195513" y="692696"/>
            <a:ext cx="447269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2400" dirty="0">
                <a:ln>
                  <a:solidFill>
                    <a:schemeClr val="bg2">
                      <a:lumMod val="25000"/>
                    </a:schemeClr>
                  </a:solidFill>
                </a:ln>
                <a:solidFill>
                  <a:schemeClr val="bg2">
                    <a:lumMod val="50000"/>
                  </a:schemeClr>
                </a:solidFill>
                <a:latin typeface="Comic Sans MS" panose="030F0702030302020204" pitchFamily="66" charset="0"/>
              </a:rPr>
              <a:t>Прочитай слоги без ошибок!</a:t>
            </a:r>
            <a:endParaRPr lang="ru-RU" sz="2400" dirty="0">
              <a:ln>
                <a:solidFill>
                  <a:schemeClr val="bg2">
                    <a:lumMod val="25000"/>
                  </a:schemeClr>
                </a:solidFill>
              </a:ln>
              <a:solidFill>
                <a:schemeClr val="bg2">
                  <a:lumMod val="50000"/>
                </a:schemeClr>
              </a:solidFill>
            </a:endParaRPr>
          </a:p>
        </p:txBody>
      </p:sp>
      <p:cxnSp>
        <p:nvCxnSpPr>
          <p:cNvPr id="5" name="Прямая со стрелкой 4">
            <a:extLst>
              <a:ext uri="{FF2B5EF4-FFF2-40B4-BE49-F238E27FC236}">
                <a16:creationId xmlns:a16="http://schemas.microsoft.com/office/drawing/2014/main" id="{CCE75634-CD49-4AF7-8389-91C28A8F99E7}"/>
              </a:ext>
            </a:extLst>
          </p:cNvPr>
          <p:cNvCxnSpPr>
            <a:cxnSpLocks/>
          </p:cNvCxnSpPr>
          <p:nvPr/>
        </p:nvCxnSpPr>
        <p:spPr>
          <a:xfrm>
            <a:off x="3929419" y="1988840"/>
            <a:ext cx="1285162" cy="0"/>
          </a:xfrm>
          <a:prstGeom prst="straightConnector1">
            <a:avLst/>
          </a:prstGeom>
          <a:ln w="57150">
            <a:solidFill>
              <a:schemeClr val="tx1">
                <a:lumMod val="85000"/>
                <a:lumOff val="1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 стрелкой 5">
            <a:extLst>
              <a:ext uri="{FF2B5EF4-FFF2-40B4-BE49-F238E27FC236}">
                <a16:creationId xmlns:a16="http://schemas.microsoft.com/office/drawing/2014/main" id="{732C4FEA-1A3E-424F-BF77-16E46B80BDFA}"/>
              </a:ext>
            </a:extLst>
          </p:cNvPr>
          <p:cNvCxnSpPr>
            <a:cxnSpLocks/>
          </p:cNvCxnSpPr>
          <p:nvPr/>
        </p:nvCxnSpPr>
        <p:spPr>
          <a:xfrm>
            <a:off x="3941636" y="2924944"/>
            <a:ext cx="1285162" cy="0"/>
          </a:xfrm>
          <a:prstGeom prst="straightConnector1">
            <a:avLst/>
          </a:prstGeom>
          <a:ln w="57150">
            <a:solidFill>
              <a:schemeClr val="tx1">
                <a:lumMod val="85000"/>
                <a:lumOff val="1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 стрелкой 6">
            <a:extLst>
              <a:ext uri="{FF2B5EF4-FFF2-40B4-BE49-F238E27FC236}">
                <a16:creationId xmlns:a16="http://schemas.microsoft.com/office/drawing/2014/main" id="{5CB12C25-65CD-4D04-879B-B68C9871413F}"/>
              </a:ext>
            </a:extLst>
          </p:cNvPr>
          <p:cNvCxnSpPr>
            <a:cxnSpLocks/>
          </p:cNvCxnSpPr>
          <p:nvPr/>
        </p:nvCxnSpPr>
        <p:spPr>
          <a:xfrm>
            <a:off x="3975271" y="3810813"/>
            <a:ext cx="1285162" cy="0"/>
          </a:xfrm>
          <a:prstGeom prst="straightConnector1">
            <a:avLst/>
          </a:prstGeom>
          <a:ln w="57150">
            <a:solidFill>
              <a:schemeClr val="tx1">
                <a:lumMod val="85000"/>
                <a:lumOff val="1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 стрелкой 7">
            <a:extLst>
              <a:ext uri="{FF2B5EF4-FFF2-40B4-BE49-F238E27FC236}">
                <a16:creationId xmlns:a16="http://schemas.microsoft.com/office/drawing/2014/main" id="{4EE7C835-A0C3-4C2F-8435-92D2AC265D51}"/>
              </a:ext>
            </a:extLst>
          </p:cNvPr>
          <p:cNvCxnSpPr>
            <a:cxnSpLocks/>
          </p:cNvCxnSpPr>
          <p:nvPr/>
        </p:nvCxnSpPr>
        <p:spPr>
          <a:xfrm>
            <a:off x="4028737" y="4797152"/>
            <a:ext cx="1285162" cy="0"/>
          </a:xfrm>
          <a:prstGeom prst="straightConnector1">
            <a:avLst/>
          </a:prstGeom>
          <a:ln w="57150">
            <a:solidFill>
              <a:schemeClr val="tx1">
                <a:lumMod val="85000"/>
                <a:lumOff val="1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 стрелкой 8">
            <a:extLst>
              <a:ext uri="{FF2B5EF4-FFF2-40B4-BE49-F238E27FC236}">
                <a16:creationId xmlns:a16="http://schemas.microsoft.com/office/drawing/2014/main" id="{507B47AB-FF5E-4887-848F-6BE4D725A0E9}"/>
              </a:ext>
            </a:extLst>
          </p:cNvPr>
          <p:cNvCxnSpPr>
            <a:cxnSpLocks/>
          </p:cNvCxnSpPr>
          <p:nvPr/>
        </p:nvCxnSpPr>
        <p:spPr>
          <a:xfrm>
            <a:off x="4028737" y="5589240"/>
            <a:ext cx="1285162" cy="0"/>
          </a:xfrm>
          <a:prstGeom prst="straightConnector1">
            <a:avLst/>
          </a:prstGeom>
          <a:ln w="57150">
            <a:solidFill>
              <a:schemeClr val="tx1">
                <a:lumMod val="85000"/>
                <a:lumOff val="1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B4C64A00-7EDD-40F7-9323-6B41ED314022}"/>
              </a:ext>
            </a:extLst>
          </p:cNvPr>
          <p:cNvSpPr/>
          <p:nvPr/>
        </p:nvSpPr>
        <p:spPr>
          <a:xfrm>
            <a:off x="514061" y="838624"/>
            <a:ext cx="8275872" cy="46782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 </a:t>
            </a:r>
            <a:r>
              <a:rPr lang="ru-RU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Сядь за стол, выпрями спину, ноги не перекрещены и спокойно стоят</a:t>
            </a:r>
          </a:p>
          <a:p>
            <a:r>
              <a:rPr lang="ru-RU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под столом. </a:t>
            </a:r>
          </a:p>
          <a:p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Исходное положение (ИП): </a:t>
            </a:r>
            <a:r>
              <a:rPr lang="ru-RU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поставь локти на стол, кисти сжаты </a:t>
            </a:r>
          </a:p>
          <a:p>
            <a:r>
              <a:rPr lang="ru-RU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в кулаки и смотрят вверх.</a:t>
            </a:r>
          </a:p>
          <a:p>
            <a:pPr marL="457200" indent="-457200">
              <a:buFont typeface="+mj-lt"/>
              <a:buAutoNum type="arabicPeriod"/>
            </a:pPr>
            <a:r>
              <a:rPr lang="ru-RU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Сделай движение правой рукой как на 1-ой картинке и </a:t>
            </a:r>
          </a:p>
          <a:p>
            <a:r>
              <a:rPr lang="ru-RU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     произнеси слог над ней –</a:t>
            </a:r>
            <a:r>
              <a:rPr lang="ru-RU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2800" b="1" dirty="0">
                <a:solidFill>
                  <a:srgbClr val="0000FF"/>
                </a:solidFill>
                <a:latin typeface="Comic Sans MS" panose="030F0702030302020204" pitchFamily="66" charset="0"/>
              </a:rPr>
              <a:t>ш</a:t>
            </a:r>
            <a:r>
              <a:rPr lang="ru-RU" sz="2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и.</a:t>
            </a:r>
          </a:p>
          <a:p>
            <a:pPr marL="457200" indent="-457200">
              <a:buFont typeface="+mj-lt"/>
              <a:buAutoNum type="arabicPeriod" startAt="2"/>
            </a:pPr>
            <a:r>
              <a:rPr lang="ru-RU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ИП</a:t>
            </a:r>
          </a:p>
          <a:p>
            <a:pPr marL="457200" indent="-457200">
              <a:buFont typeface="+mj-lt"/>
              <a:buAutoNum type="arabicPeriod" startAt="2"/>
            </a:pPr>
            <a:r>
              <a:rPr lang="ru-RU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Сделай движение левой рукой как на 2-ой картинке и произнеси </a:t>
            </a:r>
          </a:p>
          <a:p>
            <a:r>
              <a:rPr lang="ru-RU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      слог над ней – </a:t>
            </a:r>
            <a:r>
              <a:rPr lang="ru-RU" sz="2800" b="1" dirty="0" err="1">
                <a:solidFill>
                  <a:srgbClr val="0000FF"/>
                </a:solidFill>
                <a:latin typeface="Comic Sans MS" panose="030F0702030302020204" pitchFamily="66" charset="0"/>
              </a:rPr>
              <a:t>ж</a:t>
            </a:r>
            <a:r>
              <a:rPr lang="ru-RU" sz="2800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и</a:t>
            </a:r>
            <a:r>
              <a:rPr lang="ru-RU" sz="2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.</a:t>
            </a:r>
          </a:p>
          <a:p>
            <a:pPr marL="457200" indent="-457200">
              <a:buFont typeface="+mj-lt"/>
              <a:buAutoNum type="arabicPeriod" startAt="4"/>
            </a:pPr>
            <a:r>
              <a:rPr lang="ru-RU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ИП</a:t>
            </a:r>
          </a:p>
          <a:p>
            <a:pPr marL="457200" indent="-457200">
              <a:buFont typeface="+mj-lt"/>
              <a:buAutoNum type="arabicPeriod" startAt="4"/>
            </a:pPr>
            <a:r>
              <a:rPr lang="ru-RU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Продолжай проходить ряд. Внимательно смотри какой рукой: </a:t>
            </a:r>
          </a:p>
          <a:p>
            <a:r>
              <a:rPr lang="ru-RU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правой или левой, надо выполнять движения пальцами. Пройди ряд несколько раз.</a:t>
            </a:r>
          </a:p>
          <a:p>
            <a:endParaRPr lang="ru-RU" dirty="0">
              <a:solidFill>
                <a:schemeClr val="accent2">
                  <a:lumMod val="50000"/>
                </a:schemeClr>
              </a:solidFill>
              <a:latin typeface="Comic Sans MS" panose="030F0702030302020204" pitchFamily="66" charset="0"/>
            </a:endParaRPr>
          </a:p>
          <a:p>
            <a:pPr marL="457200" indent="-457200">
              <a:buFont typeface="+mj-lt"/>
              <a:buAutoNum type="arabicPeriod" startAt="2"/>
            </a:pPr>
            <a:endParaRPr lang="ru-RU" sz="2000" dirty="0">
              <a:solidFill>
                <a:srgbClr val="F4FABE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24" name="Группа 23">
            <a:extLst>
              <a:ext uri="{FF2B5EF4-FFF2-40B4-BE49-F238E27FC236}">
                <a16:creationId xmlns:a16="http://schemas.microsoft.com/office/drawing/2014/main" id="{4D66F75A-1EEB-40E0-BCEB-49E9BA100422}"/>
              </a:ext>
            </a:extLst>
          </p:cNvPr>
          <p:cNvGrpSpPr/>
          <p:nvPr/>
        </p:nvGrpSpPr>
        <p:grpSpPr>
          <a:xfrm>
            <a:off x="354067" y="4796016"/>
            <a:ext cx="8544598" cy="707886"/>
            <a:chOff x="308317" y="4655159"/>
            <a:chExt cx="8544598" cy="707886"/>
          </a:xfrm>
        </p:grpSpPr>
        <p:sp>
          <p:nvSpPr>
            <p:cNvPr id="4" name="Прямоугольник 3">
              <a:extLst>
                <a:ext uri="{FF2B5EF4-FFF2-40B4-BE49-F238E27FC236}">
                  <a16:creationId xmlns:a16="http://schemas.microsoft.com/office/drawing/2014/main" id="{9629EC3E-3D39-45A6-8D1D-38E6DF082E6A}"/>
                </a:ext>
              </a:extLst>
            </p:cNvPr>
            <p:cNvSpPr/>
            <p:nvPr/>
          </p:nvSpPr>
          <p:spPr>
            <a:xfrm>
              <a:off x="308317" y="4655159"/>
              <a:ext cx="907621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/>
              <a:r>
                <a:rPr lang="ru-RU" sz="4000" b="1" dirty="0">
                  <a:ln/>
                  <a:solidFill>
                    <a:srgbClr val="0000FF"/>
                  </a:solidFill>
                  <a:latin typeface="Comic Sans MS" panose="030F0702030302020204" pitchFamily="66" charset="0"/>
                </a:rPr>
                <a:t>ш</a:t>
              </a:r>
              <a:r>
                <a:rPr lang="ru-RU" sz="4000" b="1" dirty="0">
                  <a:ln/>
                  <a:solidFill>
                    <a:srgbClr val="FF0000"/>
                  </a:solidFill>
                  <a:latin typeface="Comic Sans MS" panose="030F0702030302020204" pitchFamily="66" charset="0"/>
                </a:rPr>
                <a:t>и</a:t>
              </a:r>
            </a:p>
          </p:txBody>
        </p:sp>
        <p:sp>
          <p:nvSpPr>
            <p:cNvPr id="8" name="Прямоугольник 7">
              <a:extLst>
                <a:ext uri="{FF2B5EF4-FFF2-40B4-BE49-F238E27FC236}">
                  <a16:creationId xmlns:a16="http://schemas.microsoft.com/office/drawing/2014/main" id="{19B8D0A5-64D2-437A-921D-935121C70F59}"/>
                </a:ext>
              </a:extLst>
            </p:cNvPr>
            <p:cNvSpPr/>
            <p:nvPr/>
          </p:nvSpPr>
          <p:spPr>
            <a:xfrm>
              <a:off x="2010589" y="4655159"/>
              <a:ext cx="907621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/>
              <a:r>
                <a:rPr lang="ru-RU" sz="4000" b="1" dirty="0">
                  <a:ln/>
                  <a:solidFill>
                    <a:srgbClr val="0000FF"/>
                  </a:solidFill>
                  <a:latin typeface="Comic Sans MS" panose="030F0702030302020204" pitchFamily="66" charset="0"/>
                </a:rPr>
                <a:t>ш</a:t>
              </a:r>
              <a:r>
                <a:rPr lang="ru-RU" sz="4000" b="1" dirty="0">
                  <a:ln/>
                  <a:solidFill>
                    <a:srgbClr val="FF0000"/>
                  </a:solidFill>
                  <a:latin typeface="Comic Sans MS" panose="030F0702030302020204" pitchFamily="66" charset="0"/>
                </a:rPr>
                <a:t>и</a:t>
              </a:r>
            </a:p>
          </p:txBody>
        </p:sp>
        <p:sp>
          <p:nvSpPr>
            <p:cNvPr id="9" name="Прямоугольник 8">
              <a:extLst>
                <a:ext uri="{FF2B5EF4-FFF2-40B4-BE49-F238E27FC236}">
                  <a16:creationId xmlns:a16="http://schemas.microsoft.com/office/drawing/2014/main" id="{DB3DFCFC-B497-4BB0-B439-184964DAEE6B}"/>
                </a:ext>
              </a:extLst>
            </p:cNvPr>
            <p:cNvSpPr/>
            <p:nvPr/>
          </p:nvSpPr>
          <p:spPr>
            <a:xfrm>
              <a:off x="3712861" y="4655159"/>
              <a:ext cx="861133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/>
              <a:r>
                <a:rPr lang="ru-RU" sz="4000" b="1" dirty="0" err="1">
                  <a:ln/>
                  <a:solidFill>
                    <a:srgbClr val="0000FF"/>
                  </a:solidFill>
                  <a:latin typeface="Comic Sans MS" panose="030F0702030302020204" pitchFamily="66" charset="0"/>
                </a:rPr>
                <a:t>ж</a:t>
              </a:r>
              <a:r>
                <a:rPr lang="ru-RU" sz="4000" b="1" dirty="0" err="1">
                  <a:ln/>
                  <a:solidFill>
                    <a:srgbClr val="FF0000"/>
                  </a:solidFill>
                  <a:latin typeface="Comic Sans MS" panose="030F0702030302020204" pitchFamily="66" charset="0"/>
                </a:rPr>
                <a:t>и</a:t>
              </a:r>
              <a:endParaRPr lang="ru-RU" sz="4000" b="1" dirty="0">
                <a:ln/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0" name="Прямоугольник 9">
              <a:extLst>
                <a:ext uri="{FF2B5EF4-FFF2-40B4-BE49-F238E27FC236}">
                  <a16:creationId xmlns:a16="http://schemas.microsoft.com/office/drawing/2014/main" id="{5AE45C7C-07CD-4993-99FB-C6EE7F3910B1}"/>
                </a:ext>
              </a:extLst>
            </p:cNvPr>
            <p:cNvSpPr/>
            <p:nvPr/>
          </p:nvSpPr>
          <p:spPr>
            <a:xfrm>
              <a:off x="4540753" y="4655159"/>
              <a:ext cx="907621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/>
              <a:r>
                <a:rPr lang="ru-RU" sz="4000" b="1" dirty="0">
                  <a:ln/>
                  <a:solidFill>
                    <a:srgbClr val="0000FF"/>
                  </a:solidFill>
                  <a:latin typeface="Comic Sans MS" panose="030F0702030302020204" pitchFamily="66" charset="0"/>
                </a:rPr>
                <a:t>ш</a:t>
              </a:r>
              <a:r>
                <a:rPr lang="ru-RU" sz="4000" b="1" dirty="0">
                  <a:ln/>
                  <a:solidFill>
                    <a:srgbClr val="FF0000"/>
                  </a:solidFill>
                  <a:latin typeface="Comic Sans MS" panose="030F0702030302020204" pitchFamily="66" charset="0"/>
                </a:rPr>
                <a:t>и</a:t>
              </a:r>
            </a:p>
          </p:txBody>
        </p:sp>
        <p:sp>
          <p:nvSpPr>
            <p:cNvPr id="12" name="Прямоугольник 11">
              <a:extLst>
                <a:ext uri="{FF2B5EF4-FFF2-40B4-BE49-F238E27FC236}">
                  <a16:creationId xmlns:a16="http://schemas.microsoft.com/office/drawing/2014/main" id="{9D025366-84FD-429A-AA69-CBCD94721730}"/>
                </a:ext>
              </a:extLst>
            </p:cNvPr>
            <p:cNvSpPr/>
            <p:nvPr/>
          </p:nvSpPr>
          <p:spPr>
            <a:xfrm>
              <a:off x="1182697" y="4655159"/>
              <a:ext cx="861133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/>
              <a:r>
                <a:rPr lang="ru-RU" sz="4000" b="1" dirty="0" err="1">
                  <a:ln/>
                  <a:solidFill>
                    <a:srgbClr val="0000FF"/>
                  </a:solidFill>
                  <a:latin typeface="Comic Sans MS" panose="030F0702030302020204" pitchFamily="66" charset="0"/>
                </a:rPr>
                <a:t>ж</a:t>
              </a:r>
              <a:r>
                <a:rPr lang="ru-RU" sz="4000" b="1" dirty="0" err="1">
                  <a:ln/>
                  <a:solidFill>
                    <a:srgbClr val="FF0000"/>
                  </a:solidFill>
                  <a:latin typeface="Comic Sans MS" panose="030F0702030302020204" pitchFamily="66" charset="0"/>
                </a:rPr>
                <a:t>и</a:t>
              </a:r>
              <a:endParaRPr lang="ru-RU" sz="4000" b="1" dirty="0">
                <a:ln/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3" name="Прямоугольник 12">
              <a:extLst>
                <a:ext uri="{FF2B5EF4-FFF2-40B4-BE49-F238E27FC236}">
                  <a16:creationId xmlns:a16="http://schemas.microsoft.com/office/drawing/2014/main" id="{F272901F-7824-42EE-8612-4BA9336D8FE8}"/>
                </a:ext>
              </a:extLst>
            </p:cNvPr>
            <p:cNvSpPr/>
            <p:nvPr/>
          </p:nvSpPr>
          <p:spPr>
            <a:xfrm>
              <a:off x="2884969" y="4655159"/>
              <a:ext cx="861133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/>
              <a:r>
                <a:rPr lang="ru-RU" sz="4000" b="1" dirty="0" err="1">
                  <a:ln/>
                  <a:solidFill>
                    <a:srgbClr val="0000FF"/>
                  </a:solidFill>
                  <a:latin typeface="Comic Sans MS" panose="030F0702030302020204" pitchFamily="66" charset="0"/>
                </a:rPr>
                <a:t>ж</a:t>
              </a:r>
              <a:r>
                <a:rPr lang="ru-RU" sz="4000" b="1" dirty="0" err="1">
                  <a:ln/>
                  <a:solidFill>
                    <a:srgbClr val="FF0000"/>
                  </a:solidFill>
                  <a:latin typeface="Comic Sans MS" panose="030F0702030302020204" pitchFamily="66" charset="0"/>
                </a:rPr>
                <a:t>и</a:t>
              </a:r>
              <a:endParaRPr lang="ru-RU" sz="4000" b="1" dirty="0">
                <a:ln/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4" name="Прямоугольник 13">
              <a:extLst>
                <a:ext uri="{FF2B5EF4-FFF2-40B4-BE49-F238E27FC236}">
                  <a16:creationId xmlns:a16="http://schemas.microsoft.com/office/drawing/2014/main" id="{E6717EC0-28D7-4A3E-97D2-A918182F0C71}"/>
                </a:ext>
              </a:extLst>
            </p:cNvPr>
            <p:cNvSpPr/>
            <p:nvPr/>
          </p:nvSpPr>
          <p:spPr>
            <a:xfrm>
              <a:off x="5415133" y="4655159"/>
              <a:ext cx="907621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/>
              <a:r>
                <a:rPr lang="ru-RU" sz="4000" b="1" dirty="0">
                  <a:ln/>
                  <a:solidFill>
                    <a:srgbClr val="0000FF"/>
                  </a:solidFill>
                  <a:latin typeface="Comic Sans MS" panose="030F0702030302020204" pitchFamily="66" charset="0"/>
                </a:rPr>
                <a:t>ш</a:t>
              </a:r>
              <a:r>
                <a:rPr lang="ru-RU" sz="4000" b="1" dirty="0">
                  <a:ln/>
                  <a:solidFill>
                    <a:srgbClr val="FF0000"/>
                  </a:solidFill>
                  <a:latin typeface="Comic Sans MS" panose="030F0702030302020204" pitchFamily="66" charset="0"/>
                </a:rPr>
                <a:t>и</a:t>
              </a:r>
            </a:p>
          </p:txBody>
        </p:sp>
        <p:sp>
          <p:nvSpPr>
            <p:cNvPr id="15" name="Прямоугольник 14">
              <a:extLst>
                <a:ext uri="{FF2B5EF4-FFF2-40B4-BE49-F238E27FC236}">
                  <a16:creationId xmlns:a16="http://schemas.microsoft.com/office/drawing/2014/main" id="{95766D3C-AACD-4E31-B800-EFD26BF5C911}"/>
                </a:ext>
              </a:extLst>
            </p:cNvPr>
            <p:cNvSpPr/>
            <p:nvPr/>
          </p:nvSpPr>
          <p:spPr>
            <a:xfrm>
              <a:off x="6289513" y="4655159"/>
              <a:ext cx="861133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/>
              <a:r>
                <a:rPr lang="ru-RU" sz="4000" b="1" dirty="0" err="1">
                  <a:ln/>
                  <a:solidFill>
                    <a:srgbClr val="0000FF"/>
                  </a:solidFill>
                  <a:latin typeface="Comic Sans MS" panose="030F0702030302020204" pitchFamily="66" charset="0"/>
                </a:rPr>
                <a:t>ж</a:t>
              </a:r>
              <a:r>
                <a:rPr lang="ru-RU" sz="4000" b="1" dirty="0" err="1">
                  <a:ln/>
                  <a:solidFill>
                    <a:srgbClr val="FF0000"/>
                  </a:solidFill>
                  <a:latin typeface="Comic Sans MS" panose="030F0702030302020204" pitchFamily="66" charset="0"/>
                </a:rPr>
                <a:t>и</a:t>
              </a:r>
              <a:endParaRPr lang="ru-RU" sz="4000" b="1" dirty="0">
                <a:ln/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41" name="Прямоугольник 40">
              <a:extLst>
                <a:ext uri="{FF2B5EF4-FFF2-40B4-BE49-F238E27FC236}">
                  <a16:creationId xmlns:a16="http://schemas.microsoft.com/office/drawing/2014/main" id="{766640F1-F747-4707-BDF3-23394B497871}"/>
                </a:ext>
              </a:extLst>
            </p:cNvPr>
            <p:cNvSpPr/>
            <p:nvPr/>
          </p:nvSpPr>
          <p:spPr>
            <a:xfrm>
              <a:off x="7117405" y="4655159"/>
              <a:ext cx="907621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/>
              <a:r>
                <a:rPr lang="ru-RU" sz="4000" b="1" dirty="0">
                  <a:ln/>
                  <a:solidFill>
                    <a:srgbClr val="0000FF"/>
                  </a:solidFill>
                  <a:latin typeface="Comic Sans MS" panose="030F0702030302020204" pitchFamily="66" charset="0"/>
                </a:rPr>
                <a:t>ш</a:t>
              </a:r>
              <a:r>
                <a:rPr lang="ru-RU" sz="4000" b="1" dirty="0">
                  <a:ln/>
                  <a:solidFill>
                    <a:srgbClr val="FF0000"/>
                  </a:solidFill>
                  <a:latin typeface="Comic Sans MS" panose="030F0702030302020204" pitchFamily="66" charset="0"/>
                </a:rPr>
                <a:t>и</a:t>
              </a:r>
            </a:p>
          </p:txBody>
        </p:sp>
        <p:sp>
          <p:nvSpPr>
            <p:cNvPr id="42" name="Прямоугольник 41">
              <a:extLst>
                <a:ext uri="{FF2B5EF4-FFF2-40B4-BE49-F238E27FC236}">
                  <a16:creationId xmlns:a16="http://schemas.microsoft.com/office/drawing/2014/main" id="{23C0F4F1-C5DD-451D-8D68-081F2135CFF6}"/>
                </a:ext>
              </a:extLst>
            </p:cNvPr>
            <p:cNvSpPr/>
            <p:nvPr/>
          </p:nvSpPr>
          <p:spPr>
            <a:xfrm>
              <a:off x="7991782" y="4655159"/>
              <a:ext cx="861133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/>
              <a:r>
                <a:rPr lang="ru-RU" sz="4000" b="1" dirty="0" err="1">
                  <a:ln/>
                  <a:solidFill>
                    <a:srgbClr val="0000FF"/>
                  </a:solidFill>
                  <a:latin typeface="Comic Sans MS" panose="030F0702030302020204" pitchFamily="66" charset="0"/>
                </a:rPr>
                <a:t>ж</a:t>
              </a:r>
              <a:r>
                <a:rPr lang="ru-RU" sz="4000" b="1" dirty="0" err="1">
                  <a:ln/>
                  <a:solidFill>
                    <a:srgbClr val="FF0000"/>
                  </a:solidFill>
                  <a:latin typeface="Comic Sans MS" panose="030F0702030302020204" pitchFamily="66" charset="0"/>
                </a:rPr>
                <a:t>и</a:t>
              </a:r>
              <a:endParaRPr lang="ru-RU" sz="4000" b="1" dirty="0">
                <a:ln/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</p:grp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C7682F01-BCF2-4AFC-BB99-E988AEADE6D1}"/>
              </a:ext>
            </a:extLst>
          </p:cNvPr>
          <p:cNvSpPr/>
          <p:nvPr/>
        </p:nvSpPr>
        <p:spPr>
          <a:xfrm>
            <a:off x="4211960" y="360959"/>
            <a:ext cx="720080" cy="3317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6C33F38E-05E6-4CE6-9D3B-03CC55E4B4FD}"/>
              </a:ext>
            </a:extLst>
          </p:cNvPr>
          <p:cNvSpPr/>
          <p:nvPr/>
        </p:nvSpPr>
        <p:spPr>
          <a:xfrm>
            <a:off x="2915816" y="404664"/>
            <a:ext cx="454323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3600" b="1" kern="10" dirty="0">
                <a:ln w="11430">
                  <a:solidFill>
                    <a:srgbClr val="212745">
                      <a:lumMod val="75000"/>
                    </a:srgbClr>
                  </a:solidFill>
                </a:ln>
                <a:solidFill>
                  <a:srgbClr val="212745">
                    <a:lumMod val="60000"/>
                    <a:lumOff val="40000"/>
                  </a:srgb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Игра «Пройди ряд». </a:t>
            </a:r>
            <a:endParaRPr lang="ru-RU" dirty="0">
              <a:solidFill>
                <a:prstClr val="black"/>
              </a:solidFill>
            </a:endParaRPr>
          </a:p>
        </p:txBody>
      </p: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AD7D1095-59EC-4C5F-BFD0-D6126C143FF9}"/>
              </a:ext>
            </a:extLst>
          </p:cNvPr>
          <p:cNvGrpSpPr/>
          <p:nvPr/>
        </p:nvGrpSpPr>
        <p:grpSpPr>
          <a:xfrm>
            <a:off x="415695" y="5375161"/>
            <a:ext cx="8312610" cy="1168928"/>
            <a:chOff x="484612" y="5340232"/>
            <a:chExt cx="8312610" cy="1168928"/>
          </a:xfrm>
        </p:grpSpPr>
        <p:pic>
          <p:nvPicPr>
            <p:cNvPr id="6" name="Рисунок 5">
              <a:extLst>
                <a:ext uri="{FF2B5EF4-FFF2-40B4-BE49-F238E27FC236}">
                  <a16:creationId xmlns:a16="http://schemas.microsoft.com/office/drawing/2014/main" id="{1906D706-5701-4B8E-9D37-4880DFCE071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4612" y="5340232"/>
              <a:ext cx="682836" cy="1133996"/>
            </a:xfrm>
            <a:prstGeom prst="rect">
              <a:avLst/>
            </a:prstGeom>
          </p:spPr>
        </p:pic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id="{32D9B1D2-12AF-4114-925B-487281271CB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56518" y="5340232"/>
              <a:ext cx="659395" cy="1133336"/>
            </a:xfrm>
            <a:prstGeom prst="rect">
              <a:avLst/>
            </a:prstGeom>
          </p:spPr>
        </p:pic>
        <p:pic>
          <p:nvPicPr>
            <p:cNvPr id="23" name="Рисунок 22">
              <a:extLst>
                <a:ext uri="{FF2B5EF4-FFF2-40B4-BE49-F238E27FC236}">
                  <a16:creationId xmlns:a16="http://schemas.microsoft.com/office/drawing/2014/main" id="{55D6D490-F1EB-4F3A-96F1-9A94936EE15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97653" y="5340232"/>
              <a:ext cx="607474" cy="1168928"/>
            </a:xfrm>
            <a:prstGeom prst="rect">
              <a:avLst/>
            </a:prstGeom>
          </p:spPr>
        </p:pic>
        <p:pic>
          <p:nvPicPr>
            <p:cNvPr id="36" name="Рисунок 35">
              <a:extLst>
                <a:ext uri="{FF2B5EF4-FFF2-40B4-BE49-F238E27FC236}">
                  <a16:creationId xmlns:a16="http://schemas.microsoft.com/office/drawing/2014/main" id="{81BAC00F-7679-49BA-8454-8F700125EA6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904653" y="5340232"/>
              <a:ext cx="607473" cy="1168926"/>
            </a:xfrm>
            <a:prstGeom prst="rect">
              <a:avLst/>
            </a:prstGeom>
          </p:spPr>
        </p:pic>
        <p:pic>
          <p:nvPicPr>
            <p:cNvPr id="37" name="Рисунок 36">
              <a:extLst>
                <a:ext uri="{FF2B5EF4-FFF2-40B4-BE49-F238E27FC236}">
                  <a16:creationId xmlns:a16="http://schemas.microsoft.com/office/drawing/2014/main" id="{5D081C40-60FD-42FA-B159-D1E9C10CEF4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1753" y="5340232"/>
              <a:ext cx="682836" cy="1133996"/>
            </a:xfrm>
            <a:prstGeom prst="rect">
              <a:avLst/>
            </a:prstGeom>
          </p:spPr>
        </p:pic>
        <p:pic>
          <p:nvPicPr>
            <p:cNvPr id="38" name="Рисунок 37">
              <a:extLst>
                <a:ext uri="{FF2B5EF4-FFF2-40B4-BE49-F238E27FC236}">
                  <a16:creationId xmlns:a16="http://schemas.microsoft.com/office/drawing/2014/main" id="{E7581711-04E7-4A02-941C-14A0797C1AC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18339" y="5340232"/>
              <a:ext cx="607473" cy="1168926"/>
            </a:xfrm>
            <a:prstGeom prst="rect">
              <a:avLst/>
            </a:prstGeom>
          </p:spPr>
        </p:pic>
        <p:pic>
          <p:nvPicPr>
            <p:cNvPr id="43" name="Рисунок 42">
              <a:extLst>
                <a:ext uri="{FF2B5EF4-FFF2-40B4-BE49-F238E27FC236}">
                  <a16:creationId xmlns:a16="http://schemas.microsoft.com/office/drawing/2014/main" id="{AA047E8F-3412-4F38-B9E4-F4007CB54CB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41466" y="5340232"/>
              <a:ext cx="682836" cy="1133996"/>
            </a:xfrm>
            <a:prstGeom prst="rect">
              <a:avLst/>
            </a:prstGeom>
          </p:spPr>
        </p:pic>
        <p:pic>
          <p:nvPicPr>
            <p:cNvPr id="27" name="Рисунок 26">
              <a:extLst>
                <a:ext uri="{FF2B5EF4-FFF2-40B4-BE49-F238E27FC236}">
                  <a16:creationId xmlns:a16="http://schemas.microsoft.com/office/drawing/2014/main" id="{A8347CA2-3F84-45C7-96F7-326E0C10CE3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55682" y="5340232"/>
              <a:ext cx="607473" cy="1168926"/>
            </a:xfrm>
            <a:prstGeom prst="rect">
              <a:avLst/>
            </a:prstGeom>
          </p:spPr>
        </p:pic>
        <p:pic>
          <p:nvPicPr>
            <p:cNvPr id="28" name="Рисунок 27">
              <a:extLst>
                <a:ext uri="{FF2B5EF4-FFF2-40B4-BE49-F238E27FC236}">
                  <a16:creationId xmlns:a16="http://schemas.microsoft.com/office/drawing/2014/main" id="{D6A29F13-8454-41CF-837A-A6790B077C6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89749" y="5340232"/>
              <a:ext cx="607473" cy="1168926"/>
            </a:xfrm>
            <a:prstGeom prst="rect">
              <a:avLst/>
            </a:prstGeom>
          </p:spPr>
        </p:pic>
        <p:pic>
          <p:nvPicPr>
            <p:cNvPr id="29" name="Рисунок 28">
              <a:extLst>
                <a:ext uri="{FF2B5EF4-FFF2-40B4-BE49-F238E27FC236}">
                  <a16:creationId xmlns:a16="http://schemas.microsoft.com/office/drawing/2014/main" id="{220704F0-160B-49F9-B483-F7251486700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25246" y="5340232"/>
              <a:ext cx="682836" cy="1133996"/>
            </a:xfrm>
            <a:prstGeom prst="rect">
              <a:avLst/>
            </a:prstGeom>
          </p:spPr>
        </p:pic>
      </p:grpSp>
      <p:grpSp>
        <p:nvGrpSpPr>
          <p:cNvPr id="30" name="Группа 29">
            <a:extLst>
              <a:ext uri="{FF2B5EF4-FFF2-40B4-BE49-F238E27FC236}">
                <a16:creationId xmlns:a16="http://schemas.microsoft.com/office/drawing/2014/main" id="{851490C5-D979-4E91-8077-EBAEE8D86039}"/>
              </a:ext>
            </a:extLst>
          </p:cNvPr>
          <p:cNvGrpSpPr/>
          <p:nvPr/>
        </p:nvGrpSpPr>
        <p:grpSpPr>
          <a:xfrm>
            <a:off x="395536" y="5373216"/>
            <a:ext cx="8312610" cy="1168928"/>
            <a:chOff x="484612" y="5340232"/>
            <a:chExt cx="8312610" cy="1168928"/>
          </a:xfrm>
        </p:grpSpPr>
        <p:pic>
          <p:nvPicPr>
            <p:cNvPr id="31" name="Рисунок 30">
              <a:extLst>
                <a:ext uri="{FF2B5EF4-FFF2-40B4-BE49-F238E27FC236}">
                  <a16:creationId xmlns:a16="http://schemas.microsoft.com/office/drawing/2014/main" id="{43F4B89E-A713-4E06-9AA2-CDB7C8523CE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4612" y="5340232"/>
              <a:ext cx="682836" cy="1133996"/>
            </a:xfrm>
            <a:prstGeom prst="rect">
              <a:avLst/>
            </a:prstGeom>
          </p:spPr>
        </p:pic>
        <p:pic>
          <p:nvPicPr>
            <p:cNvPr id="32" name="Рисунок 31">
              <a:extLst>
                <a:ext uri="{FF2B5EF4-FFF2-40B4-BE49-F238E27FC236}">
                  <a16:creationId xmlns:a16="http://schemas.microsoft.com/office/drawing/2014/main" id="{B605FEAE-02A9-4868-BF95-BE1080EE152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56518" y="5340232"/>
              <a:ext cx="659395" cy="1133336"/>
            </a:xfrm>
            <a:prstGeom prst="rect">
              <a:avLst/>
            </a:prstGeom>
          </p:spPr>
        </p:pic>
        <p:pic>
          <p:nvPicPr>
            <p:cNvPr id="33" name="Рисунок 32">
              <a:extLst>
                <a:ext uri="{FF2B5EF4-FFF2-40B4-BE49-F238E27FC236}">
                  <a16:creationId xmlns:a16="http://schemas.microsoft.com/office/drawing/2014/main" id="{5DF44842-EAF5-4489-B1DD-86D1FB91681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97653" y="5340232"/>
              <a:ext cx="607474" cy="1168928"/>
            </a:xfrm>
            <a:prstGeom prst="rect">
              <a:avLst/>
            </a:prstGeom>
          </p:spPr>
        </p:pic>
        <p:pic>
          <p:nvPicPr>
            <p:cNvPr id="34" name="Рисунок 33">
              <a:extLst>
                <a:ext uri="{FF2B5EF4-FFF2-40B4-BE49-F238E27FC236}">
                  <a16:creationId xmlns:a16="http://schemas.microsoft.com/office/drawing/2014/main" id="{73AC3915-76E2-4C48-9A4E-81DBD248E95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904653" y="5340232"/>
              <a:ext cx="607473" cy="1168926"/>
            </a:xfrm>
            <a:prstGeom prst="rect">
              <a:avLst/>
            </a:prstGeom>
          </p:spPr>
        </p:pic>
        <p:pic>
          <p:nvPicPr>
            <p:cNvPr id="35" name="Рисунок 34">
              <a:extLst>
                <a:ext uri="{FF2B5EF4-FFF2-40B4-BE49-F238E27FC236}">
                  <a16:creationId xmlns:a16="http://schemas.microsoft.com/office/drawing/2014/main" id="{E7E39D84-6733-475C-A816-988484A1074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1753" y="5340232"/>
              <a:ext cx="682836" cy="1133996"/>
            </a:xfrm>
            <a:prstGeom prst="rect">
              <a:avLst/>
            </a:prstGeom>
          </p:spPr>
        </p:pic>
        <p:pic>
          <p:nvPicPr>
            <p:cNvPr id="39" name="Рисунок 38">
              <a:extLst>
                <a:ext uri="{FF2B5EF4-FFF2-40B4-BE49-F238E27FC236}">
                  <a16:creationId xmlns:a16="http://schemas.microsoft.com/office/drawing/2014/main" id="{7A27EF98-BA31-4EF9-8215-AAD532E8B72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18339" y="5340232"/>
              <a:ext cx="607473" cy="1168926"/>
            </a:xfrm>
            <a:prstGeom prst="rect">
              <a:avLst/>
            </a:prstGeom>
          </p:spPr>
        </p:pic>
        <p:pic>
          <p:nvPicPr>
            <p:cNvPr id="40" name="Рисунок 39">
              <a:extLst>
                <a:ext uri="{FF2B5EF4-FFF2-40B4-BE49-F238E27FC236}">
                  <a16:creationId xmlns:a16="http://schemas.microsoft.com/office/drawing/2014/main" id="{E4807042-9610-4394-93ED-7E393D911A2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41466" y="5340232"/>
              <a:ext cx="682836" cy="1133996"/>
            </a:xfrm>
            <a:prstGeom prst="rect">
              <a:avLst/>
            </a:prstGeom>
          </p:spPr>
        </p:pic>
        <p:pic>
          <p:nvPicPr>
            <p:cNvPr id="44" name="Рисунок 43">
              <a:extLst>
                <a:ext uri="{FF2B5EF4-FFF2-40B4-BE49-F238E27FC236}">
                  <a16:creationId xmlns:a16="http://schemas.microsoft.com/office/drawing/2014/main" id="{9498100F-871B-432C-93C3-CF69CBF9876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55682" y="5340232"/>
              <a:ext cx="607473" cy="1168926"/>
            </a:xfrm>
            <a:prstGeom prst="rect">
              <a:avLst/>
            </a:prstGeom>
          </p:spPr>
        </p:pic>
        <p:pic>
          <p:nvPicPr>
            <p:cNvPr id="45" name="Рисунок 44">
              <a:extLst>
                <a:ext uri="{FF2B5EF4-FFF2-40B4-BE49-F238E27FC236}">
                  <a16:creationId xmlns:a16="http://schemas.microsoft.com/office/drawing/2014/main" id="{6C4BEA67-3AE9-4045-B3E3-0889BF6DDFC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89749" y="5340232"/>
              <a:ext cx="607473" cy="1168926"/>
            </a:xfrm>
            <a:prstGeom prst="rect">
              <a:avLst/>
            </a:prstGeom>
          </p:spPr>
        </p:pic>
        <p:pic>
          <p:nvPicPr>
            <p:cNvPr id="46" name="Рисунок 45">
              <a:extLst>
                <a:ext uri="{FF2B5EF4-FFF2-40B4-BE49-F238E27FC236}">
                  <a16:creationId xmlns:a16="http://schemas.microsoft.com/office/drawing/2014/main" id="{8A80887E-5BEE-401A-AD7B-943D9E1399C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25246" y="5340232"/>
              <a:ext cx="682836" cy="113399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989381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B4C64A00-7EDD-40F7-9323-6B41ED314022}"/>
              </a:ext>
            </a:extLst>
          </p:cNvPr>
          <p:cNvSpPr/>
          <p:nvPr/>
        </p:nvSpPr>
        <p:spPr>
          <a:xfrm>
            <a:off x="353537" y="4364477"/>
            <a:ext cx="69847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Восстанови слоги по положению рук. 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FA9AEFCD-57D6-43B2-847D-3D6639811512}"/>
              </a:ext>
            </a:extLst>
          </p:cNvPr>
          <p:cNvSpPr/>
          <p:nvPr/>
        </p:nvSpPr>
        <p:spPr>
          <a:xfrm>
            <a:off x="353537" y="3376065"/>
            <a:ext cx="856895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Вспомни, какой слог ты произносил/а, когда делал/а то или иное движение руками? </a:t>
            </a:r>
          </a:p>
        </p:txBody>
      </p:sp>
      <p:pic>
        <p:nvPicPr>
          <p:cNvPr id="1032" name="Picture 8">
            <a:extLst>
              <a:ext uri="{FF2B5EF4-FFF2-40B4-BE49-F238E27FC236}">
                <a16:creationId xmlns:a16="http://schemas.microsoft.com/office/drawing/2014/main" id="{7CB705A0-608B-4949-821B-0D5133F84F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985" b="90307" l="32146" r="69126">
                        <a14:foregroundMark x1="52167" y1="12222" x2="52167" y2="12222"/>
                        <a14:foregroundMark x1="32167" y1="39841" x2="32167" y2="39841"/>
                        <a14:foregroundMark x1="37667" y1="48254" x2="37667" y2="48254"/>
                        <a14:foregroundMark x1="35250" y1="45397" x2="35250" y2="45397"/>
                        <a14:foregroundMark x1="35917" y1="41587" x2="36167" y2="51746"/>
                        <a14:foregroundMark x1="36167" y1="51746" x2="36750" y2="52857"/>
                        <a14:foregroundMark x1="50000" y1="34762" x2="46083" y2="32540"/>
                        <a14:foregroundMark x1="47417" y1="30159" x2="47417" y2="30159"/>
                        <a14:foregroundMark x1="68000" y1="49206" x2="68000" y2="49206"/>
                        <a14:foregroundMark x1="69167" y1="43492" x2="69167" y2="43492"/>
                        <a14:foregroundMark x1="53917" y1="86349" x2="53917" y2="86349"/>
                        <a14:foregroundMark x1="53417" y1="90317" x2="53417" y2="90317"/>
                        <a14:foregroundMark x1="38000" y1="47302" x2="38000" y2="47302"/>
                        <a14:foregroundMark x1="45750" y1="35079" x2="45750" y2="35079"/>
                        <a14:foregroundMark x1="51000" y1="32857" x2="46083" y2="38254"/>
                        <a14:foregroundMark x1="46083" y1="38254" x2="45417" y2="34762"/>
                        <a14:foregroundMark x1="47500" y1="30159" x2="47500" y2="30159"/>
                        <a14:foregroundMark x1="53265" y1="10985" x2="53265" y2="109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738" t="8000" r="28037" b="8000"/>
          <a:stretch/>
        </p:blipFill>
        <p:spPr bwMode="auto">
          <a:xfrm>
            <a:off x="3465607" y="1447560"/>
            <a:ext cx="1440160" cy="1469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80FD4291-1B88-4C12-B21D-E4E0253D7E52}"/>
              </a:ext>
            </a:extLst>
          </p:cNvPr>
          <p:cNvSpPr/>
          <p:nvPr/>
        </p:nvSpPr>
        <p:spPr>
          <a:xfrm>
            <a:off x="2455130" y="633067"/>
            <a:ext cx="454323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kern="10" dirty="0">
                <a:ln w="11430">
                  <a:solidFill>
                    <a:srgbClr val="212745">
                      <a:lumMod val="75000"/>
                    </a:srgbClr>
                  </a:solidFill>
                </a:ln>
                <a:solidFill>
                  <a:srgbClr val="212745">
                    <a:lumMod val="60000"/>
                    <a:lumOff val="40000"/>
                  </a:srgb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Игра «Пройди ряд». </a:t>
            </a:r>
            <a:endParaRPr lang="ru-RU" dirty="0"/>
          </a:p>
        </p:txBody>
      </p:sp>
      <p:grpSp>
        <p:nvGrpSpPr>
          <p:cNvPr id="22" name="Группа 21">
            <a:extLst>
              <a:ext uri="{FF2B5EF4-FFF2-40B4-BE49-F238E27FC236}">
                <a16:creationId xmlns:a16="http://schemas.microsoft.com/office/drawing/2014/main" id="{363AD46C-9B38-46F1-94DA-097F7322E006}"/>
              </a:ext>
            </a:extLst>
          </p:cNvPr>
          <p:cNvGrpSpPr/>
          <p:nvPr/>
        </p:nvGrpSpPr>
        <p:grpSpPr>
          <a:xfrm>
            <a:off x="415695" y="5301208"/>
            <a:ext cx="8312610" cy="1168928"/>
            <a:chOff x="484612" y="5340232"/>
            <a:chExt cx="8312610" cy="1168928"/>
          </a:xfrm>
        </p:grpSpPr>
        <p:pic>
          <p:nvPicPr>
            <p:cNvPr id="23" name="Рисунок 22">
              <a:extLst>
                <a:ext uri="{FF2B5EF4-FFF2-40B4-BE49-F238E27FC236}">
                  <a16:creationId xmlns:a16="http://schemas.microsoft.com/office/drawing/2014/main" id="{79D1C72D-F96A-42F1-8A4D-AB38B879470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4612" y="5340232"/>
              <a:ext cx="682836" cy="1133996"/>
            </a:xfrm>
            <a:prstGeom prst="rect">
              <a:avLst/>
            </a:prstGeom>
          </p:spPr>
        </p:pic>
        <p:pic>
          <p:nvPicPr>
            <p:cNvPr id="24" name="Рисунок 23">
              <a:extLst>
                <a:ext uri="{FF2B5EF4-FFF2-40B4-BE49-F238E27FC236}">
                  <a16:creationId xmlns:a16="http://schemas.microsoft.com/office/drawing/2014/main" id="{DCDE5BE8-8A61-419D-B735-3517379A727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56518" y="5340232"/>
              <a:ext cx="659395" cy="1133336"/>
            </a:xfrm>
            <a:prstGeom prst="rect">
              <a:avLst/>
            </a:prstGeom>
          </p:spPr>
        </p:pic>
        <p:pic>
          <p:nvPicPr>
            <p:cNvPr id="25" name="Рисунок 24">
              <a:extLst>
                <a:ext uri="{FF2B5EF4-FFF2-40B4-BE49-F238E27FC236}">
                  <a16:creationId xmlns:a16="http://schemas.microsoft.com/office/drawing/2014/main" id="{B6D3F1B6-13B6-48F3-B39B-E082993F74D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97653" y="5340232"/>
              <a:ext cx="607474" cy="1168928"/>
            </a:xfrm>
            <a:prstGeom prst="rect">
              <a:avLst/>
            </a:prstGeom>
          </p:spPr>
        </p:pic>
        <p:pic>
          <p:nvPicPr>
            <p:cNvPr id="26" name="Рисунок 25">
              <a:extLst>
                <a:ext uri="{FF2B5EF4-FFF2-40B4-BE49-F238E27FC236}">
                  <a16:creationId xmlns:a16="http://schemas.microsoft.com/office/drawing/2014/main" id="{50EEFE2B-92FC-4352-998B-51A27AA8305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904653" y="5340232"/>
              <a:ext cx="607473" cy="1168926"/>
            </a:xfrm>
            <a:prstGeom prst="rect">
              <a:avLst/>
            </a:prstGeom>
          </p:spPr>
        </p:pic>
        <p:pic>
          <p:nvPicPr>
            <p:cNvPr id="27" name="Рисунок 26">
              <a:extLst>
                <a:ext uri="{FF2B5EF4-FFF2-40B4-BE49-F238E27FC236}">
                  <a16:creationId xmlns:a16="http://schemas.microsoft.com/office/drawing/2014/main" id="{E4517921-64C1-4E70-983F-44545C8C87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1753" y="5340232"/>
              <a:ext cx="682836" cy="1133996"/>
            </a:xfrm>
            <a:prstGeom prst="rect">
              <a:avLst/>
            </a:prstGeom>
          </p:spPr>
        </p:pic>
        <p:pic>
          <p:nvPicPr>
            <p:cNvPr id="28" name="Рисунок 27">
              <a:extLst>
                <a:ext uri="{FF2B5EF4-FFF2-40B4-BE49-F238E27FC236}">
                  <a16:creationId xmlns:a16="http://schemas.microsoft.com/office/drawing/2014/main" id="{397D7E67-E391-4C0E-A15E-AC2A7E8E361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18339" y="5340232"/>
              <a:ext cx="607473" cy="1168926"/>
            </a:xfrm>
            <a:prstGeom prst="rect">
              <a:avLst/>
            </a:prstGeom>
          </p:spPr>
        </p:pic>
        <p:pic>
          <p:nvPicPr>
            <p:cNvPr id="29" name="Рисунок 28">
              <a:extLst>
                <a:ext uri="{FF2B5EF4-FFF2-40B4-BE49-F238E27FC236}">
                  <a16:creationId xmlns:a16="http://schemas.microsoft.com/office/drawing/2014/main" id="{A9C74B94-C98C-45AD-853D-44B3008CBDA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41466" y="5340232"/>
              <a:ext cx="682836" cy="1133996"/>
            </a:xfrm>
            <a:prstGeom prst="rect">
              <a:avLst/>
            </a:prstGeom>
          </p:spPr>
        </p:pic>
        <p:pic>
          <p:nvPicPr>
            <p:cNvPr id="35" name="Рисунок 34">
              <a:extLst>
                <a:ext uri="{FF2B5EF4-FFF2-40B4-BE49-F238E27FC236}">
                  <a16:creationId xmlns:a16="http://schemas.microsoft.com/office/drawing/2014/main" id="{5CA22D33-B7C1-4DB4-A2F8-655DCD874DA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55682" y="5340232"/>
              <a:ext cx="607473" cy="1168926"/>
            </a:xfrm>
            <a:prstGeom prst="rect">
              <a:avLst/>
            </a:prstGeom>
          </p:spPr>
        </p:pic>
        <p:pic>
          <p:nvPicPr>
            <p:cNvPr id="36" name="Рисунок 35">
              <a:extLst>
                <a:ext uri="{FF2B5EF4-FFF2-40B4-BE49-F238E27FC236}">
                  <a16:creationId xmlns:a16="http://schemas.microsoft.com/office/drawing/2014/main" id="{33F16A79-9072-4AC5-98CB-25D56000DAB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89749" y="5340232"/>
              <a:ext cx="607473" cy="1168926"/>
            </a:xfrm>
            <a:prstGeom prst="rect">
              <a:avLst/>
            </a:prstGeom>
          </p:spPr>
        </p:pic>
        <p:pic>
          <p:nvPicPr>
            <p:cNvPr id="37" name="Рисунок 36">
              <a:extLst>
                <a:ext uri="{FF2B5EF4-FFF2-40B4-BE49-F238E27FC236}">
                  <a16:creationId xmlns:a16="http://schemas.microsoft.com/office/drawing/2014/main" id="{93370DF4-686D-4D90-B800-1ED2CA3C69E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25246" y="5340232"/>
              <a:ext cx="682836" cy="113399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122390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B4C64A00-7EDD-40F7-9323-6B41ED314022}"/>
              </a:ext>
            </a:extLst>
          </p:cNvPr>
          <p:cNvSpPr/>
          <p:nvPr/>
        </p:nvSpPr>
        <p:spPr>
          <a:xfrm>
            <a:off x="2483768" y="3573016"/>
            <a:ext cx="537252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Восстанови положение рук по слогам.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8407DB55-D0E9-4AD1-863A-B806DDCE7D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500" b="96029" l="8000" r="91222">
                        <a14:foregroundMark x1="26000" y1="7647" x2="26000" y2="7647"/>
                        <a14:foregroundMark x1="8333" y1="50735" x2="8333" y2="50735"/>
                        <a14:foregroundMark x1="47000" y1="93971" x2="47000" y2="93971"/>
                        <a14:foregroundMark x1="74111" y1="96176" x2="74111" y2="96176"/>
                        <a14:foregroundMark x1="91222" y1="75294" x2="91222" y2="75294"/>
                        <a14:foregroundMark x1="18222" y1="37794" x2="18222" y2="37794"/>
                        <a14:foregroundMark x1="24667" y1="35882" x2="18889" y2="33824"/>
                        <a14:foregroundMark x1="18889" y1="33824" x2="15111" y2="47941"/>
                        <a14:foregroundMark x1="15111" y1="47941" x2="21111" y2="49412"/>
                        <a14:foregroundMark x1="21111" y1="49412" x2="21667" y2="48382"/>
                        <a14:foregroundMark x1="23556" y1="38676" x2="20111" y2="44706"/>
                        <a14:foregroundMark x1="20111" y1="44706" x2="23222" y2="39706"/>
                        <a14:foregroundMark x1="28333" y1="47941" x2="26444" y2="40882"/>
                        <a14:foregroundMark x1="26444" y1="40882" x2="27333" y2="32353"/>
                        <a14:foregroundMark x1="27333" y1="32353" x2="30111" y2="25735"/>
                        <a14:foregroundMark x1="30111" y1="25735" x2="34222" y2="20588"/>
                        <a14:foregroundMark x1="34222" y1="20588" x2="39889" y2="20441"/>
                        <a14:foregroundMark x1="39889" y1="20441" x2="43667" y2="26765"/>
                        <a14:foregroundMark x1="43667" y1="26765" x2="44111" y2="34853"/>
                        <a14:foregroundMark x1="44111" y1="34853" x2="42333" y2="41765"/>
                        <a14:foregroundMark x1="42333" y1="41765" x2="38111" y2="47500"/>
                        <a14:foregroundMark x1="38111" y1="47500" x2="32778" y2="50441"/>
                        <a14:foregroundMark x1="32778" y1="50441" x2="28111" y2="47794"/>
                        <a14:foregroundMark x1="32111" y1="44265" x2="37556" y2="41176"/>
                        <a14:foregroundMark x1="37556" y1="41176" x2="39333" y2="33824"/>
                        <a14:foregroundMark x1="39333" y1="33824" x2="37111" y2="26176"/>
                        <a14:foregroundMark x1="37111" y1="26176" x2="31556" y2="25000"/>
                        <a14:foregroundMark x1="31556" y1="25000" x2="28667" y2="32206"/>
                        <a14:foregroundMark x1="28667" y1="32206" x2="28667" y2="37059"/>
                        <a14:foregroundMark x1="21444" y1="38235" x2="21444" y2="38235"/>
                        <a14:foregroundMark x1="40778" y1="8382" x2="40778" y2="83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5820" y="1601376"/>
            <a:ext cx="2071688" cy="1565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65A09B11-DD2B-40FB-A8F0-CE890F142FCB}"/>
              </a:ext>
            </a:extLst>
          </p:cNvPr>
          <p:cNvSpPr/>
          <p:nvPr/>
        </p:nvSpPr>
        <p:spPr>
          <a:xfrm>
            <a:off x="2383626" y="705044"/>
            <a:ext cx="454323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3600" b="1" kern="10" dirty="0">
                <a:ln w="11430">
                  <a:solidFill>
                    <a:srgbClr val="212745">
                      <a:lumMod val="75000"/>
                    </a:srgbClr>
                  </a:solidFill>
                </a:ln>
                <a:solidFill>
                  <a:srgbClr val="212745">
                    <a:lumMod val="60000"/>
                    <a:lumOff val="40000"/>
                  </a:srgb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Игра «Пройди ряд». </a:t>
            </a:r>
            <a:endParaRPr lang="ru-RU" dirty="0">
              <a:solidFill>
                <a:prstClr val="black"/>
              </a:solidFill>
            </a:endParaRPr>
          </a:p>
        </p:txBody>
      </p:sp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B5B9DF49-897F-425B-BCB0-8C0A2CAAB24A}"/>
              </a:ext>
            </a:extLst>
          </p:cNvPr>
          <p:cNvGrpSpPr/>
          <p:nvPr/>
        </p:nvGrpSpPr>
        <p:grpSpPr>
          <a:xfrm>
            <a:off x="308317" y="4655159"/>
            <a:ext cx="8544598" cy="707886"/>
            <a:chOff x="308317" y="4655159"/>
            <a:chExt cx="8544598" cy="707886"/>
          </a:xfrm>
        </p:grpSpPr>
        <p:sp>
          <p:nvSpPr>
            <p:cNvPr id="18" name="Прямоугольник 17">
              <a:extLst>
                <a:ext uri="{FF2B5EF4-FFF2-40B4-BE49-F238E27FC236}">
                  <a16:creationId xmlns:a16="http://schemas.microsoft.com/office/drawing/2014/main" id="{83A2DC27-4C2E-4EFD-B061-2F9795620A3C}"/>
                </a:ext>
              </a:extLst>
            </p:cNvPr>
            <p:cNvSpPr/>
            <p:nvPr/>
          </p:nvSpPr>
          <p:spPr>
            <a:xfrm>
              <a:off x="308317" y="4655159"/>
              <a:ext cx="907621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/>
              <a:r>
                <a:rPr lang="ru-RU" sz="4000" b="1" dirty="0">
                  <a:ln/>
                  <a:solidFill>
                    <a:srgbClr val="0000FF"/>
                  </a:solidFill>
                  <a:latin typeface="Comic Sans MS" panose="030F0702030302020204" pitchFamily="66" charset="0"/>
                </a:rPr>
                <a:t>ш</a:t>
              </a:r>
              <a:r>
                <a:rPr lang="ru-RU" sz="4000" b="1" dirty="0">
                  <a:ln/>
                  <a:solidFill>
                    <a:srgbClr val="FF0000"/>
                  </a:solidFill>
                  <a:latin typeface="Comic Sans MS" panose="030F0702030302020204" pitchFamily="66" charset="0"/>
                </a:rPr>
                <a:t>и</a:t>
              </a:r>
            </a:p>
          </p:txBody>
        </p:sp>
        <p:sp>
          <p:nvSpPr>
            <p:cNvPr id="19" name="Прямоугольник 18">
              <a:extLst>
                <a:ext uri="{FF2B5EF4-FFF2-40B4-BE49-F238E27FC236}">
                  <a16:creationId xmlns:a16="http://schemas.microsoft.com/office/drawing/2014/main" id="{55827474-FC8A-446D-8EF7-92F213DE5DBD}"/>
                </a:ext>
              </a:extLst>
            </p:cNvPr>
            <p:cNvSpPr/>
            <p:nvPr/>
          </p:nvSpPr>
          <p:spPr>
            <a:xfrm>
              <a:off x="2010589" y="4655159"/>
              <a:ext cx="907621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/>
              <a:r>
                <a:rPr lang="ru-RU" sz="4000" b="1" dirty="0">
                  <a:ln/>
                  <a:solidFill>
                    <a:srgbClr val="0000FF"/>
                  </a:solidFill>
                  <a:latin typeface="Comic Sans MS" panose="030F0702030302020204" pitchFamily="66" charset="0"/>
                </a:rPr>
                <a:t>ш</a:t>
              </a:r>
              <a:r>
                <a:rPr lang="ru-RU" sz="4000" b="1" dirty="0">
                  <a:ln/>
                  <a:solidFill>
                    <a:srgbClr val="FF0000"/>
                  </a:solidFill>
                  <a:latin typeface="Comic Sans MS" panose="030F0702030302020204" pitchFamily="66" charset="0"/>
                </a:rPr>
                <a:t>и</a:t>
              </a:r>
            </a:p>
          </p:txBody>
        </p:sp>
        <p:sp>
          <p:nvSpPr>
            <p:cNvPr id="21" name="Прямоугольник 20">
              <a:extLst>
                <a:ext uri="{FF2B5EF4-FFF2-40B4-BE49-F238E27FC236}">
                  <a16:creationId xmlns:a16="http://schemas.microsoft.com/office/drawing/2014/main" id="{87400984-D9B6-42FB-B07F-FDE9108ECE02}"/>
                </a:ext>
              </a:extLst>
            </p:cNvPr>
            <p:cNvSpPr/>
            <p:nvPr/>
          </p:nvSpPr>
          <p:spPr>
            <a:xfrm>
              <a:off x="3712861" y="4655159"/>
              <a:ext cx="861133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/>
              <a:r>
                <a:rPr lang="ru-RU" sz="4000" b="1" dirty="0" err="1">
                  <a:ln/>
                  <a:solidFill>
                    <a:srgbClr val="0000FF"/>
                  </a:solidFill>
                  <a:latin typeface="Comic Sans MS" panose="030F0702030302020204" pitchFamily="66" charset="0"/>
                </a:rPr>
                <a:t>ж</a:t>
              </a:r>
              <a:r>
                <a:rPr lang="ru-RU" sz="4000" b="1" dirty="0" err="1">
                  <a:ln/>
                  <a:solidFill>
                    <a:srgbClr val="FF0000"/>
                  </a:solidFill>
                  <a:latin typeface="Comic Sans MS" panose="030F0702030302020204" pitchFamily="66" charset="0"/>
                </a:rPr>
                <a:t>и</a:t>
              </a:r>
              <a:endParaRPr lang="ru-RU" sz="4000" b="1" dirty="0">
                <a:ln/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22" name="Прямоугольник 21">
              <a:extLst>
                <a:ext uri="{FF2B5EF4-FFF2-40B4-BE49-F238E27FC236}">
                  <a16:creationId xmlns:a16="http://schemas.microsoft.com/office/drawing/2014/main" id="{A5E7C6F0-D0EF-49BC-B222-D5998F1CB780}"/>
                </a:ext>
              </a:extLst>
            </p:cNvPr>
            <p:cNvSpPr/>
            <p:nvPr/>
          </p:nvSpPr>
          <p:spPr>
            <a:xfrm>
              <a:off x="4540753" y="4655159"/>
              <a:ext cx="907621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/>
              <a:r>
                <a:rPr lang="ru-RU" sz="4000" b="1" dirty="0">
                  <a:ln/>
                  <a:solidFill>
                    <a:srgbClr val="0000FF"/>
                  </a:solidFill>
                  <a:latin typeface="Comic Sans MS" panose="030F0702030302020204" pitchFamily="66" charset="0"/>
                </a:rPr>
                <a:t>ш</a:t>
              </a:r>
              <a:r>
                <a:rPr lang="ru-RU" sz="4000" b="1" dirty="0">
                  <a:ln/>
                  <a:solidFill>
                    <a:srgbClr val="FF0000"/>
                  </a:solidFill>
                  <a:latin typeface="Comic Sans MS" panose="030F0702030302020204" pitchFamily="66" charset="0"/>
                </a:rPr>
                <a:t>и</a:t>
              </a:r>
            </a:p>
          </p:txBody>
        </p:sp>
        <p:sp>
          <p:nvSpPr>
            <p:cNvPr id="23" name="Прямоугольник 22">
              <a:extLst>
                <a:ext uri="{FF2B5EF4-FFF2-40B4-BE49-F238E27FC236}">
                  <a16:creationId xmlns:a16="http://schemas.microsoft.com/office/drawing/2014/main" id="{37FA6700-348A-4FEF-AC10-4FCEAC805786}"/>
                </a:ext>
              </a:extLst>
            </p:cNvPr>
            <p:cNvSpPr/>
            <p:nvPr/>
          </p:nvSpPr>
          <p:spPr>
            <a:xfrm>
              <a:off x="1182697" y="4655159"/>
              <a:ext cx="861133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/>
              <a:r>
                <a:rPr lang="ru-RU" sz="4000" b="1" dirty="0" err="1">
                  <a:ln/>
                  <a:solidFill>
                    <a:srgbClr val="0000FF"/>
                  </a:solidFill>
                  <a:latin typeface="Comic Sans MS" panose="030F0702030302020204" pitchFamily="66" charset="0"/>
                </a:rPr>
                <a:t>ж</a:t>
              </a:r>
              <a:r>
                <a:rPr lang="ru-RU" sz="4000" b="1" dirty="0" err="1">
                  <a:ln/>
                  <a:solidFill>
                    <a:srgbClr val="FF0000"/>
                  </a:solidFill>
                  <a:latin typeface="Comic Sans MS" panose="030F0702030302020204" pitchFamily="66" charset="0"/>
                </a:rPr>
                <a:t>и</a:t>
              </a:r>
              <a:endParaRPr lang="ru-RU" sz="4000" b="1" dirty="0">
                <a:ln/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24" name="Прямоугольник 23">
              <a:extLst>
                <a:ext uri="{FF2B5EF4-FFF2-40B4-BE49-F238E27FC236}">
                  <a16:creationId xmlns:a16="http://schemas.microsoft.com/office/drawing/2014/main" id="{4D96445F-0E37-4B07-9B80-AAEE995B1144}"/>
                </a:ext>
              </a:extLst>
            </p:cNvPr>
            <p:cNvSpPr/>
            <p:nvPr/>
          </p:nvSpPr>
          <p:spPr>
            <a:xfrm>
              <a:off x="2884969" y="4655159"/>
              <a:ext cx="861133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/>
              <a:r>
                <a:rPr lang="ru-RU" sz="4000" b="1" dirty="0" err="1">
                  <a:ln/>
                  <a:solidFill>
                    <a:srgbClr val="0000FF"/>
                  </a:solidFill>
                  <a:latin typeface="Comic Sans MS" panose="030F0702030302020204" pitchFamily="66" charset="0"/>
                </a:rPr>
                <a:t>ж</a:t>
              </a:r>
              <a:r>
                <a:rPr lang="ru-RU" sz="4000" b="1" dirty="0" err="1">
                  <a:ln/>
                  <a:solidFill>
                    <a:srgbClr val="FF0000"/>
                  </a:solidFill>
                  <a:latin typeface="Comic Sans MS" panose="030F0702030302020204" pitchFamily="66" charset="0"/>
                </a:rPr>
                <a:t>и</a:t>
              </a:r>
              <a:endParaRPr lang="ru-RU" sz="4000" b="1" dirty="0">
                <a:ln/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25" name="Прямоугольник 24">
              <a:extLst>
                <a:ext uri="{FF2B5EF4-FFF2-40B4-BE49-F238E27FC236}">
                  <a16:creationId xmlns:a16="http://schemas.microsoft.com/office/drawing/2014/main" id="{D48649C1-0AE6-49F0-8223-F0F4FA404D35}"/>
                </a:ext>
              </a:extLst>
            </p:cNvPr>
            <p:cNvSpPr/>
            <p:nvPr/>
          </p:nvSpPr>
          <p:spPr>
            <a:xfrm>
              <a:off x="5415133" y="4655159"/>
              <a:ext cx="907621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/>
              <a:r>
                <a:rPr lang="ru-RU" sz="4000" b="1" dirty="0">
                  <a:ln/>
                  <a:solidFill>
                    <a:srgbClr val="0000FF"/>
                  </a:solidFill>
                  <a:latin typeface="Comic Sans MS" panose="030F0702030302020204" pitchFamily="66" charset="0"/>
                </a:rPr>
                <a:t>ш</a:t>
              </a:r>
              <a:r>
                <a:rPr lang="ru-RU" sz="4000" b="1" dirty="0">
                  <a:ln/>
                  <a:solidFill>
                    <a:srgbClr val="FF0000"/>
                  </a:solidFill>
                  <a:latin typeface="Comic Sans MS" panose="030F0702030302020204" pitchFamily="66" charset="0"/>
                </a:rPr>
                <a:t>и</a:t>
              </a:r>
            </a:p>
          </p:txBody>
        </p:sp>
        <p:sp>
          <p:nvSpPr>
            <p:cNvPr id="31" name="Прямоугольник 30">
              <a:extLst>
                <a:ext uri="{FF2B5EF4-FFF2-40B4-BE49-F238E27FC236}">
                  <a16:creationId xmlns:a16="http://schemas.microsoft.com/office/drawing/2014/main" id="{14A5C178-4F6A-46C1-A1DE-30DC10CC6504}"/>
                </a:ext>
              </a:extLst>
            </p:cNvPr>
            <p:cNvSpPr/>
            <p:nvPr/>
          </p:nvSpPr>
          <p:spPr>
            <a:xfrm>
              <a:off x="6289513" y="4655159"/>
              <a:ext cx="861133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/>
              <a:r>
                <a:rPr lang="ru-RU" sz="4000" b="1" dirty="0" err="1">
                  <a:ln/>
                  <a:solidFill>
                    <a:srgbClr val="0000FF"/>
                  </a:solidFill>
                  <a:latin typeface="Comic Sans MS" panose="030F0702030302020204" pitchFamily="66" charset="0"/>
                </a:rPr>
                <a:t>ж</a:t>
              </a:r>
              <a:r>
                <a:rPr lang="ru-RU" sz="4000" b="1" dirty="0" err="1">
                  <a:ln/>
                  <a:solidFill>
                    <a:srgbClr val="FF0000"/>
                  </a:solidFill>
                  <a:latin typeface="Comic Sans MS" panose="030F0702030302020204" pitchFamily="66" charset="0"/>
                </a:rPr>
                <a:t>и</a:t>
              </a:r>
              <a:endParaRPr lang="ru-RU" sz="4000" b="1" dirty="0">
                <a:ln/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32" name="Прямоугольник 31">
              <a:extLst>
                <a:ext uri="{FF2B5EF4-FFF2-40B4-BE49-F238E27FC236}">
                  <a16:creationId xmlns:a16="http://schemas.microsoft.com/office/drawing/2014/main" id="{A2338989-15BC-41DC-AB27-50028D62DBB6}"/>
                </a:ext>
              </a:extLst>
            </p:cNvPr>
            <p:cNvSpPr/>
            <p:nvPr/>
          </p:nvSpPr>
          <p:spPr>
            <a:xfrm>
              <a:off x="7117405" y="4655159"/>
              <a:ext cx="907621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/>
              <a:r>
                <a:rPr lang="ru-RU" sz="4000" b="1" dirty="0">
                  <a:ln/>
                  <a:solidFill>
                    <a:srgbClr val="0000FF"/>
                  </a:solidFill>
                  <a:latin typeface="Comic Sans MS" panose="030F0702030302020204" pitchFamily="66" charset="0"/>
                </a:rPr>
                <a:t>ш</a:t>
              </a:r>
              <a:r>
                <a:rPr lang="ru-RU" sz="4000" b="1" dirty="0">
                  <a:ln/>
                  <a:solidFill>
                    <a:srgbClr val="FF0000"/>
                  </a:solidFill>
                  <a:latin typeface="Comic Sans MS" panose="030F0702030302020204" pitchFamily="66" charset="0"/>
                </a:rPr>
                <a:t>и</a:t>
              </a:r>
            </a:p>
          </p:txBody>
        </p:sp>
        <p:sp>
          <p:nvSpPr>
            <p:cNvPr id="33" name="Прямоугольник 32">
              <a:extLst>
                <a:ext uri="{FF2B5EF4-FFF2-40B4-BE49-F238E27FC236}">
                  <a16:creationId xmlns:a16="http://schemas.microsoft.com/office/drawing/2014/main" id="{3FCBAAF4-087A-41FC-A9C8-4A4DA511CF29}"/>
                </a:ext>
              </a:extLst>
            </p:cNvPr>
            <p:cNvSpPr/>
            <p:nvPr/>
          </p:nvSpPr>
          <p:spPr>
            <a:xfrm>
              <a:off x="7991782" y="4655159"/>
              <a:ext cx="861133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/>
              <a:r>
                <a:rPr lang="ru-RU" sz="4000" b="1" dirty="0" err="1">
                  <a:ln/>
                  <a:solidFill>
                    <a:srgbClr val="0000FF"/>
                  </a:solidFill>
                  <a:latin typeface="Comic Sans MS" panose="030F0702030302020204" pitchFamily="66" charset="0"/>
                </a:rPr>
                <a:t>ж</a:t>
              </a:r>
              <a:r>
                <a:rPr lang="ru-RU" sz="4000" b="1" dirty="0" err="1">
                  <a:ln/>
                  <a:solidFill>
                    <a:srgbClr val="FF0000"/>
                  </a:solidFill>
                  <a:latin typeface="Comic Sans MS" panose="030F0702030302020204" pitchFamily="66" charset="0"/>
                </a:rPr>
                <a:t>и</a:t>
              </a:r>
              <a:endParaRPr lang="ru-RU" sz="4000" b="1" dirty="0">
                <a:ln/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</p:grp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70BACEA1-AC1D-44F8-8770-82A28E21E43A}"/>
              </a:ext>
            </a:extLst>
          </p:cNvPr>
          <p:cNvSpPr/>
          <p:nvPr/>
        </p:nvSpPr>
        <p:spPr>
          <a:xfrm>
            <a:off x="2267744" y="5752846"/>
            <a:ext cx="459933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>
                <a:ln>
                  <a:solidFill>
                    <a:schemeClr val="bg2">
                      <a:lumMod val="25000"/>
                    </a:schemeClr>
                  </a:solidFill>
                </a:ln>
                <a:solidFill>
                  <a:schemeClr val="bg2">
                    <a:lumMod val="50000"/>
                  </a:schemeClr>
                </a:solidFill>
                <a:latin typeface="Comic Sans MS" panose="030F0702030302020204" pitchFamily="66" charset="0"/>
              </a:rPr>
              <a:t>Попробуй продолжить ряд дальше!</a:t>
            </a:r>
            <a:endParaRPr lang="ru-RU" dirty="0">
              <a:ln>
                <a:solidFill>
                  <a:schemeClr val="bg2">
                    <a:lumMod val="25000"/>
                  </a:schemeClr>
                </a:solidFill>
              </a:ln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58369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3172386A-11CC-4246-80E9-D30F27F10AF9}"/>
              </a:ext>
            </a:extLst>
          </p:cNvPr>
          <p:cNvSpPr/>
          <p:nvPr/>
        </p:nvSpPr>
        <p:spPr>
          <a:xfrm>
            <a:off x="827584" y="1859829"/>
            <a:ext cx="7416824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28600"/>
            <a:r>
              <a:rPr lang="ru-RU" sz="2000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  <a:t>Шарик и Жук расшалились и стали менять звук [ш]  на [ж], или [ж] на [ш] в  слогах и словах. Присоединяйся к ним и также пошали!</a:t>
            </a:r>
          </a:p>
          <a:p>
            <a:pPr indent="228600"/>
            <a:r>
              <a:rPr lang="ru-RU" sz="2000" dirty="0">
                <a:solidFill>
                  <a:schemeClr val="accent2">
                    <a:lumMod val="50000"/>
                  </a:schemeClr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Нажми на кнопочку звука, слушай слоги и слова, меняй звуки и </a:t>
            </a:r>
            <a:r>
              <a:rPr lang="ru-RU" sz="2000" b="1" dirty="0">
                <a:solidFill>
                  <a:srgbClr val="003399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говори</a:t>
            </a:r>
            <a:r>
              <a:rPr lang="ru-RU" sz="2000" dirty="0">
                <a:solidFill>
                  <a:schemeClr val="accent2">
                    <a:lumMod val="50000"/>
                  </a:schemeClr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, что у тебя получилось, например: слышишь слог </a:t>
            </a:r>
            <a:r>
              <a:rPr lang="ru-RU" sz="2000" b="1" dirty="0" err="1">
                <a:solidFill>
                  <a:srgbClr val="003399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ша</a:t>
            </a:r>
            <a:r>
              <a:rPr lang="ru-RU" sz="2000" dirty="0">
                <a:solidFill>
                  <a:schemeClr val="accent2">
                    <a:lumMod val="50000"/>
                  </a:schemeClr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 - отвечаешь </a:t>
            </a:r>
            <a:r>
              <a:rPr lang="ru-RU" sz="2000" b="1" dirty="0" err="1">
                <a:solidFill>
                  <a:srgbClr val="003399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жа</a:t>
            </a:r>
            <a:r>
              <a:rPr lang="ru-RU" sz="2000" dirty="0">
                <a:solidFill>
                  <a:schemeClr val="accent2">
                    <a:lumMod val="50000"/>
                  </a:schemeClr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,  слышишь слово </a:t>
            </a:r>
            <a:r>
              <a:rPr lang="ru-RU" sz="2000" b="1" dirty="0">
                <a:solidFill>
                  <a:srgbClr val="003399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шар</a:t>
            </a:r>
            <a:r>
              <a:rPr lang="ru-RU" sz="2000" dirty="0">
                <a:solidFill>
                  <a:schemeClr val="accent2">
                    <a:lumMod val="50000"/>
                  </a:schemeClr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 - отвечаешь </a:t>
            </a:r>
            <a:r>
              <a:rPr lang="ru-RU" sz="2000" b="1" dirty="0">
                <a:solidFill>
                  <a:srgbClr val="003399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жар</a:t>
            </a:r>
            <a:r>
              <a:rPr lang="ru-RU" sz="2000" dirty="0">
                <a:solidFill>
                  <a:schemeClr val="accent2">
                    <a:lumMod val="50000"/>
                  </a:schemeClr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….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1356592-7F3C-40EB-82D5-D353EC5ADE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4130958"/>
            <a:ext cx="1099428" cy="145539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1D2545F-D8D6-4970-8EC9-39E4B620474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6350" y="3759664"/>
            <a:ext cx="1316169" cy="1826684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9435B578-409F-4F9D-84CC-5C5EC94B6EB2}"/>
              </a:ext>
            </a:extLst>
          </p:cNvPr>
          <p:cNvSpPr/>
          <p:nvPr/>
        </p:nvSpPr>
        <p:spPr>
          <a:xfrm>
            <a:off x="1556792" y="598469"/>
            <a:ext cx="603041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600" b="1" kern="10" dirty="0">
                <a:ln w="11430">
                  <a:solidFill>
                    <a:srgbClr val="212745">
                      <a:lumMod val="75000"/>
                    </a:srgbClr>
                  </a:solidFill>
                </a:ln>
                <a:solidFill>
                  <a:srgbClr val="212745">
                    <a:lumMod val="60000"/>
                    <a:lumOff val="40000"/>
                  </a:srgb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Игра  </a:t>
            </a:r>
          </a:p>
          <a:p>
            <a:pPr lvl="0" algn="ctr"/>
            <a:r>
              <a:rPr lang="ru-RU" sz="3600" b="1" kern="10" dirty="0">
                <a:ln w="11430">
                  <a:solidFill>
                    <a:srgbClr val="212745">
                      <a:lumMod val="75000"/>
                    </a:srgbClr>
                  </a:solidFill>
                </a:ln>
                <a:solidFill>
                  <a:srgbClr val="212745">
                    <a:lumMod val="60000"/>
                    <a:lumOff val="40000"/>
                  </a:srgb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«Поменяй звуки». </a:t>
            </a:r>
          </a:p>
        </p:txBody>
      </p:sp>
      <p:sp>
        <p:nvSpPr>
          <p:cNvPr id="20" name="Прямоугольник: скругленные углы 19">
            <a:extLst>
              <a:ext uri="{FF2B5EF4-FFF2-40B4-BE49-F238E27FC236}">
                <a16:creationId xmlns:a16="http://schemas.microsoft.com/office/drawing/2014/main" id="{523DC0BB-F395-4BA8-AB24-2FC7822C0330}"/>
              </a:ext>
            </a:extLst>
          </p:cNvPr>
          <p:cNvSpPr/>
          <p:nvPr/>
        </p:nvSpPr>
        <p:spPr>
          <a:xfrm>
            <a:off x="4299933" y="4789023"/>
            <a:ext cx="648072" cy="646331"/>
          </a:xfrm>
          <a:prstGeom prst="roundRect">
            <a:avLst/>
          </a:prstGeom>
          <a:noFill/>
          <a:ln w="28575"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1" name="Записанный звук">
            <a:hlinkClick r:id="" action="ppaction://media"/>
            <a:extLst>
              <a:ext uri="{FF2B5EF4-FFF2-40B4-BE49-F238E27FC236}">
                <a16:creationId xmlns:a16="http://schemas.microsoft.com/office/drawing/2014/main" id="{22DD964A-0B7F-4081-A78D-078BA35D623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319169" y="482575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877642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39659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0" name="Picture 8">
            <a:extLst>
              <a:ext uri="{FF2B5EF4-FFF2-40B4-BE49-F238E27FC236}">
                <a16:creationId xmlns:a16="http://schemas.microsoft.com/office/drawing/2014/main" id="{917751EF-862D-4F65-8504-BBCBAE6894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897" y="132023"/>
            <a:ext cx="8574206" cy="6733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Записанный звук">
            <a:hlinkClick r:id="" action="ppaction://media"/>
            <a:extLst>
              <a:ext uri="{FF2B5EF4-FFF2-40B4-BE49-F238E27FC236}">
                <a16:creationId xmlns:a16="http://schemas.microsoft.com/office/drawing/2014/main" id="{DC075055-03BF-45E8-B21E-2E02240214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8047700" y="705585"/>
            <a:ext cx="609600" cy="609600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414B100F-D1FC-4E53-9DDC-E13CA991FACA}"/>
              </a:ext>
            </a:extLst>
          </p:cNvPr>
          <p:cNvSpPr/>
          <p:nvPr/>
        </p:nvSpPr>
        <p:spPr>
          <a:xfrm>
            <a:off x="256297" y="0"/>
            <a:ext cx="87415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3399"/>
                </a:solidFill>
                <a:latin typeface="Comic Sans MS" panose="030F0702030302020204" pitchFamily="66" charset="0"/>
              </a:rPr>
              <a:t>Нажми на кнопку звука, послушай сказку и догадайся, какие звуки мы будем сравнивать     на  занятии? Пока идёт запись сказки, мышью не щёлкай!</a:t>
            </a:r>
          </a:p>
        </p:txBody>
      </p:sp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22E24E0C-3C49-4F0D-AA71-1594E16AA8C1}"/>
              </a:ext>
            </a:extLst>
          </p:cNvPr>
          <p:cNvSpPr/>
          <p:nvPr/>
        </p:nvSpPr>
        <p:spPr>
          <a:xfrm>
            <a:off x="8028464" y="680607"/>
            <a:ext cx="648072" cy="646331"/>
          </a:xfrm>
          <a:prstGeom prst="roundRect">
            <a:avLst/>
          </a:prstGeom>
          <a:noFill/>
          <a:ln w="28575"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3088" name="Picture 16">
            <a:extLst>
              <a:ext uri="{FF2B5EF4-FFF2-40B4-BE49-F238E27FC236}">
                <a16:creationId xmlns:a16="http://schemas.microsoft.com/office/drawing/2014/main" id="{11A5EB35-93BE-4BA3-AADD-9D6834C354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686064"/>
            <a:ext cx="4752528" cy="4171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92FAB918-8C98-4E6E-8F38-2FF3325CC00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338" y="3206425"/>
            <a:ext cx="1535009" cy="2032000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ABC300A5-9FAF-43EA-81B9-8FA6CB1489E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4137" y="3717032"/>
            <a:ext cx="935988" cy="1299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789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accel="50000" decel="50000" fill="hold" nodeType="afterEffect">
                                  <p:stCondLst>
                                    <p:cond delay="30000"/>
                                  </p:stCondLst>
                                  <p:childTnLst>
                                    <p:animMotion origin="layout" path="M -2.5E-6 -7.40741E-7 L 0.06702 0.04005 C 0.08108 0.04907 0.10209 0.05394 0.12396 0.05394 C 0.14896 0.05394 0.16893 0.04907 0.18299 0.04005 L 0.25 -7.40741E-7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2000"/>
                            </p:stCondLst>
                            <p:childTnLst>
                              <p:par>
                                <p:cTn id="8" presetID="37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 -7.40741E-7 L 0.17865 0.04005 C 0.16372 0.04907 0.1415 0.05394 0.11823 0.05394 C 0.09167 0.05394 0.07049 0.04907 0.05556 0.04005 L -0.01562 -7.40741E-7 " pathEditMode="relative" rAng="0" ptsTypes="AAAAA">
                                      <p:cBhvr>
                                        <p:cTn id="9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281" y="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4000"/>
                            </p:stCondLst>
                            <p:childTnLst>
                              <p:par>
                                <p:cTn id="11" presetID="37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7.40741E-7 L 0.06702 0.04005 C 0.08108 0.04907 0.10209 0.05394 0.12396 0.05394 C 0.14896 0.05394 0.16893 0.04907 0.18299 0.04005 L 0.25 -7.40741E-7 " pathEditMode="relative" rAng="0" ptsTypes="AAAAA">
                                      <p:cBhvr>
                                        <p:cTn id="12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6000"/>
                            </p:stCondLst>
                            <p:childTnLst>
                              <p:par>
                                <p:cTn id="14" presetID="37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 -7.40741E-7 L 0.17275 0.04005 C 0.15643 0.04907 0.13229 0.05394 0.10712 0.05394 C 0.0783 0.05394 0.05556 0.04907 0.03924 0.04005 L -0.03802 -7.40741E-7 " pathEditMode="relative" rAng="0" ptsTypes="AAAAA">
                                      <p:cBhvr>
                                        <p:cTn id="15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410" y="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8000"/>
                            </p:stCondLst>
                            <p:childTnLst>
                              <p:par>
                                <p:cTn id="17" presetID="37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7.40741E-7 L 0.06702 0.12894 C 0.08108 0.15833 0.10243 0.17431 0.12431 0.17431 C 0.14931 0.17431 0.16962 0.15833 0.18368 0.12894 L 0.25104 -7.40741E-7 " pathEditMode="relative" rAng="0" ptsTypes="AAAAA">
                                      <p:cBhvr>
                                        <p:cTn id="18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52" y="87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000"/>
                            </p:stCondLst>
                            <p:childTnLst>
                              <p:par>
                                <p:cTn id="20" presetID="15" presetClass="entr" presetSubtype="0" fill="hold" nodeType="afterEffect">
                                  <p:stCondLst>
                                    <p:cond delay="30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3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73000"/>
                            </p:stCondLst>
                            <p:childTnLst>
                              <p:par>
                                <p:cTn id="27" presetID="48" presetClass="path" presetSubtype="0" accel="50000" decel="50000" fill="hold" nodeType="afterEffect">
                                  <p:stCondLst>
                                    <p:cond delay="20500"/>
                                  </p:stCondLst>
                                  <p:childTnLst>
                                    <p:animMotion origin="layout" path="M 0.0026 0.03149 C 0.01615 0.03704 0.03125 0.0426 0.03802 0.04954 C 0.04479 0.05741 0.04826 0.06644 0.05156 0.0757 C 0.05504 0.08496 0.05156 0.09283 0.04826 0.10116 C 0.04479 0.1088 0.03993 0.11737 0.0276 0.12454 C 0.01788 0.13149 0.0007 0.13727 -0.01753 0.14144 C -0.03472 0.14561 -0.05503 0.14838 -0.07517 0.15 C -0.09549 0.15116 -0.1158 0.15116 -0.13437 0.15 C -0.15451 0.14838 -0.17309 0.14491 -0.18837 0.13936 C -0.20365 0.13426 -0.21719 0.12801 -0.22396 0.12014 C -0.23246 0.11297 -0.23559 0.10348 -0.23559 0.09537 C -0.23715 0.08774 -0.23559 0.07848 -0.22708 0.07084 C -0.21892 0.06389 -0.20365 0.05811 -0.18333 0.05533 C -0.16302 0.05324 -0.14271 0.05602 -0.12917 0.06088 C -0.11736 0.06598 -0.10903 0.07362 -0.10712 0.08287 C -0.10712 0.0919 -0.10903 0.10047 -0.11736 0.10764 C -0.12587 0.11459 -0.12413 0.11598 -0.15781 0.12524 C -0.18837 0.13496 -0.21892 0.13241 -0.23715 0.13287 C -0.25573 0.13287 -0.27101 0.1301 -0.28958 0.12732 C -0.31007 0.12362 -0.32691 0.11737 -0.33871 0.11158 C -0.35069 0.10602 -0.35555 0.09908 -0.36233 0.08774 C -0.36701 0.07639 -0.36701 0.07084 -0.36701 0.06227 C -0.36701 0.05394 -0.36701 0.04537 -0.36701 0.03704 " pathEditMode="relative" rAng="0" ptsTypes="AAAAAAAAAAAAAAAAAAAAAAA">
                                      <p:cBhvr>
                                        <p:cTn id="28" dur="5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972" y="59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1028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larisa\Мои документы\Загрузки\ипрон\1113b-4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7981455" y="923451"/>
            <a:ext cx="432048" cy="80605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38100" cap="sq">
            <a:solidFill>
              <a:schemeClr val="accent1">
                <a:lumMod val="75000"/>
              </a:schemeClr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9" name="Picture 6" descr="C:\Documents and Settings\larisa\Мои документы\Мои рисунки\к арт гимн\Большой ух_.pn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755576" y="909133"/>
            <a:ext cx="720080" cy="10873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B35F9032-5308-43CE-8A70-19149F5FD1AC}"/>
              </a:ext>
            </a:extLst>
          </p:cNvPr>
          <p:cNvSpPr/>
          <p:nvPr/>
        </p:nvSpPr>
        <p:spPr>
          <a:xfrm>
            <a:off x="1115616" y="2138361"/>
            <a:ext cx="703852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A5644E">
                    <a:lumMod val="50000"/>
                  </a:srgbClr>
                </a:solidFill>
                <a:latin typeface="Comic Sans MS" panose="030F0702030302020204" pitchFamily="66" charset="0"/>
              </a:rPr>
              <a:t>   </a:t>
            </a:r>
            <a:r>
              <a:rPr lang="ru-RU" sz="2000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Послушай слоги и запиши их двумя цветами. Какими? Проверь свой ответ – щёлкни мышкой.</a:t>
            </a:r>
            <a:endParaRPr lang="ru-RU" sz="20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8A8F42B9-5867-411B-9F87-83225AF32F8B}"/>
              </a:ext>
            </a:extLst>
          </p:cNvPr>
          <p:cNvSpPr/>
          <p:nvPr/>
        </p:nvSpPr>
        <p:spPr>
          <a:xfrm>
            <a:off x="845585" y="2888369"/>
            <a:ext cx="7578587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000" dirty="0">
                <a:solidFill>
                  <a:srgbClr val="00B0F0"/>
                </a:solidFill>
                <a:latin typeface="Comic Sans MS" panose="030F0702030302020204" pitchFamily="66" charset="0"/>
              </a:rPr>
              <a:t>    </a:t>
            </a:r>
            <a:r>
              <a:rPr lang="ru-RU" sz="2000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Правильно, синей ручкой пишем буквы, обозначающие твёрдые согласные, а красной – буквы, обозначающие гласные.</a:t>
            </a:r>
          </a:p>
          <a:p>
            <a:pPr lvl="0"/>
            <a:r>
              <a:rPr lang="ru-RU" sz="2000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   Над буквой «ж» синей ручкой рисуй колокольчик, а над буквой «ш»– наушники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!</a:t>
            </a:r>
            <a:r>
              <a:rPr lang="ru-RU" sz="2000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</a:p>
          <a:p>
            <a:pPr lvl="0"/>
            <a:r>
              <a:rPr lang="ru-RU" sz="2000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   Итак, щёлкай мышью, слушай и записывай каждую цепочку слогов на новой строке!</a:t>
            </a:r>
            <a:endParaRPr lang="ru-RU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5" name="WordArt 4">
            <a:extLst>
              <a:ext uri="{FF2B5EF4-FFF2-40B4-BE49-F238E27FC236}">
                <a16:creationId xmlns:a16="http://schemas.microsoft.com/office/drawing/2014/main" id="{87A89082-6BF3-4498-9143-5C2534606F6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538262" y="1196752"/>
            <a:ext cx="4193232" cy="362180"/>
          </a:xfrm>
          <a:prstGeom prst="rect">
            <a:avLst/>
          </a:prstGeom>
          <a:noFill/>
          <a:ln>
            <a:noFill/>
            <a:prstDash val="lgDashDotDot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600" b="1" kern="10" dirty="0">
                <a:ln w="11430">
                  <a:solidFill>
                    <a:schemeClr val="tx2">
                      <a:lumMod val="75000"/>
                    </a:schemeClr>
                  </a:solidFill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Запиши слоги. </a:t>
            </a:r>
          </a:p>
        </p:txBody>
      </p:sp>
      <p:pic>
        <p:nvPicPr>
          <p:cNvPr id="8" name="Записанный звук">
            <a:hlinkClick r:id="" action="ppaction://media"/>
            <a:extLst>
              <a:ext uri="{FF2B5EF4-FFF2-40B4-BE49-F238E27FC236}">
                <a16:creationId xmlns:a16="http://schemas.microsoft.com/office/drawing/2014/main" id="{89E8463F-715B-46CE-B1DB-2C97B0165B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373796" y="5392192"/>
            <a:ext cx="609600" cy="609600"/>
          </a:xfrm>
          <a:prstGeom prst="rect">
            <a:avLst/>
          </a:prstGeom>
        </p:spPr>
      </p:pic>
      <p:pic>
        <p:nvPicPr>
          <p:cNvPr id="10" name="Записанный звук">
            <a:hlinkClick r:id="" action="ppaction://media"/>
            <a:extLst>
              <a:ext uri="{FF2B5EF4-FFF2-40B4-BE49-F238E27FC236}">
                <a16:creationId xmlns:a16="http://schemas.microsoft.com/office/drawing/2014/main" id="{45B11292-CDC5-4D22-9CD8-3B18D1CBE74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834662" y="5392192"/>
            <a:ext cx="609600" cy="609600"/>
          </a:xfrm>
          <a:prstGeom prst="rect">
            <a:avLst/>
          </a:prstGeom>
        </p:spPr>
      </p:pic>
      <p:pic>
        <p:nvPicPr>
          <p:cNvPr id="11" name="Записанный звук">
            <a:hlinkClick r:id="" action="ppaction://media"/>
            <a:extLst>
              <a:ext uri="{FF2B5EF4-FFF2-40B4-BE49-F238E27FC236}">
                <a16:creationId xmlns:a16="http://schemas.microsoft.com/office/drawing/2014/main" id="{A1B90779-557E-436B-B55E-8E6E68D79644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295528" y="5392192"/>
            <a:ext cx="609600" cy="609600"/>
          </a:xfrm>
          <a:prstGeom prst="rect">
            <a:avLst/>
          </a:prstGeom>
        </p:spPr>
      </p:pic>
      <p:pic>
        <p:nvPicPr>
          <p:cNvPr id="12" name="Записанный звук">
            <a:hlinkClick r:id="" action="ppaction://media"/>
            <a:extLst>
              <a:ext uri="{FF2B5EF4-FFF2-40B4-BE49-F238E27FC236}">
                <a16:creationId xmlns:a16="http://schemas.microsoft.com/office/drawing/2014/main" id="{EC5DDD37-ECCF-4072-BB0D-AF77B4FA15C1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5756394" y="5392192"/>
            <a:ext cx="609600" cy="609600"/>
          </a:xfrm>
          <a:prstGeom prst="rect">
            <a:avLst/>
          </a:prstGeom>
        </p:spPr>
      </p:pic>
      <p:pic>
        <p:nvPicPr>
          <p:cNvPr id="13" name="Записанный звук">
            <a:hlinkClick r:id="" action="ppaction://media"/>
            <a:extLst>
              <a:ext uri="{FF2B5EF4-FFF2-40B4-BE49-F238E27FC236}">
                <a16:creationId xmlns:a16="http://schemas.microsoft.com/office/drawing/2014/main" id="{EBCB8E4C-A167-434C-8F4C-F8D1551639AF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4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7217258" y="5392192"/>
            <a:ext cx="609600" cy="609600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7B25F9D2-F42C-4BC5-9E65-22C6B9CB14E7}"/>
              </a:ext>
            </a:extLst>
          </p:cNvPr>
          <p:cNvSpPr/>
          <p:nvPr/>
        </p:nvSpPr>
        <p:spPr>
          <a:xfrm>
            <a:off x="5537777" y="6027005"/>
            <a:ext cx="26597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Проверь свою запись.</a:t>
            </a:r>
            <a:endParaRPr lang="ru-RU" dirty="0"/>
          </a:p>
        </p:txBody>
      </p:sp>
      <p:sp>
        <p:nvSpPr>
          <p:cNvPr id="3" name="Управляющая кнопка: &quot;Вперед&quot; или &quot;Следующий&quot; 2">
            <a:hlinkClick r:id="rId15" action="ppaction://hlinksldjump" highlightClick="1"/>
            <a:extLst>
              <a:ext uri="{FF2B5EF4-FFF2-40B4-BE49-F238E27FC236}">
                <a16:creationId xmlns:a16="http://schemas.microsoft.com/office/drawing/2014/main" id="{3DBB7D20-716D-4233-B450-671EE1ACB103}"/>
              </a:ext>
            </a:extLst>
          </p:cNvPr>
          <p:cNvSpPr/>
          <p:nvPr/>
        </p:nvSpPr>
        <p:spPr>
          <a:xfrm>
            <a:off x="8154143" y="5998636"/>
            <a:ext cx="432048" cy="289693"/>
          </a:xfrm>
          <a:prstGeom prst="actionButtonForwardNex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403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360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4852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4829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4713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7" grpId="0"/>
      <p:bldP spid="2" grpId="0"/>
      <p:bldP spid="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WordArt 4"/>
          <p:cNvSpPr>
            <a:spLocks noChangeArrowheads="1" noChangeShapeType="1" noTextEdit="1"/>
          </p:cNvSpPr>
          <p:nvPr/>
        </p:nvSpPr>
        <p:spPr bwMode="auto">
          <a:xfrm>
            <a:off x="1972111" y="792728"/>
            <a:ext cx="5579383" cy="980111"/>
          </a:xfrm>
          <a:prstGeom prst="rect">
            <a:avLst/>
          </a:prstGeom>
          <a:noFill/>
          <a:ln>
            <a:noFill/>
            <a:prstDash val="lgDashDotDot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600" b="1" kern="10" dirty="0">
                <a:ln w="11430">
                  <a:solidFill>
                    <a:schemeClr val="tx2">
                      <a:lumMod val="75000"/>
                    </a:schemeClr>
                  </a:solidFill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Игра  </a:t>
            </a:r>
          </a:p>
          <a:p>
            <a:pPr algn="ctr"/>
            <a:r>
              <a:rPr lang="ru-RU" sz="3600" b="1" kern="10" dirty="0">
                <a:ln w="11430">
                  <a:solidFill>
                    <a:schemeClr val="tx2">
                      <a:lumMod val="75000"/>
                    </a:schemeClr>
                  </a:solidFill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«Кто внимательный».</a:t>
            </a:r>
          </a:p>
        </p:txBody>
      </p:sp>
      <p:pic>
        <p:nvPicPr>
          <p:cNvPr id="4" name="Picture 6" descr="C:\Documents and Settings\larisa\Мои документы\Мои рисунки\к арт гимн\Большой ух_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1589" y="348603"/>
            <a:ext cx="824459" cy="1244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3" descr="C:\Documents and Settings\Администратор\Рабочий стол\Новая папка\Рисунок01 копия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355976" y="4686809"/>
            <a:ext cx="722787" cy="1420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AF80CD84-D6DF-411C-929E-5A96134DD0D4}"/>
              </a:ext>
            </a:extLst>
          </p:cNvPr>
          <p:cNvSpPr/>
          <p:nvPr/>
        </p:nvSpPr>
        <p:spPr>
          <a:xfrm>
            <a:off x="922434" y="1993013"/>
            <a:ext cx="7678739" cy="28315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 Я буду говорить слова, а ты, если услышишь звук 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[</a:t>
            </a:r>
            <a:r>
              <a:rPr lang="ru-RU" sz="2000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ж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]</a:t>
            </a:r>
            <a:r>
              <a:rPr lang="ru-RU" sz="2000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– звени в воображаемый колокольчик, а если услышишь звук 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[</a:t>
            </a:r>
            <a:r>
              <a:rPr lang="ru-RU" sz="2000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ш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]</a:t>
            </a:r>
            <a:r>
              <a:rPr lang="ru-RU" sz="2000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– надевай воображаемые наушники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!</a:t>
            </a:r>
            <a:r>
              <a:rPr lang="ru-RU" sz="2000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</a:p>
          <a:p>
            <a:r>
              <a:rPr lang="ru-RU" sz="2000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 Встань ровно и маршируй, высоко поднимая колени. Старайся маршировать медленно, в одинаковом ритме. Закрой глаза, открой рот и положи спокойный кончик языка на нижнюю губу.</a:t>
            </a:r>
          </a:p>
          <a:p>
            <a:r>
              <a:rPr lang="ru-RU" sz="2000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        Нажми на значок,               слушай и показывай!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306B8C12-5F23-47BE-BF35-AF55956FE4A7}"/>
              </a:ext>
            </a:extLst>
          </p:cNvPr>
          <p:cNvSpPr/>
          <p:nvPr/>
        </p:nvSpPr>
        <p:spPr>
          <a:xfrm>
            <a:off x="898134" y="6342719"/>
            <a:ext cx="778610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>
                <a:ln>
                  <a:solidFill>
                    <a:schemeClr val="bg1">
                      <a:lumMod val="75000"/>
                    </a:schemeClr>
                  </a:solidFill>
                </a:ln>
                <a:solidFill>
                  <a:schemeClr val="bg1"/>
                </a:solidFill>
                <a:latin typeface="Comic Sans MS" panose="030F0702030302020204" pitchFamily="66" charset="0"/>
              </a:rPr>
              <a:t>Если у ребёнка много ошибок на определение звуков, пусть он выполнит </a:t>
            </a:r>
          </a:p>
          <a:p>
            <a:r>
              <a:rPr lang="ru-RU" sz="1600" dirty="0">
                <a:ln>
                  <a:solidFill>
                    <a:schemeClr val="bg1">
                      <a:lumMod val="75000"/>
                    </a:schemeClr>
                  </a:solidFill>
                </a:ln>
                <a:solidFill>
                  <a:schemeClr val="bg1"/>
                </a:solidFill>
                <a:latin typeface="Comic Sans MS" panose="030F0702030302020204" pitchFamily="66" charset="0"/>
              </a:rPr>
              <a:t>это упражнение несколько раз!</a:t>
            </a:r>
            <a:endParaRPr lang="ru-RU" sz="1600" dirty="0">
              <a:ln>
                <a:solidFill>
                  <a:schemeClr val="bg1">
                    <a:lumMod val="75000"/>
                  </a:schemeClr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FF71E8A7-6DED-43FA-8C9B-4CD18618E8A2}"/>
              </a:ext>
            </a:extLst>
          </p:cNvPr>
          <p:cNvSpPr/>
          <p:nvPr/>
        </p:nvSpPr>
        <p:spPr>
          <a:xfrm>
            <a:off x="4096628" y="3979799"/>
            <a:ext cx="648072" cy="576064"/>
          </a:xfrm>
          <a:prstGeom prst="roundRect">
            <a:avLst/>
          </a:prstGeom>
          <a:noFill/>
          <a:ln w="28575"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6189153-B427-40A9-82F7-508C216A26B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4806" y="4649923"/>
            <a:ext cx="1099428" cy="145539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CA6FD508-117A-42E7-935C-8D28A1BFB65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2420" y="4397332"/>
            <a:ext cx="1316169" cy="1826684"/>
          </a:xfrm>
          <a:prstGeom prst="rect">
            <a:avLst/>
          </a:prstGeom>
        </p:spPr>
      </p:pic>
      <p:pic>
        <p:nvPicPr>
          <p:cNvPr id="3" name="Записанный звук">
            <a:hlinkClick r:id="" action="ppaction://media"/>
            <a:extLst>
              <a:ext uri="{FF2B5EF4-FFF2-40B4-BE49-F238E27FC236}">
                <a16:creationId xmlns:a16="http://schemas.microsoft.com/office/drawing/2014/main" id="{F5FE37D2-2542-40B0-8DEF-C5B16D5E000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107769" y="398695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11701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WordArt 4"/>
          <p:cNvSpPr>
            <a:spLocks noChangeArrowheads="1" noChangeShapeType="1" noTextEdit="1"/>
          </p:cNvSpPr>
          <p:nvPr/>
        </p:nvSpPr>
        <p:spPr bwMode="auto">
          <a:xfrm>
            <a:off x="2564198" y="692696"/>
            <a:ext cx="4563345" cy="1085178"/>
          </a:xfrm>
          <a:prstGeom prst="rect">
            <a:avLst/>
          </a:prstGeom>
          <a:noFill/>
          <a:ln>
            <a:noFill/>
            <a:prstDash val="lgDashDotDot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600" b="1" kern="10" dirty="0">
                <a:ln w="11430">
                  <a:solidFill>
                    <a:schemeClr val="tx2">
                      <a:lumMod val="75000"/>
                    </a:schemeClr>
                  </a:solidFill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Игра  </a:t>
            </a:r>
          </a:p>
          <a:p>
            <a:pPr algn="ctr"/>
            <a:r>
              <a:rPr lang="ru-RU" sz="3600" b="1" kern="10" dirty="0">
                <a:ln w="11430">
                  <a:solidFill>
                    <a:schemeClr val="tx2">
                      <a:lumMod val="75000"/>
                    </a:schemeClr>
                  </a:solidFill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«Звук и его место» </a:t>
            </a:r>
          </a:p>
        </p:txBody>
      </p:sp>
      <p:pic>
        <p:nvPicPr>
          <p:cNvPr id="4" name="Picture 6" descr="C:\Documents and Settings\larisa\Мои документы\Мои рисунки\к арт гимн\Большой ух_.pn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467544" y="164552"/>
            <a:ext cx="1080120" cy="1631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AF80CD84-D6DF-411C-929E-5A96134DD0D4}"/>
              </a:ext>
            </a:extLst>
          </p:cNvPr>
          <p:cNvSpPr/>
          <p:nvPr/>
        </p:nvSpPr>
        <p:spPr>
          <a:xfrm>
            <a:off x="803659" y="1859663"/>
            <a:ext cx="7848871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Слушай слова, определи какой звук, 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[</a:t>
            </a:r>
            <a:r>
              <a:rPr lang="ru-RU" sz="2000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ш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]</a:t>
            </a:r>
            <a:r>
              <a:rPr lang="ru-RU" sz="2000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или 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[</a:t>
            </a:r>
            <a:r>
              <a:rPr lang="ru-RU" sz="2000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ж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]</a:t>
            </a:r>
            <a:r>
              <a:rPr lang="ru-RU" sz="2000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, есть в каждом слове и место на котором он находится (считай звуки по пальцам или по линейке). Запиши на свободной строке транскрипции найденных звуков, а цифрой обозначь его место в слове. Над транскрипциями звуков нарисуй    или     .</a:t>
            </a:r>
          </a:p>
          <a:p>
            <a:r>
              <a:rPr lang="ru-RU" sz="2000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Какой ручкой будешь писать? Почему?</a:t>
            </a:r>
          </a:p>
          <a:p>
            <a:r>
              <a:rPr lang="ru-RU" sz="2000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Проверь ответ, щёлкнув мышью!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C27F0906-9286-4B0B-B9FB-241B91EAAAFC}"/>
              </a:ext>
            </a:extLst>
          </p:cNvPr>
          <p:cNvSpPr/>
          <p:nvPr/>
        </p:nvSpPr>
        <p:spPr>
          <a:xfrm>
            <a:off x="803659" y="3997730"/>
            <a:ext cx="547137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>
                <a:solidFill>
                  <a:srgbClr val="00B0F0"/>
                </a:solidFill>
                <a:latin typeface="Comic Sans MS" panose="030F0702030302020204" pitchFamily="66" charset="0"/>
              </a:rPr>
              <a:t>Да, ты прав/а! Надо писать синей ручкой, </a:t>
            </a:r>
          </a:p>
          <a:p>
            <a:r>
              <a:rPr lang="ru-RU" sz="2000" dirty="0">
                <a:solidFill>
                  <a:srgbClr val="00B0F0"/>
                </a:solidFill>
                <a:latin typeface="Comic Sans MS" panose="030F0702030302020204" pitchFamily="66" charset="0"/>
              </a:rPr>
              <a:t>так как оба звука  - твёрдые!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2B9FD07A-4A28-4A51-B736-39596BB2AB18}"/>
              </a:ext>
            </a:extLst>
          </p:cNvPr>
          <p:cNvSpPr/>
          <p:nvPr/>
        </p:nvSpPr>
        <p:spPr>
          <a:xfrm>
            <a:off x="868033" y="4620866"/>
            <a:ext cx="629691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2000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Итак, щёлкай мышью, слушай слова, определяй </a:t>
            </a:r>
          </a:p>
          <a:p>
            <a:pPr lvl="0"/>
            <a:r>
              <a:rPr lang="ru-RU" sz="2000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звуки, записывай их транскрипции и цифрой </a:t>
            </a:r>
          </a:p>
          <a:p>
            <a:pPr lvl="0"/>
            <a:r>
              <a:rPr lang="ru-RU" sz="2000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обозначай их место!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4720130-CF6C-40AD-9CE6-6C05C31E5C77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b="50106"/>
          <a:stretch/>
        </p:blipFill>
        <p:spPr>
          <a:xfrm>
            <a:off x="7265013" y="3514835"/>
            <a:ext cx="1245395" cy="2240424"/>
          </a:xfrm>
          <a:prstGeom prst="rect">
            <a:avLst/>
          </a:prstGeom>
        </p:spPr>
      </p:pic>
      <p:pic>
        <p:nvPicPr>
          <p:cNvPr id="9" name="Рисунок 8" descr="Звонок">
            <a:extLst>
              <a:ext uri="{FF2B5EF4-FFF2-40B4-BE49-F238E27FC236}">
                <a16:creationId xmlns:a16="http://schemas.microsoft.com/office/drawing/2014/main" id="{8D5F4C7D-32B7-4E49-BFEA-49EFB0362EE7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7309687" y="3107468"/>
            <a:ext cx="235698" cy="235698"/>
          </a:xfrm>
          <a:prstGeom prst="rect">
            <a:avLst/>
          </a:prstGeom>
        </p:spPr>
      </p:pic>
      <p:pic>
        <p:nvPicPr>
          <p:cNvPr id="10" name="Рисунок 9" descr="Наушники">
            <a:extLst>
              <a:ext uri="{FF2B5EF4-FFF2-40B4-BE49-F238E27FC236}">
                <a16:creationId xmlns:a16="http://schemas.microsoft.com/office/drawing/2014/main" id="{B1CFDE7A-78EB-49F7-AE29-E5045D8BF48B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8084046" y="3107468"/>
            <a:ext cx="230833" cy="230833"/>
          </a:xfrm>
          <a:prstGeom prst="rect">
            <a:avLst/>
          </a:prstGeom>
        </p:spPr>
      </p:pic>
      <p:pic>
        <p:nvPicPr>
          <p:cNvPr id="6" name="Записанный звук">
            <a:hlinkClick r:id="" action="ppaction://media"/>
            <a:extLst>
              <a:ext uri="{FF2B5EF4-FFF2-40B4-BE49-F238E27FC236}">
                <a16:creationId xmlns:a16="http://schemas.microsoft.com/office/drawing/2014/main" id="{17FE06F6-6FFD-4485-A434-6EC7D279CB8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28118" y="5620542"/>
            <a:ext cx="609600" cy="609600"/>
          </a:xfrm>
          <a:prstGeom prst="rect">
            <a:avLst/>
          </a:prstGeom>
        </p:spPr>
      </p:pic>
      <p:pic>
        <p:nvPicPr>
          <p:cNvPr id="13" name="Записанный звук">
            <a:hlinkClick r:id="" action="ppaction://media"/>
            <a:extLst>
              <a:ext uri="{FF2B5EF4-FFF2-40B4-BE49-F238E27FC236}">
                <a16:creationId xmlns:a16="http://schemas.microsoft.com/office/drawing/2014/main" id="{A63FAAC0-F6DE-4E84-A867-9E64883B271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1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005441" y="5620542"/>
            <a:ext cx="609600" cy="609600"/>
          </a:xfrm>
          <a:prstGeom prst="rect">
            <a:avLst/>
          </a:prstGeom>
        </p:spPr>
      </p:pic>
      <p:pic>
        <p:nvPicPr>
          <p:cNvPr id="14" name="Записанный звук">
            <a:hlinkClick r:id="" action="ppaction://media"/>
            <a:extLst>
              <a:ext uri="{FF2B5EF4-FFF2-40B4-BE49-F238E27FC236}">
                <a16:creationId xmlns:a16="http://schemas.microsoft.com/office/drawing/2014/main" id="{E35BC3E0-5E5F-41F2-B32C-6156009458C3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1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982764" y="5620542"/>
            <a:ext cx="609600" cy="609600"/>
          </a:xfrm>
          <a:prstGeom prst="rect">
            <a:avLst/>
          </a:prstGeom>
        </p:spPr>
      </p:pic>
      <p:pic>
        <p:nvPicPr>
          <p:cNvPr id="15" name="Записанный звук">
            <a:hlinkClick r:id="" action="ppaction://media"/>
            <a:extLst>
              <a:ext uri="{FF2B5EF4-FFF2-40B4-BE49-F238E27FC236}">
                <a16:creationId xmlns:a16="http://schemas.microsoft.com/office/drawing/2014/main" id="{1197E8B4-9F15-4E7E-95AF-C585CAA81FFD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1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960087" y="5620542"/>
            <a:ext cx="609600" cy="609600"/>
          </a:xfrm>
          <a:prstGeom prst="rect">
            <a:avLst/>
          </a:prstGeom>
        </p:spPr>
      </p:pic>
      <p:pic>
        <p:nvPicPr>
          <p:cNvPr id="16" name="Записанный звук">
            <a:hlinkClick r:id="" action="ppaction://media"/>
            <a:extLst>
              <a:ext uri="{FF2B5EF4-FFF2-40B4-BE49-F238E27FC236}">
                <a16:creationId xmlns:a16="http://schemas.microsoft.com/office/drawing/2014/main" id="{DF0F4B24-09EF-4164-BB72-9C2E88ADC7EA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1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937410" y="5620542"/>
            <a:ext cx="609600" cy="609600"/>
          </a:xfrm>
          <a:prstGeom prst="rect">
            <a:avLst/>
          </a:prstGeom>
        </p:spPr>
      </p:pic>
      <p:pic>
        <p:nvPicPr>
          <p:cNvPr id="17" name="Записанный звук">
            <a:hlinkClick r:id="" action="ppaction://media"/>
            <a:extLst>
              <a:ext uri="{FF2B5EF4-FFF2-40B4-BE49-F238E27FC236}">
                <a16:creationId xmlns:a16="http://schemas.microsoft.com/office/drawing/2014/main" id="{E5EDBC3A-D6EE-45B5-8D0B-945C73191F9C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1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5914734" y="5620542"/>
            <a:ext cx="609600" cy="609600"/>
          </a:xfrm>
          <a:prstGeom prst="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5DACADA9-B50D-4DE1-949B-4DE512A4ABD6}"/>
              </a:ext>
            </a:extLst>
          </p:cNvPr>
          <p:cNvSpPr/>
          <p:nvPr/>
        </p:nvSpPr>
        <p:spPr>
          <a:xfrm>
            <a:off x="6923342" y="5750840"/>
            <a:ext cx="185339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Проверь свою </a:t>
            </a:r>
          </a:p>
          <a:p>
            <a:r>
              <a:rPr lang="ru-RU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запись.</a:t>
            </a:r>
            <a:endParaRPr lang="ru-RU" dirty="0"/>
          </a:p>
        </p:txBody>
      </p:sp>
      <p:sp>
        <p:nvSpPr>
          <p:cNvPr id="12" name="Управляющая кнопка: &quot;Вперед&quot; или &quot;Следующий&quot; 11">
            <a:hlinkClick r:id="rId22" action="ppaction://hlinksldjump" highlightClick="1"/>
            <a:extLst>
              <a:ext uri="{FF2B5EF4-FFF2-40B4-BE49-F238E27FC236}">
                <a16:creationId xmlns:a16="http://schemas.microsoft.com/office/drawing/2014/main" id="{A417AAA1-1F4D-4272-91F1-9BB76721C827}"/>
              </a:ext>
            </a:extLst>
          </p:cNvPr>
          <p:cNvSpPr/>
          <p:nvPr/>
        </p:nvSpPr>
        <p:spPr>
          <a:xfrm>
            <a:off x="8209814" y="6044165"/>
            <a:ext cx="376386" cy="247139"/>
          </a:xfrm>
          <a:prstGeom prst="actionButtonForwardNex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596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26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3005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320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3018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4017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3957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7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3" grpId="0"/>
      <p:bldP spid="11" grpId="0"/>
      <p:bldP spid="1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WordArt 4">
            <a:extLst>
              <a:ext uri="{FF2B5EF4-FFF2-40B4-BE49-F238E27FC236}">
                <a16:creationId xmlns:a16="http://schemas.microsoft.com/office/drawing/2014/main" id="{7376F368-5FA5-4767-93C8-C78189B3D14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843808" y="620688"/>
            <a:ext cx="3447178" cy="454229"/>
          </a:xfrm>
          <a:prstGeom prst="rect">
            <a:avLst/>
          </a:prstGeom>
          <a:noFill/>
          <a:ln>
            <a:noFill/>
            <a:prstDash val="lgDashDotDot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600" b="1" kern="10" dirty="0">
                <a:ln w="11430">
                  <a:solidFill>
                    <a:schemeClr val="tx2">
                      <a:lumMod val="75000"/>
                    </a:schemeClr>
                  </a:solidFill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Транскрипции. 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FA9016FF-3A74-44A6-ADC6-3D9D2EF121DC}"/>
              </a:ext>
            </a:extLst>
          </p:cNvPr>
          <p:cNvSpPr/>
          <p:nvPr/>
        </p:nvSpPr>
        <p:spPr>
          <a:xfrm>
            <a:off x="467544" y="1215983"/>
            <a:ext cx="8295861" cy="286232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Знаешь ли ты, какие животные изображены на картинках.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Щелкни мышью по кнопке под картинкой и проверь свой ответ.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Пропой слово и запиши на свободной строке простым карандашом </a:t>
            </a:r>
          </a:p>
          <a:p>
            <a:r>
              <a:rPr lang="ru-RU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   его транскрипцию. Слово в котором есть звук </a:t>
            </a:r>
            <a:r>
              <a:rPr lang="en-US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[</a:t>
            </a:r>
            <a:r>
              <a:rPr lang="ru-RU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ш</a:t>
            </a:r>
            <a:r>
              <a:rPr lang="en-US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]</a:t>
            </a:r>
            <a:r>
              <a:rPr lang="ru-RU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, пиши с левой </a:t>
            </a:r>
          </a:p>
          <a:p>
            <a:r>
              <a:rPr lang="ru-RU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   стороны, а слово со звуком </a:t>
            </a:r>
            <a:r>
              <a:rPr lang="en-US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[</a:t>
            </a:r>
            <a:r>
              <a:rPr lang="ru-RU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ж</a:t>
            </a:r>
            <a:r>
              <a:rPr lang="en-US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]</a:t>
            </a:r>
            <a:r>
              <a:rPr lang="ru-RU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, пиши с правой стороны.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Под</a:t>
            </a:r>
            <a:r>
              <a:rPr lang="ru-RU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транскрипцией запиши слово прописными строчными буквами. </a:t>
            </a:r>
          </a:p>
          <a:p>
            <a:pPr lvl="0"/>
            <a:r>
              <a:rPr lang="ru-RU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   Цвет букв должен отражать характеристики звуков. Поставь ударение</a:t>
            </a:r>
          </a:p>
          <a:p>
            <a:pPr lvl="0"/>
            <a:r>
              <a:rPr lang="ru-RU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   и раздели на слоги.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Отмечай опасные места, где звуки и буквы не совпадают!</a:t>
            </a:r>
          </a:p>
          <a:p>
            <a:endParaRPr lang="ru-RU" dirty="0">
              <a:solidFill>
                <a:schemeClr val="accent2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1028" name="Picture 4" descr="Photo © Karol Tabarelli de Fatis / iNaturalist.org CC BY-NC 4.0 ">
            <a:extLst>
              <a:ext uri="{FF2B5EF4-FFF2-40B4-BE49-F238E27FC236}">
                <a16:creationId xmlns:a16="http://schemas.microsoft.com/office/drawing/2014/main" id="{7171EA99-3DA1-4928-BA1A-D4D68441F8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7001" y="3861735"/>
            <a:ext cx="2716585" cy="1675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B0A67D4A-1078-44C1-B024-D3B2213597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6297" y="3847443"/>
            <a:ext cx="2524015" cy="1689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1A368269-E27C-4DD9-AD50-76A6FA2ACA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354" y="3837941"/>
            <a:ext cx="2549195" cy="1699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Записанный звук">
            <a:hlinkClick r:id="" action="ppaction://media"/>
            <a:extLst>
              <a:ext uri="{FF2B5EF4-FFF2-40B4-BE49-F238E27FC236}">
                <a16:creationId xmlns:a16="http://schemas.microsoft.com/office/drawing/2014/main" id="{61539880-F820-4E98-96FA-7D10324538F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789522" y="5695026"/>
            <a:ext cx="331936" cy="331936"/>
          </a:xfrm>
          <a:prstGeom prst="rect">
            <a:avLst/>
          </a:prstGeom>
        </p:spPr>
      </p:pic>
      <p:pic>
        <p:nvPicPr>
          <p:cNvPr id="7" name="Записанный звук">
            <a:hlinkClick r:id="" action="ppaction://media"/>
            <a:extLst>
              <a:ext uri="{FF2B5EF4-FFF2-40B4-BE49-F238E27FC236}">
                <a16:creationId xmlns:a16="http://schemas.microsoft.com/office/drawing/2014/main" id="{BD25BD5A-6C9D-4E96-951B-9FBBDB15124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269087" y="5695026"/>
            <a:ext cx="374635" cy="374635"/>
          </a:xfrm>
          <a:prstGeom prst="rect">
            <a:avLst/>
          </a:prstGeom>
        </p:spPr>
      </p:pic>
      <p:pic>
        <p:nvPicPr>
          <p:cNvPr id="9" name="Записанный звук">
            <a:hlinkClick r:id="" action="ppaction://media"/>
            <a:extLst>
              <a:ext uri="{FF2B5EF4-FFF2-40B4-BE49-F238E27FC236}">
                <a16:creationId xmlns:a16="http://schemas.microsoft.com/office/drawing/2014/main" id="{1F2A5279-5B8C-4BBE-8C7A-7CDB2A8E80D2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7094226" y="5695026"/>
            <a:ext cx="367435" cy="360233"/>
          </a:xfrm>
          <a:prstGeom prst="rect">
            <a:avLst/>
          </a:prstGeom>
        </p:spPr>
      </p:pic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F799CBE1-FA7F-45F5-BDF5-024D8B070A45}"/>
              </a:ext>
            </a:extLst>
          </p:cNvPr>
          <p:cNvSpPr/>
          <p:nvPr/>
        </p:nvSpPr>
        <p:spPr>
          <a:xfrm>
            <a:off x="1762087" y="5695026"/>
            <a:ext cx="373822" cy="331936"/>
          </a:xfrm>
          <a:prstGeom prst="round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: скругленные углы 16">
            <a:extLst>
              <a:ext uri="{FF2B5EF4-FFF2-40B4-BE49-F238E27FC236}">
                <a16:creationId xmlns:a16="http://schemas.microsoft.com/office/drawing/2014/main" id="{91AD5F23-8841-4B94-833C-7326AAC0D56A}"/>
              </a:ext>
            </a:extLst>
          </p:cNvPr>
          <p:cNvSpPr/>
          <p:nvPr/>
        </p:nvSpPr>
        <p:spPr>
          <a:xfrm>
            <a:off x="4269087" y="5695026"/>
            <a:ext cx="373822" cy="331936"/>
          </a:xfrm>
          <a:prstGeom prst="round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: скругленные углы 17">
            <a:extLst>
              <a:ext uri="{FF2B5EF4-FFF2-40B4-BE49-F238E27FC236}">
                <a16:creationId xmlns:a16="http://schemas.microsoft.com/office/drawing/2014/main" id="{EF7BE4D5-0D48-45EE-BF9E-8ACE50C95C2A}"/>
              </a:ext>
            </a:extLst>
          </p:cNvPr>
          <p:cNvSpPr/>
          <p:nvPr/>
        </p:nvSpPr>
        <p:spPr>
          <a:xfrm>
            <a:off x="7094226" y="5695026"/>
            <a:ext cx="374635" cy="331936"/>
          </a:xfrm>
          <a:prstGeom prst="round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9C6479B5-F6CD-4D9B-ADCD-5F87EA01D944}"/>
              </a:ext>
            </a:extLst>
          </p:cNvPr>
          <p:cNvSpPr/>
          <p:nvPr/>
        </p:nvSpPr>
        <p:spPr>
          <a:xfrm>
            <a:off x="5582125" y="5988430"/>
            <a:ext cx="26597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Проверь свою запись.</a:t>
            </a:r>
            <a:endParaRPr lang="ru-RU" dirty="0"/>
          </a:p>
        </p:txBody>
      </p:sp>
      <p:sp>
        <p:nvSpPr>
          <p:cNvPr id="5" name="Управляющая кнопка: &quot;Вперед&quot; или &quot;Следующий&quot; 4">
            <a:hlinkClick r:id="rId12" action="ppaction://hlinksldjump" highlightClick="1"/>
            <a:extLst>
              <a:ext uri="{FF2B5EF4-FFF2-40B4-BE49-F238E27FC236}">
                <a16:creationId xmlns:a16="http://schemas.microsoft.com/office/drawing/2014/main" id="{51F01496-7A26-49E1-BEDB-EC57CA6B6793}"/>
              </a:ext>
            </a:extLst>
          </p:cNvPr>
          <p:cNvSpPr/>
          <p:nvPr/>
        </p:nvSpPr>
        <p:spPr>
          <a:xfrm>
            <a:off x="8241827" y="6069661"/>
            <a:ext cx="374634" cy="228108"/>
          </a:xfrm>
          <a:prstGeom prst="actionButtonForwardNex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0925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263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285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318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WordArt 4">
            <a:extLst>
              <a:ext uri="{FF2B5EF4-FFF2-40B4-BE49-F238E27FC236}">
                <a16:creationId xmlns:a16="http://schemas.microsoft.com/office/drawing/2014/main" id="{7376F368-5FA5-4767-93C8-C78189B3D14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979712" y="836712"/>
            <a:ext cx="5423968" cy="949119"/>
          </a:xfrm>
          <a:prstGeom prst="rect">
            <a:avLst/>
          </a:prstGeom>
          <a:noFill/>
          <a:ln>
            <a:noFill/>
            <a:prstDash val="lgDashDotDot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600" b="1" kern="10" dirty="0">
                <a:ln w="11430">
                  <a:solidFill>
                    <a:schemeClr val="tx2">
                      <a:lumMod val="75000"/>
                    </a:schemeClr>
                  </a:solidFill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Вставь  </a:t>
            </a:r>
          </a:p>
          <a:p>
            <a:pPr algn="ctr"/>
            <a:r>
              <a:rPr lang="ru-RU" sz="3600" b="1" kern="10" dirty="0">
                <a:ln w="11430">
                  <a:solidFill>
                    <a:schemeClr val="tx2">
                      <a:lumMod val="75000"/>
                    </a:schemeClr>
                  </a:solidFill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пропущенные буквы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CFA746D-67DC-4BB6-B85E-B967943B90FA}"/>
              </a:ext>
            </a:extLst>
          </p:cNvPr>
          <p:cNvSpPr txBox="1"/>
          <p:nvPr/>
        </p:nvSpPr>
        <p:spPr>
          <a:xfrm>
            <a:off x="755576" y="1916832"/>
            <a:ext cx="7704856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Открой файл с таким же названием. Если есть возможность, распечатай его. Если нет такой возможности, работай прямо в этом документе. </a:t>
            </a:r>
          </a:p>
          <a:p>
            <a:endParaRPr lang="ru-RU" dirty="0">
              <a:solidFill>
                <a:srgbClr val="00B0F0"/>
              </a:solidFill>
              <a:latin typeface="Comic Sans MS" panose="030F0702030302020204" pitchFamily="66" charset="0"/>
            </a:endParaRPr>
          </a:p>
          <a:p>
            <a:r>
              <a:rPr lang="ru-RU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Когда шарик Шурик и жук Жак прилетели на волшебную полянку, там в самом разгаре шёл праздник в честь Мартышкиного Дня Рождения! Только Мартышке было грустно. Она составила меню, но шаловливый ветер перепутал там все слова и сдул буквы </a:t>
            </a:r>
            <a:r>
              <a:rPr lang="ru-RU" b="1" dirty="0">
                <a:solidFill>
                  <a:srgbClr val="003399"/>
                </a:solidFill>
                <a:latin typeface="Comic Sans MS" panose="030F0702030302020204" pitchFamily="66" charset="0"/>
              </a:rPr>
              <a:t>ш</a:t>
            </a:r>
            <a:r>
              <a:rPr lang="ru-RU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и </a:t>
            </a:r>
            <a:r>
              <a:rPr lang="ru-RU" b="1" dirty="0">
                <a:solidFill>
                  <a:srgbClr val="003399"/>
                </a:solidFill>
                <a:latin typeface="Comic Sans MS" panose="030F0702030302020204" pitchFamily="66" charset="0"/>
              </a:rPr>
              <a:t>ж</a:t>
            </a:r>
            <a:r>
              <a:rPr lang="ru-RU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.</a:t>
            </a:r>
          </a:p>
          <a:p>
            <a:r>
              <a:rPr lang="ru-RU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Помоги Мартышке восстановить меню. Для этого:</a:t>
            </a:r>
          </a:p>
          <a:p>
            <a:pPr marL="342900" indent="-342900">
              <a:buFont typeface="+mj-lt"/>
              <a:buAutoNum type="arabicPeriod"/>
            </a:pPr>
            <a:r>
              <a:rPr lang="ru-RU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Вставь в слова прописные буквы </a:t>
            </a:r>
            <a:r>
              <a:rPr lang="ru-RU" sz="4400" b="1" dirty="0">
                <a:solidFill>
                  <a:srgbClr val="003399"/>
                </a:solidFill>
                <a:latin typeface="Propisi" panose="02000508030000020003" pitchFamily="2" charset="0"/>
              </a:rPr>
              <a:t>ш</a:t>
            </a:r>
            <a:r>
              <a:rPr lang="ru-RU" dirty="0">
                <a:solidFill>
                  <a:srgbClr val="00B0F0"/>
                </a:solidFill>
                <a:latin typeface="Comic Sans MS" panose="030F0702030302020204" pitchFamily="66" charset="0"/>
              </a:rPr>
              <a:t> </a:t>
            </a:r>
            <a:r>
              <a:rPr lang="ru-RU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или</a:t>
            </a:r>
            <a:r>
              <a:rPr lang="ru-RU" dirty="0">
                <a:solidFill>
                  <a:srgbClr val="00B0F0"/>
                </a:solidFill>
                <a:latin typeface="Comic Sans MS" panose="030F0702030302020204" pitchFamily="66" charset="0"/>
              </a:rPr>
              <a:t> </a:t>
            </a:r>
            <a:r>
              <a:rPr lang="ru-RU" sz="4400" b="1" dirty="0">
                <a:solidFill>
                  <a:srgbClr val="003399"/>
                </a:solidFill>
                <a:latin typeface="Propisi" panose="02000508030000020003" pitchFamily="2" charset="0"/>
              </a:rPr>
              <a:t>ж</a:t>
            </a:r>
            <a:r>
              <a:rPr lang="ru-RU" dirty="0">
                <a:solidFill>
                  <a:srgbClr val="00B0F0"/>
                </a:solidFill>
                <a:latin typeface="Comic Sans MS" panose="030F0702030302020204" pitchFamily="66" charset="0"/>
              </a:rPr>
              <a:t> .</a:t>
            </a:r>
          </a:p>
          <a:p>
            <a:pPr marL="342900" indent="-342900">
              <a:buFont typeface="+mj-lt"/>
              <a:buAutoNum type="arabicPeriod"/>
            </a:pPr>
            <a:r>
              <a:rPr lang="ru-RU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Соедини по смыслу слова первого и второго </a:t>
            </a:r>
          </a:p>
          <a:p>
            <a:r>
              <a:rPr lang="ru-RU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столбика.</a:t>
            </a:r>
          </a:p>
          <a:p>
            <a:endParaRPr lang="ru-RU" dirty="0">
              <a:solidFill>
                <a:srgbClr val="00B0F0"/>
              </a:solidFill>
              <a:latin typeface="Comic Sans MS" panose="030F0702030302020204" pitchFamily="66" charset="0"/>
            </a:endParaRP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57278555-916A-488C-8C18-2287B96397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4293096"/>
            <a:ext cx="1728192" cy="239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990536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6C61A5EC-5FD5-4272-B441-FACCDCCDC53B}"/>
              </a:ext>
            </a:extLst>
          </p:cNvPr>
          <p:cNvSpPr/>
          <p:nvPr/>
        </p:nvSpPr>
        <p:spPr>
          <a:xfrm>
            <a:off x="728674" y="1469972"/>
            <a:ext cx="7926043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  <a:t>Но вот праздник закончился и настало время возвращаться домой. Провожая Шарика и Жука, Мартышка дала им по свёрточку, приговаривая:</a:t>
            </a:r>
          </a:p>
          <a:p>
            <a:pPr marL="228600">
              <a:spcAft>
                <a:spcPts val="0"/>
              </a:spcAft>
            </a:pPr>
            <a:r>
              <a:rPr lang="ru-RU" dirty="0">
                <a:ln>
                  <a:solidFill>
                    <a:schemeClr val="bg2">
                      <a:lumMod val="25000"/>
                    </a:schemeClr>
                  </a:solidFill>
                </a:ln>
                <a:solidFill>
                  <a:schemeClr val="bg2">
                    <a:lumMod val="25000"/>
                  </a:schemeClr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  <a:t>«Хорош пирожок, внутри творожок,</a:t>
            </a:r>
          </a:p>
          <a:p>
            <a:pPr marL="228600">
              <a:spcAft>
                <a:spcPts val="0"/>
              </a:spcAft>
            </a:pPr>
            <a:r>
              <a:rPr lang="ru-RU" dirty="0">
                <a:ln>
                  <a:solidFill>
                    <a:schemeClr val="bg2">
                      <a:lumMod val="25000"/>
                    </a:schemeClr>
                  </a:solidFill>
                </a:ln>
                <a:solidFill>
                  <a:schemeClr val="bg2">
                    <a:lumMod val="25000"/>
                  </a:schemeClr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  <a:t>Ты скушай на ужин его, мой дружок!»</a:t>
            </a:r>
          </a:p>
          <a:p>
            <a:pPr marL="342900" indent="-342900">
              <a:spcAft>
                <a:spcPts val="0"/>
              </a:spcAft>
              <a:buFontTx/>
              <a:buChar char="-"/>
            </a:pPr>
            <a:r>
              <a:rPr lang="ru-RU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  <a:t>Так что же было в свёрточках?</a:t>
            </a:r>
          </a:p>
          <a:p>
            <a:pPr marL="342900" indent="-342900">
              <a:spcAft>
                <a:spcPts val="0"/>
              </a:spcAft>
              <a:buFontTx/>
              <a:buChar char="-"/>
            </a:pPr>
            <a:endParaRPr lang="ru-RU" sz="1200" dirty="0">
              <a:solidFill>
                <a:schemeClr val="accent2">
                  <a:lumMod val="50000"/>
                </a:schemeClr>
              </a:solidFill>
              <a:effectLst/>
              <a:latin typeface="Comic Sans MS" panose="030F0702030302020204" pitchFamily="66" charset="0"/>
              <a:ea typeface="Times New Roman" panose="02020603050405020304" pitchFamily="18" charset="0"/>
            </a:endParaRPr>
          </a:p>
          <a:p>
            <a:pPr marL="342900" indent="-342900">
              <a:spcAft>
                <a:spcPts val="0"/>
              </a:spcAft>
              <a:buFontTx/>
              <a:buChar char="-"/>
            </a:pPr>
            <a:r>
              <a:rPr lang="ru-RU" dirty="0">
                <a:solidFill>
                  <a:schemeClr val="accent2">
                    <a:lumMod val="50000"/>
                  </a:schemeClr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Повторите скороговорку несколько раз, научитесь чётко её проговаривать в обычном темпе.</a:t>
            </a:r>
          </a:p>
        </p:txBody>
      </p:sp>
      <p:sp>
        <p:nvSpPr>
          <p:cNvPr id="8" name="WordArt 4">
            <a:extLst>
              <a:ext uri="{FF2B5EF4-FFF2-40B4-BE49-F238E27FC236}">
                <a16:creationId xmlns:a16="http://schemas.microsoft.com/office/drawing/2014/main" id="{7BA2C6E6-E4C6-49A8-A098-E6FAA89656A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979712" y="866747"/>
            <a:ext cx="5423968" cy="445063"/>
          </a:xfrm>
          <a:prstGeom prst="rect">
            <a:avLst/>
          </a:prstGeom>
          <a:noFill/>
          <a:ln>
            <a:noFill/>
            <a:prstDash val="lgDashDotDot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600" b="1" kern="10" dirty="0">
                <a:ln w="11430">
                  <a:solidFill>
                    <a:schemeClr val="tx2">
                      <a:lumMod val="75000"/>
                    </a:schemeClr>
                  </a:solidFill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Попробуй  повтори!</a:t>
            </a: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5718D9AE-5412-4FD4-A1F9-7FFD33AA37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513" b="99122" l="2582" r="97283">
                        <a14:foregroundMark x1="54620" y1="3513" x2="54620" y2="3513"/>
                        <a14:foregroundMark x1="13723" y1="15587" x2="13723" y2="15587"/>
                        <a14:foregroundMark x1="2582" y1="24588" x2="2582" y2="24588"/>
                        <a14:foregroundMark x1="95788" y1="48738" x2="95788" y2="48738"/>
                        <a14:foregroundMark x1="97283" y1="65971" x2="97283" y2="65971"/>
                        <a14:foregroundMark x1="73641" y1="96707" x2="73641" y2="96707"/>
                        <a14:foregroundMark x1="62364" y1="98573" x2="62364" y2="98573"/>
                        <a14:foregroundMark x1="23234" y1="99122" x2="23234" y2="991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2862" y="3933056"/>
            <a:ext cx="1975117" cy="2444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4D7E00C0-A918-482F-989D-AE964F1E6B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500" b="90000" l="10000" r="90000">
                        <a14:foregroundMark x1="45625" y1="8500" x2="45625" y2="8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980" t="5166" r="18815" b="8420"/>
          <a:stretch/>
        </p:blipFill>
        <p:spPr bwMode="auto">
          <a:xfrm>
            <a:off x="6477415" y="2236003"/>
            <a:ext cx="951586" cy="945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857C6A4B-812C-452E-9411-213D7A3B696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3789040"/>
            <a:ext cx="1329351" cy="1759755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A9116BED-A45C-4D09-9A69-2FB284C6341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6366" y="4525594"/>
            <a:ext cx="1316169" cy="1826684"/>
          </a:xfrm>
          <a:prstGeom prst="rect">
            <a:avLst/>
          </a:prstGeom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A401F442-C05B-4999-BB7E-9DBD57E7EB4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2700" r="95700">
                        <a14:foregroundMark x1="8500" y1="50000" x2="8500" y2="50000"/>
                        <a14:foregroundMark x1="5000" y1="53100" x2="5000" y2="53100"/>
                        <a14:foregroundMark x1="2800" y1="42800" x2="2800" y2="42800"/>
                        <a14:foregroundMark x1="8700" y1="30600" x2="8700" y2="30600"/>
                        <a14:foregroundMark x1="11300" y1="30900" x2="11300" y2="30900"/>
                        <a14:foregroundMark x1="15000" y1="32200" x2="15000" y2="32200"/>
                        <a14:foregroundMark x1="8300" y1="37600" x2="8300" y2="37600"/>
                        <a14:foregroundMark x1="6100" y1="34600" x2="6100" y2="34600"/>
                        <a14:foregroundMark x1="6900" y1="36100" x2="6900" y2="36100"/>
                        <a14:foregroundMark x1="6300" y1="32600" x2="6300" y2="32600"/>
                        <a14:foregroundMark x1="7600" y1="30700" x2="7600" y2="30700"/>
                        <a14:foregroundMark x1="95700" y1="40700" x2="95700" y2="407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6538" b="30087"/>
          <a:stretch/>
        </p:blipFill>
        <p:spPr bwMode="auto">
          <a:xfrm rot="20006272">
            <a:off x="2504800" y="5179487"/>
            <a:ext cx="1702870" cy="738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3">
            <a:extLst>
              <a:ext uri="{FF2B5EF4-FFF2-40B4-BE49-F238E27FC236}">
                <a16:creationId xmlns:a16="http://schemas.microsoft.com/office/drawing/2014/main" id="{7775147B-64E3-49F2-9B73-DCEFFBE858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8096" y="2857668"/>
            <a:ext cx="6014119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400" b="1" dirty="0">
                <a:ln>
                  <a:solidFill>
                    <a:schemeClr val="bg2">
                      <a:lumMod val="25000"/>
                    </a:schemeClr>
                  </a:solidFill>
                </a:ln>
                <a:solidFill>
                  <a:schemeClr val="bg2">
                    <a:lumMod val="25000"/>
                  </a:schemeClr>
                </a:solidFill>
                <a:latin typeface="Comic Sans MS" panose="030F0702030302020204" pitchFamily="66" charset="0"/>
                <a:cs typeface="Times New Roman" pitchFamily="18" charset="0"/>
              </a:rPr>
              <a:t>1.</a:t>
            </a:r>
            <a:r>
              <a:rPr lang="ru-RU" sz="2400" dirty="0">
                <a:ln>
                  <a:solidFill>
                    <a:schemeClr val="bg2">
                      <a:lumMod val="25000"/>
                    </a:schemeClr>
                  </a:solidFill>
                </a:ln>
                <a:solidFill>
                  <a:schemeClr val="bg2">
                    <a:lumMod val="25000"/>
                  </a:schemeClr>
                </a:solidFill>
                <a:latin typeface="Comic Sans MS" panose="030F0702030302020204" pitchFamily="66" charset="0"/>
              </a:rPr>
              <a:t>Хорош пирожок, внутри творожок,</a:t>
            </a:r>
          </a:p>
          <a:p>
            <a:r>
              <a:rPr lang="ru-RU" sz="2400" dirty="0">
                <a:ln>
                  <a:solidFill>
                    <a:schemeClr val="bg2">
                      <a:lumMod val="25000"/>
                    </a:schemeClr>
                  </a:solidFill>
                </a:ln>
                <a:solidFill>
                  <a:schemeClr val="bg2">
                    <a:lumMod val="25000"/>
                  </a:schemeClr>
                </a:solidFill>
                <a:latin typeface="Comic Sans MS" panose="030F0702030302020204" pitchFamily="66" charset="0"/>
              </a:rPr>
              <a:t>Ты скушай на ужин его, мой дружок</a:t>
            </a:r>
            <a:r>
              <a:rPr lang="ru-RU" sz="3600" b="1" dirty="0">
                <a:ln>
                  <a:solidFill>
                    <a:schemeClr val="bg2">
                      <a:lumMod val="25000"/>
                    </a:schemeClr>
                  </a:solidFill>
                </a:ln>
                <a:solidFill>
                  <a:schemeClr val="bg2">
                    <a:lumMod val="25000"/>
                  </a:schemeClr>
                </a:solidFill>
                <a:latin typeface="Comic Sans MS" panose="030F0702030302020204" pitchFamily="66" charset="0"/>
                <a:cs typeface="Times New Roman" pitchFamily="18" charset="0"/>
              </a:rPr>
              <a:t>.</a:t>
            </a:r>
            <a:endParaRPr lang="ru-RU" sz="3600" b="1" dirty="0">
              <a:ln>
                <a:solidFill>
                  <a:schemeClr val="bg2">
                    <a:lumMod val="25000"/>
                  </a:schemeClr>
                </a:solidFill>
              </a:ln>
              <a:solidFill>
                <a:schemeClr val="bg2">
                  <a:lumMod val="2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Text Box 3">
            <a:extLst>
              <a:ext uri="{FF2B5EF4-FFF2-40B4-BE49-F238E27FC236}">
                <a16:creationId xmlns:a16="http://schemas.microsoft.com/office/drawing/2014/main" id="{9F2FC7FA-EF95-4C8F-A375-7B27F807B3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8628" y="3951927"/>
            <a:ext cx="6829575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0"/>
            <a:r>
              <a:rPr lang="ru-RU" sz="2400" b="1" dirty="0">
                <a:ln>
                  <a:solidFill>
                    <a:schemeClr val="bg2">
                      <a:lumMod val="25000"/>
                    </a:schemeClr>
                  </a:solidFill>
                </a:ln>
                <a:solidFill>
                  <a:schemeClr val="bg2">
                    <a:lumMod val="25000"/>
                  </a:schemeClr>
                </a:solidFill>
                <a:latin typeface="Comic Sans MS" panose="030F0702030302020204" pitchFamily="66" charset="0"/>
                <a:cs typeface="Times New Roman" pitchFamily="18" charset="0"/>
              </a:rPr>
              <a:t>2.</a:t>
            </a:r>
            <a:r>
              <a:rPr lang="ru-RU" sz="2400" dirty="0">
                <a:ln>
                  <a:solidFill>
                    <a:schemeClr val="bg2">
                      <a:lumMod val="25000"/>
                    </a:schemeClr>
                  </a:solidFill>
                </a:ln>
                <a:solidFill>
                  <a:schemeClr val="bg2">
                    <a:lumMod val="25000"/>
                  </a:schemeClr>
                </a:solidFill>
                <a:latin typeface="Comic Sans MS" panose="030F0702030302020204" pitchFamily="66" charset="0"/>
              </a:rPr>
              <a:t>Хорош пирожок, внутри творожок,</a:t>
            </a:r>
          </a:p>
          <a:p>
            <a:pPr lvl="0"/>
            <a:r>
              <a:rPr lang="ru-RU" sz="2400" dirty="0">
                <a:ln>
                  <a:solidFill>
                    <a:schemeClr val="bg2">
                      <a:lumMod val="25000"/>
                    </a:schemeClr>
                  </a:solidFill>
                </a:ln>
                <a:solidFill>
                  <a:schemeClr val="bg2">
                    <a:lumMod val="25000"/>
                  </a:schemeClr>
                </a:solidFill>
                <a:latin typeface="Comic Sans MS" panose="030F0702030302020204" pitchFamily="66" charset="0"/>
              </a:rPr>
              <a:t>Ты скушал на ужин его, мой дружок</a:t>
            </a:r>
            <a:r>
              <a:rPr lang="ru-RU" sz="3600" b="1" dirty="0">
                <a:ln>
                  <a:solidFill>
                    <a:schemeClr val="bg2">
                      <a:lumMod val="25000"/>
                    </a:schemeClr>
                  </a:solidFill>
                </a:ln>
                <a:solidFill>
                  <a:schemeClr val="bg2">
                    <a:lumMod val="25000"/>
                  </a:schemeClr>
                </a:solidFill>
                <a:latin typeface="Comic Sans MS" panose="030F0702030302020204" pitchFamily="66" charset="0"/>
                <a:cs typeface="Times New Roman" pitchFamily="18" charset="0"/>
              </a:rPr>
              <a:t>?</a:t>
            </a:r>
          </a:p>
        </p:txBody>
      </p:sp>
      <p:sp>
        <p:nvSpPr>
          <p:cNvPr id="6" name="WordArt 4">
            <a:extLst>
              <a:ext uri="{FF2B5EF4-FFF2-40B4-BE49-F238E27FC236}">
                <a16:creationId xmlns:a16="http://schemas.microsoft.com/office/drawing/2014/main" id="{FDC8D651-2B5E-42A7-9C94-07EC574F512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051720" y="794901"/>
            <a:ext cx="5423968" cy="445063"/>
          </a:xfrm>
          <a:prstGeom prst="rect">
            <a:avLst/>
          </a:prstGeom>
          <a:noFill/>
          <a:ln>
            <a:noFill/>
            <a:prstDash val="lgDashDotDot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600" b="1" kern="10" dirty="0">
                <a:ln w="11430">
                  <a:solidFill>
                    <a:schemeClr val="tx2">
                      <a:lumMod val="75000"/>
                    </a:schemeClr>
                  </a:solidFill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Попробуй  повтори!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2C58E825-0D72-48A0-BAE4-D0C322C34805}"/>
              </a:ext>
            </a:extLst>
          </p:cNvPr>
          <p:cNvSpPr/>
          <p:nvPr/>
        </p:nvSpPr>
        <p:spPr>
          <a:xfrm>
            <a:off x="899592" y="1453962"/>
            <a:ext cx="669674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Проговаривай скороговорку с разной интонацией: </a:t>
            </a:r>
          </a:p>
          <a:p>
            <a:r>
              <a:rPr lang="ru-RU" sz="2000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   1 - сначала расскажите (повествовательная), </a:t>
            </a:r>
          </a:p>
          <a:p>
            <a:r>
              <a:rPr lang="ru-RU" sz="2000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   2 - затем спросите (вопросительная), </a:t>
            </a:r>
          </a:p>
          <a:p>
            <a:r>
              <a:rPr lang="ru-RU" sz="2000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   3 - а потом обрадуйтесь (восклицательная).</a:t>
            </a:r>
          </a:p>
        </p:txBody>
      </p:sp>
      <p:sp>
        <p:nvSpPr>
          <p:cNvPr id="9" name="Text Box 3">
            <a:extLst>
              <a:ext uri="{FF2B5EF4-FFF2-40B4-BE49-F238E27FC236}">
                <a16:creationId xmlns:a16="http://schemas.microsoft.com/office/drawing/2014/main" id="{B4F6F837-F906-4FF6-BE27-8ED432DFA2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4156" y="5095365"/>
            <a:ext cx="6632971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0"/>
            <a:r>
              <a:rPr lang="ru-RU" sz="2400" b="1" dirty="0">
                <a:ln>
                  <a:solidFill>
                    <a:schemeClr val="bg2">
                      <a:lumMod val="25000"/>
                    </a:schemeClr>
                  </a:solidFill>
                </a:ln>
                <a:solidFill>
                  <a:schemeClr val="bg2">
                    <a:lumMod val="25000"/>
                  </a:schemeClr>
                </a:solidFill>
                <a:latin typeface="Comic Sans MS" panose="030F0702030302020204" pitchFamily="66" charset="0"/>
                <a:cs typeface="Times New Roman" pitchFamily="18" charset="0"/>
              </a:rPr>
              <a:t>3.</a:t>
            </a:r>
            <a:r>
              <a:rPr lang="ru-RU" sz="2400" dirty="0">
                <a:ln>
                  <a:solidFill>
                    <a:schemeClr val="bg2">
                      <a:lumMod val="25000"/>
                    </a:schemeClr>
                  </a:solidFill>
                </a:ln>
                <a:solidFill>
                  <a:schemeClr val="bg2">
                    <a:lumMod val="25000"/>
                  </a:schemeClr>
                </a:solidFill>
                <a:latin typeface="Comic Sans MS" panose="030F0702030302020204" pitchFamily="66" charset="0"/>
              </a:rPr>
              <a:t>Хорош пирожок, внутри творожок,</a:t>
            </a:r>
          </a:p>
          <a:p>
            <a:pPr lvl="0"/>
            <a:r>
              <a:rPr lang="ru-RU" sz="2400" dirty="0">
                <a:ln>
                  <a:solidFill>
                    <a:schemeClr val="bg2">
                      <a:lumMod val="25000"/>
                    </a:schemeClr>
                  </a:solidFill>
                </a:ln>
                <a:solidFill>
                  <a:schemeClr val="bg2">
                    <a:lumMod val="25000"/>
                  </a:schemeClr>
                </a:solidFill>
                <a:latin typeface="Comic Sans MS" panose="030F0702030302020204" pitchFamily="66" charset="0"/>
              </a:rPr>
              <a:t>Ты скушай на ужин его, мой дружок </a:t>
            </a:r>
            <a:r>
              <a:rPr lang="ru-RU" sz="3600" b="1" dirty="0">
                <a:ln>
                  <a:solidFill>
                    <a:schemeClr val="bg2">
                      <a:lumMod val="25000"/>
                    </a:schemeClr>
                  </a:solidFill>
                </a:ln>
                <a:solidFill>
                  <a:schemeClr val="bg2">
                    <a:lumMod val="25000"/>
                  </a:schemeClr>
                </a:solidFill>
                <a:latin typeface="Comic Sans MS" panose="030F0702030302020204" pitchFamily="66" charset="0"/>
                <a:cs typeface="Times New Roman" pitchFamily="18" charset="0"/>
              </a:rPr>
              <a:t>!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A203041B-1E8E-44E7-BD37-DEF64B92A8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258" b="99355" l="0" r="98065">
                        <a14:foregroundMark x1="45806" y1="15161" x2="45806" y2="15161"/>
                        <a14:foregroundMark x1="29677" y1="11290" x2="29677" y2="11290"/>
                        <a14:foregroundMark x1="39677" y1="6129" x2="39677" y2="6129"/>
                        <a14:foregroundMark x1="28387" y1="7097" x2="5806" y2="30645"/>
                        <a14:foregroundMark x1="5806" y1="30645" x2="0" y2="43871"/>
                        <a14:foregroundMark x1="90323" y1="23871" x2="97742" y2="38710"/>
                        <a14:foregroundMark x1="97742" y1="38710" x2="98387" y2="55484"/>
                        <a14:foregroundMark x1="98387" y1="55484" x2="89032" y2="79677"/>
                        <a14:foregroundMark x1="81290" y1="88387" x2="48387" y2="99355"/>
                        <a14:foregroundMark x1="48387" y1="99355" x2="40000" y2="99355"/>
                        <a14:foregroundMark x1="53871" y1="2258" x2="53871" y2="22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0615" y="3030936"/>
            <a:ext cx="627588" cy="627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id="{FA74EF34-2AC8-4625-B813-92CF3347891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429" b="92286" l="10000" r="90000">
                        <a14:foregroundMark x1="35469" y1="54286" x2="35469" y2="54286"/>
                        <a14:foregroundMark x1="39219" y1="64571" x2="39219" y2="64571"/>
                        <a14:foregroundMark x1="60000" y1="43429" x2="60000" y2="43429"/>
                        <a14:foregroundMark x1="69219" y1="38571" x2="69219" y2="38571"/>
                        <a14:foregroundMark x1="54844" y1="55714" x2="54844" y2="55714"/>
                        <a14:foregroundMark x1="71094" y1="23714" x2="71094" y2="23714"/>
                        <a14:foregroundMark x1="66406" y1="10286" x2="66406" y2="10286"/>
                        <a14:foregroundMark x1="68125" y1="9714" x2="65625" y2="11143"/>
                        <a14:foregroundMark x1="68125" y1="7714" x2="68125" y2="7714"/>
                        <a14:foregroundMark x1="65156" y1="9714" x2="65156" y2="9714"/>
                        <a14:foregroundMark x1="51094" y1="92286" x2="51094" y2="92286"/>
                        <a14:foregroundMark x1="52969" y1="53429" x2="52969" y2="53429"/>
                        <a14:foregroundMark x1="60156" y1="47429" x2="60156" y2="47429"/>
                        <a14:foregroundMark x1="55625" y1="32857" x2="55625" y2="32857"/>
                        <a14:foregroundMark x1="40469" y1="40571" x2="40469" y2="405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832" r="22831"/>
          <a:stretch/>
        </p:blipFill>
        <p:spPr bwMode="auto">
          <a:xfrm>
            <a:off x="7089401" y="4061357"/>
            <a:ext cx="715907" cy="720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>
            <a:extLst>
              <a:ext uri="{FF2B5EF4-FFF2-40B4-BE49-F238E27FC236}">
                <a16:creationId xmlns:a16="http://schemas.microsoft.com/office/drawing/2014/main" id="{AB353978-29C0-4B19-80B5-D9CD6C1A82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3160" y="5260993"/>
            <a:ext cx="865055" cy="726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713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F13C38E1-2CF6-4D6C-B2CD-6B04521D1939}"/>
              </a:ext>
            </a:extLst>
          </p:cNvPr>
          <p:cNvSpPr/>
          <p:nvPr/>
        </p:nvSpPr>
        <p:spPr>
          <a:xfrm>
            <a:off x="1079612" y="764704"/>
            <a:ext cx="698477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Проговаривайте скороговорку с разной силой голоса: 1 - сначала обычно, 2 - затем громко, 3 - потом тихо и, наконец, 4 - шёпотом. 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85ABBAFE-CFDF-4B83-97D4-BA6A8DE1172C}"/>
              </a:ext>
            </a:extLst>
          </p:cNvPr>
          <p:cNvSpPr/>
          <p:nvPr/>
        </p:nvSpPr>
        <p:spPr>
          <a:xfrm>
            <a:off x="559644" y="5165340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600" b="1" dirty="0">
                <a:ln>
                  <a:solidFill>
                    <a:schemeClr val="bg2">
                      <a:lumMod val="25000"/>
                    </a:schemeClr>
                  </a:solidFill>
                </a:ln>
                <a:solidFill>
                  <a:schemeClr val="bg2">
                    <a:lumMod val="25000"/>
                  </a:schemeClr>
                </a:solidFill>
                <a:latin typeface="Comic Sans MS" panose="030F0702030302020204" pitchFamily="66" charset="0"/>
                <a:cs typeface="Times New Roman" pitchFamily="18" charset="0"/>
              </a:rPr>
              <a:t>4.</a:t>
            </a:r>
            <a:r>
              <a:rPr lang="ru-RU" sz="1600" dirty="0">
                <a:ln>
                  <a:solidFill>
                    <a:schemeClr val="bg2">
                      <a:lumMod val="25000"/>
                    </a:schemeClr>
                  </a:solidFill>
                </a:ln>
                <a:solidFill>
                  <a:schemeClr val="bg2">
                    <a:lumMod val="25000"/>
                  </a:schemeClr>
                </a:solidFill>
                <a:latin typeface="Comic Sans MS" panose="030F0702030302020204" pitchFamily="66" charset="0"/>
              </a:rPr>
              <a:t>Хорош пирожок, внутри творожок,</a:t>
            </a:r>
          </a:p>
          <a:p>
            <a:r>
              <a:rPr lang="ru-RU" sz="1600" dirty="0">
                <a:ln>
                  <a:solidFill>
                    <a:schemeClr val="bg2">
                      <a:lumMod val="25000"/>
                    </a:schemeClr>
                  </a:solidFill>
                </a:ln>
                <a:solidFill>
                  <a:schemeClr val="bg2">
                    <a:lumMod val="25000"/>
                  </a:schemeClr>
                </a:solidFill>
                <a:latin typeface="Comic Sans MS" panose="030F0702030302020204" pitchFamily="66" charset="0"/>
              </a:rPr>
              <a:t>Ты скушай на ужин его, мой дружок</a:t>
            </a:r>
            <a:r>
              <a:rPr lang="ru-RU" sz="1600" b="1" dirty="0">
                <a:ln>
                  <a:solidFill>
                    <a:schemeClr val="bg2">
                      <a:lumMod val="25000"/>
                    </a:schemeClr>
                  </a:solidFill>
                </a:ln>
                <a:solidFill>
                  <a:schemeClr val="bg2">
                    <a:lumMod val="25000"/>
                  </a:schemeClr>
                </a:solidFill>
                <a:latin typeface="Comic Sans MS" panose="030F0702030302020204" pitchFamily="66" charset="0"/>
                <a:cs typeface="Times New Roman" pitchFamily="18" charset="0"/>
              </a:rPr>
              <a:t>.</a:t>
            </a:r>
            <a:endParaRPr lang="ru-RU" sz="1600" b="1" dirty="0">
              <a:ln>
                <a:solidFill>
                  <a:schemeClr val="bg2">
                    <a:lumMod val="25000"/>
                  </a:schemeClr>
                </a:solidFill>
              </a:ln>
              <a:solidFill>
                <a:schemeClr val="bg2">
                  <a:lumMod val="2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127CA3FA-BBB1-4D28-96DE-29DDBF89F6A4}"/>
              </a:ext>
            </a:extLst>
          </p:cNvPr>
          <p:cNvSpPr/>
          <p:nvPr/>
        </p:nvSpPr>
        <p:spPr>
          <a:xfrm>
            <a:off x="539552" y="2906807"/>
            <a:ext cx="712879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800" b="1" dirty="0">
                <a:ln>
                  <a:solidFill>
                    <a:schemeClr val="bg2">
                      <a:lumMod val="25000"/>
                    </a:schemeClr>
                  </a:solidFill>
                </a:ln>
                <a:solidFill>
                  <a:schemeClr val="bg2">
                    <a:lumMod val="25000"/>
                  </a:schemeClr>
                </a:solidFill>
                <a:latin typeface="Comic Sans MS" panose="030F0702030302020204" pitchFamily="66" charset="0"/>
                <a:cs typeface="Times New Roman" pitchFamily="18" charset="0"/>
              </a:rPr>
              <a:t>2.</a:t>
            </a:r>
            <a:r>
              <a:rPr lang="ru-RU" sz="2800" dirty="0">
                <a:ln>
                  <a:solidFill>
                    <a:schemeClr val="bg2">
                      <a:lumMod val="25000"/>
                    </a:schemeClr>
                  </a:solidFill>
                </a:ln>
                <a:solidFill>
                  <a:schemeClr val="bg2">
                    <a:lumMod val="25000"/>
                  </a:schemeClr>
                </a:solidFill>
                <a:latin typeface="Comic Sans MS" panose="030F0702030302020204" pitchFamily="66" charset="0"/>
              </a:rPr>
              <a:t>Хорош пирожок, внутри творожок,</a:t>
            </a:r>
          </a:p>
          <a:p>
            <a:pPr lvl="0"/>
            <a:r>
              <a:rPr lang="ru-RU" sz="2800" dirty="0">
                <a:ln>
                  <a:solidFill>
                    <a:schemeClr val="bg2">
                      <a:lumMod val="25000"/>
                    </a:schemeClr>
                  </a:solidFill>
                </a:ln>
                <a:solidFill>
                  <a:schemeClr val="bg2">
                    <a:lumMod val="25000"/>
                  </a:schemeClr>
                </a:solidFill>
                <a:latin typeface="Comic Sans MS" panose="030F0702030302020204" pitchFamily="66" charset="0"/>
              </a:rPr>
              <a:t>Ты скушай на ужин его, мой дружок</a:t>
            </a:r>
            <a:r>
              <a:rPr lang="ru-RU" sz="2800" b="1" dirty="0">
                <a:ln>
                  <a:solidFill>
                    <a:schemeClr val="bg2">
                      <a:lumMod val="25000"/>
                    </a:schemeClr>
                  </a:solidFill>
                </a:ln>
                <a:solidFill>
                  <a:schemeClr val="bg2">
                    <a:lumMod val="25000"/>
                  </a:schemeClr>
                </a:solidFill>
                <a:latin typeface="Comic Sans MS" panose="030F0702030302020204" pitchFamily="66" charset="0"/>
                <a:cs typeface="Times New Roman" pitchFamily="18" charset="0"/>
              </a:rPr>
              <a:t>.</a:t>
            </a:r>
            <a:endParaRPr lang="ru-RU" sz="2800" b="1" dirty="0">
              <a:ln>
                <a:solidFill>
                  <a:schemeClr val="bg2">
                    <a:lumMod val="25000"/>
                  </a:schemeClr>
                </a:solidFill>
              </a:ln>
              <a:solidFill>
                <a:schemeClr val="bg2">
                  <a:lumMod val="2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B0AB8F4D-2962-4447-BA13-B0095D9AC78D}"/>
              </a:ext>
            </a:extLst>
          </p:cNvPr>
          <p:cNvSpPr/>
          <p:nvPr/>
        </p:nvSpPr>
        <p:spPr>
          <a:xfrm>
            <a:off x="559644" y="1823707"/>
            <a:ext cx="668083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400" b="1" dirty="0">
                <a:ln>
                  <a:solidFill>
                    <a:schemeClr val="bg2">
                      <a:lumMod val="25000"/>
                    </a:schemeClr>
                  </a:solidFill>
                </a:ln>
                <a:solidFill>
                  <a:schemeClr val="bg2">
                    <a:lumMod val="25000"/>
                  </a:schemeClr>
                </a:solidFill>
                <a:latin typeface="Comic Sans MS" panose="030F0702030302020204" pitchFamily="66" charset="0"/>
                <a:cs typeface="Times New Roman" pitchFamily="18" charset="0"/>
              </a:rPr>
              <a:t>1.</a:t>
            </a:r>
            <a:r>
              <a:rPr lang="ru-RU" sz="2400" dirty="0">
                <a:ln>
                  <a:solidFill>
                    <a:schemeClr val="bg2">
                      <a:lumMod val="25000"/>
                    </a:schemeClr>
                  </a:solidFill>
                </a:ln>
                <a:solidFill>
                  <a:schemeClr val="bg2">
                    <a:lumMod val="25000"/>
                  </a:schemeClr>
                </a:solidFill>
                <a:latin typeface="Comic Sans MS" panose="030F0702030302020204" pitchFamily="66" charset="0"/>
              </a:rPr>
              <a:t>Хорош пирожок, внутри творожок,</a:t>
            </a:r>
          </a:p>
          <a:p>
            <a:pPr lvl="0"/>
            <a:r>
              <a:rPr lang="ru-RU" sz="2400" dirty="0">
                <a:ln>
                  <a:solidFill>
                    <a:schemeClr val="bg2">
                      <a:lumMod val="25000"/>
                    </a:schemeClr>
                  </a:solidFill>
                </a:ln>
                <a:solidFill>
                  <a:schemeClr val="bg2">
                    <a:lumMod val="25000"/>
                  </a:schemeClr>
                </a:solidFill>
                <a:latin typeface="Comic Sans MS" panose="030F0702030302020204" pitchFamily="66" charset="0"/>
              </a:rPr>
              <a:t>Ты скушай на ужин его, мой дружок</a:t>
            </a:r>
            <a:r>
              <a:rPr lang="ru-RU" sz="2400" b="1" dirty="0">
                <a:ln>
                  <a:solidFill>
                    <a:schemeClr val="bg2">
                      <a:lumMod val="25000"/>
                    </a:schemeClr>
                  </a:solidFill>
                </a:ln>
                <a:solidFill>
                  <a:schemeClr val="bg2">
                    <a:lumMod val="25000"/>
                  </a:schemeClr>
                </a:solidFill>
                <a:latin typeface="Comic Sans MS" panose="030F0702030302020204" pitchFamily="66" charset="0"/>
                <a:cs typeface="Times New Roman" pitchFamily="18" charset="0"/>
              </a:rPr>
              <a:t>.</a:t>
            </a:r>
            <a:endParaRPr lang="ru-RU" sz="2400" b="1" dirty="0">
              <a:ln>
                <a:solidFill>
                  <a:schemeClr val="bg2">
                    <a:lumMod val="25000"/>
                  </a:schemeClr>
                </a:solidFill>
              </a:ln>
              <a:solidFill>
                <a:schemeClr val="bg2">
                  <a:lumMod val="2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CA13876D-CF42-4E8A-AF70-7FC050A48B48}"/>
              </a:ext>
            </a:extLst>
          </p:cNvPr>
          <p:cNvSpPr/>
          <p:nvPr/>
        </p:nvSpPr>
        <p:spPr>
          <a:xfrm>
            <a:off x="559644" y="4113018"/>
            <a:ext cx="577838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000" b="1" dirty="0">
                <a:ln>
                  <a:solidFill>
                    <a:schemeClr val="bg2">
                      <a:lumMod val="25000"/>
                    </a:schemeClr>
                  </a:solidFill>
                </a:ln>
                <a:solidFill>
                  <a:schemeClr val="bg2">
                    <a:lumMod val="25000"/>
                  </a:schemeClr>
                </a:solidFill>
                <a:latin typeface="Comic Sans MS" panose="030F0702030302020204" pitchFamily="66" charset="0"/>
                <a:cs typeface="Times New Roman" pitchFamily="18" charset="0"/>
              </a:rPr>
              <a:t>3.</a:t>
            </a:r>
            <a:r>
              <a:rPr lang="ru-RU" sz="2000" dirty="0">
                <a:ln>
                  <a:solidFill>
                    <a:schemeClr val="bg2">
                      <a:lumMod val="25000"/>
                    </a:schemeClr>
                  </a:solidFill>
                </a:ln>
                <a:solidFill>
                  <a:schemeClr val="bg2">
                    <a:lumMod val="25000"/>
                  </a:schemeClr>
                </a:solidFill>
                <a:latin typeface="Comic Sans MS" panose="030F0702030302020204" pitchFamily="66" charset="0"/>
              </a:rPr>
              <a:t>Хорош пирожок, внутри творожок,</a:t>
            </a:r>
          </a:p>
          <a:p>
            <a:pPr lvl="0"/>
            <a:r>
              <a:rPr lang="ru-RU" sz="2000" dirty="0">
                <a:ln>
                  <a:solidFill>
                    <a:schemeClr val="bg2">
                      <a:lumMod val="25000"/>
                    </a:schemeClr>
                  </a:solidFill>
                </a:ln>
                <a:solidFill>
                  <a:schemeClr val="bg2">
                    <a:lumMod val="25000"/>
                  </a:schemeClr>
                </a:solidFill>
                <a:latin typeface="Comic Sans MS" panose="030F0702030302020204" pitchFamily="66" charset="0"/>
              </a:rPr>
              <a:t>Ты скушай на ужин его, мой дружок</a:t>
            </a:r>
            <a:r>
              <a:rPr lang="ru-RU" sz="2000" b="1" dirty="0">
                <a:ln>
                  <a:solidFill>
                    <a:schemeClr val="bg2">
                      <a:lumMod val="25000"/>
                    </a:schemeClr>
                  </a:solidFill>
                </a:ln>
                <a:solidFill>
                  <a:schemeClr val="bg2">
                    <a:lumMod val="25000"/>
                  </a:schemeClr>
                </a:solidFill>
                <a:latin typeface="Comic Sans MS" panose="030F0702030302020204" pitchFamily="66" charset="0"/>
                <a:cs typeface="Times New Roman" pitchFamily="18" charset="0"/>
              </a:rPr>
              <a:t>.</a:t>
            </a:r>
            <a:endParaRPr lang="ru-RU" sz="2000" b="1" dirty="0">
              <a:ln>
                <a:solidFill>
                  <a:schemeClr val="bg2">
                    <a:lumMod val="25000"/>
                  </a:schemeClr>
                </a:solidFill>
              </a:ln>
              <a:solidFill>
                <a:schemeClr val="bg2">
                  <a:lumMod val="25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5124" name="Picture 4">
            <a:extLst>
              <a:ext uri="{FF2B5EF4-FFF2-40B4-BE49-F238E27FC236}">
                <a16:creationId xmlns:a16="http://schemas.microsoft.com/office/drawing/2014/main" id="{83582BCE-CA0B-4DC1-9BCD-17EC2263F0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576" b="89953" l="5850" r="94558">
                        <a14:foregroundMark x1="73605" y1="43642" x2="73605" y2="43642"/>
                        <a14:foregroundMark x1="73061" y1="49765" x2="73061" y2="49765"/>
                        <a14:foregroundMark x1="66803" y1="52590" x2="66803" y2="52590"/>
                        <a14:foregroundMark x1="59592" y1="51177" x2="59592" y2="51177"/>
                        <a14:foregroundMark x1="63265" y1="46154" x2="63265" y2="46154"/>
                        <a14:foregroundMark x1="70884" y1="43014" x2="70884" y2="43014"/>
                        <a14:foregroundMark x1="59048" y1="44427" x2="73061" y2="38305"/>
                        <a14:foregroundMark x1="73061" y1="38305" x2="74558" y2="36735"/>
                        <a14:foregroundMark x1="78095" y1="60126" x2="70884" y2="56358"/>
                        <a14:foregroundMark x1="70884" y1="56358" x2="63401" y2="56044"/>
                        <a14:foregroundMark x1="63401" y1="56044" x2="56463" y2="53375"/>
                        <a14:foregroundMark x1="56463" y1="53375" x2="57823" y2="45369"/>
                        <a14:foregroundMark x1="57823" y1="45369" x2="58231" y2="45055"/>
                        <a14:foregroundMark x1="87483" y1="63108" x2="90068" y2="55573"/>
                        <a14:foregroundMark x1="90068" y1="55573" x2="90612" y2="46939"/>
                        <a14:foregroundMark x1="90612" y1="46939" x2="85306" y2="32182"/>
                        <a14:foregroundMark x1="85306" y1="32182" x2="84626" y2="31397"/>
                        <a14:foregroundMark x1="94014" y1="58085" x2="94558" y2="49922"/>
                        <a14:foregroundMark x1="94558" y1="49922" x2="86939" y2="24804"/>
                        <a14:foregroundMark x1="5850" y1="60126" x2="5850" y2="60126"/>
                        <a14:foregroundMark x1="30340" y1="44741" x2="30340" y2="44741"/>
                        <a14:foregroundMark x1="39456" y1="43642" x2="39456" y2="436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2708920"/>
            <a:ext cx="1671775" cy="1448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>
            <a:extLst>
              <a:ext uri="{FF2B5EF4-FFF2-40B4-BE49-F238E27FC236}">
                <a16:creationId xmlns:a16="http://schemas.microsoft.com/office/drawing/2014/main" id="{FA51DD3A-C0BF-49D3-B04D-A7D733E3CE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750" b="92625" l="8780" r="90000">
                        <a14:foregroundMark x1="9024" y1="41500" x2="9024" y2="41500"/>
                        <a14:foregroundMark x1="38415" y1="25375" x2="38415" y2="25375"/>
                        <a14:foregroundMark x1="44512" y1="33750" x2="44512" y2="33750"/>
                        <a14:foregroundMark x1="41951" y1="28125" x2="41951" y2="28125"/>
                        <a14:foregroundMark x1="34146" y1="24875" x2="34146" y2="24875"/>
                        <a14:foregroundMark x1="31098" y1="30500" x2="31098" y2="30500"/>
                        <a14:foregroundMark x1="43780" y1="38875" x2="43537" y2="31375"/>
                        <a14:foregroundMark x1="43537" y1="31375" x2="39390" y2="25125"/>
                        <a14:foregroundMark x1="39390" y1="25125" x2="32805" y2="27000"/>
                        <a14:foregroundMark x1="32805" y1="27000" x2="30000" y2="30875"/>
                        <a14:foregroundMark x1="70122" y1="35750" x2="68171" y2="28750"/>
                        <a14:foregroundMark x1="68171" y1="28750" x2="61829" y2="25250"/>
                        <a14:foregroundMark x1="61829" y1="25250" x2="56585" y2="30500"/>
                        <a14:foregroundMark x1="56585" y1="30500" x2="56463" y2="31375"/>
                        <a14:foregroundMark x1="32195" y1="7000" x2="46463" y2="4750"/>
                        <a14:foregroundMark x1="46463" y1="4750" x2="62073" y2="8750"/>
                        <a14:foregroundMark x1="46585" y1="92625" x2="46585" y2="92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5085184"/>
            <a:ext cx="864096" cy="843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6426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  <p:bldP spid="10" grpId="0"/>
      <p:bldP spid="11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2473BE03-87CA-4440-9D34-A5E4CD513374}"/>
              </a:ext>
            </a:extLst>
          </p:cNvPr>
          <p:cNvSpPr/>
          <p:nvPr/>
        </p:nvSpPr>
        <p:spPr>
          <a:xfrm>
            <a:off x="1547664" y="4037403"/>
            <a:ext cx="572304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Щелкните мышью и проверьте свою запись.</a:t>
            </a: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A66C3D52-907B-4E52-B485-7A44F23743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4099" y="1711408"/>
            <a:ext cx="3830171" cy="2154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BA304208-D295-4E73-874F-9E0B66BBB3CA}"/>
              </a:ext>
            </a:extLst>
          </p:cNvPr>
          <p:cNvSpPr/>
          <p:nvPr/>
        </p:nvSpPr>
        <p:spPr>
          <a:xfrm>
            <a:off x="1115616" y="831998"/>
            <a:ext cx="691276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Запишите на новую строчку эту скороговорку тремя цветами по памяти. Подчеркните опасные места.</a:t>
            </a:r>
          </a:p>
        </p:txBody>
      </p:sp>
      <p:grpSp>
        <p:nvGrpSpPr>
          <p:cNvPr id="27" name="Группа 26">
            <a:extLst>
              <a:ext uri="{FF2B5EF4-FFF2-40B4-BE49-F238E27FC236}">
                <a16:creationId xmlns:a16="http://schemas.microsoft.com/office/drawing/2014/main" id="{2B5467E6-389F-4245-BA54-90656A8D38B7}"/>
              </a:ext>
            </a:extLst>
          </p:cNvPr>
          <p:cNvGrpSpPr/>
          <p:nvPr/>
        </p:nvGrpSpPr>
        <p:grpSpPr>
          <a:xfrm>
            <a:off x="504056" y="4365104"/>
            <a:ext cx="8135888" cy="1846659"/>
            <a:chOff x="504056" y="4365104"/>
            <a:chExt cx="8135888" cy="1846659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C4F4F067-6AC7-4A42-AF6B-1F83B3B75852}"/>
                </a:ext>
              </a:extLst>
            </p:cNvPr>
            <p:cNvSpPr txBox="1"/>
            <p:nvPr/>
          </p:nvSpPr>
          <p:spPr>
            <a:xfrm>
              <a:off x="504056" y="4365104"/>
              <a:ext cx="8135888" cy="184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4800" dirty="0">
                  <a:solidFill>
                    <a:schemeClr val="bg2">
                      <a:lumMod val="25000"/>
                    </a:schemeClr>
                  </a:solidFill>
                  <a:latin typeface="Propisi" panose="02000508030000020003" pitchFamily="2" charset="0"/>
                </a:rPr>
                <a:t>Х</a:t>
              </a:r>
              <a:r>
                <a:rPr lang="ru-RU" sz="4800" dirty="0">
                  <a:solidFill>
                    <a:srgbClr val="C00000"/>
                  </a:solidFill>
                  <a:latin typeface="Propisi" panose="02000508030000020003" pitchFamily="2" charset="0"/>
                </a:rPr>
                <a:t>о</a:t>
              </a:r>
              <a:r>
                <a:rPr lang="ru-RU" sz="4800" dirty="0">
                  <a:solidFill>
                    <a:schemeClr val="bg2">
                      <a:lumMod val="25000"/>
                    </a:schemeClr>
                  </a:solidFill>
                  <a:latin typeface="Propisi" panose="02000508030000020003" pitchFamily="2" charset="0"/>
                </a:rPr>
                <a:t>р</a:t>
              </a:r>
              <a:r>
                <a:rPr lang="ru-RU" sz="4800" dirty="0">
                  <a:solidFill>
                    <a:srgbClr val="C00000"/>
                  </a:solidFill>
                  <a:latin typeface="Propisi" panose="02000508030000020003" pitchFamily="2" charset="0"/>
                </a:rPr>
                <a:t>о</a:t>
              </a:r>
              <a:r>
                <a:rPr lang="ru-RU" sz="4800" dirty="0">
                  <a:solidFill>
                    <a:schemeClr val="bg2">
                      <a:lumMod val="25000"/>
                    </a:schemeClr>
                  </a:solidFill>
                  <a:latin typeface="Propisi" panose="02000508030000020003" pitchFamily="2" charset="0"/>
                </a:rPr>
                <a:t>ш</a:t>
              </a:r>
              <a:r>
                <a:rPr lang="ru-RU" sz="4800" dirty="0">
                  <a:solidFill>
                    <a:srgbClr val="00B0F0"/>
                  </a:solidFill>
                  <a:latin typeface="Propisi" panose="02000508030000020003" pitchFamily="2" charset="0"/>
                </a:rPr>
                <a:t> </a:t>
              </a:r>
              <a:r>
                <a:rPr lang="ru-RU" sz="4800" dirty="0">
                  <a:solidFill>
                    <a:srgbClr val="006600"/>
                  </a:solidFill>
                  <a:latin typeface="Propisi" panose="02000508030000020003" pitchFamily="2" charset="0"/>
                </a:rPr>
                <a:t>п</a:t>
              </a:r>
              <a:r>
                <a:rPr lang="ru-RU" sz="4800" dirty="0">
                  <a:solidFill>
                    <a:srgbClr val="C00000"/>
                  </a:solidFill>
                  <a:latin typeface="Propisi" panose="02000508030000020003" pitchFamily="2" charset="0"/>
                </a:rPr>
                <a:t>и</a:t>
              </a:r>
              <a:r>
                <a:rPr lang="ru-RU" sz="4800" dirty="0">
                  <a:solidFill>
                    <a:schemeClr val="bg2">
                      <a:lumMod val="25000"/>
                    </a:schemeClr>
                  </a:solidFill>
                  <a:latin typeface="Propisi" panose="02000508030000020003" pitchFamily="2" charset="0"/>
                </a:rPr>
                <a:t>р</a:t>
              </a:r>
              <a:r>
                <a:rPr lang="ru-RU" sz="4800" dirty="0">
                  <a:solidFill>
                    <a:srgbClr val="C00000"/>
                  </a:solidFill>
                  <a:latin typeface="Propisi" panose="02000508030000020003" pitchFamily="2" charset="0"/>
                </a:rPr>
                <a:t>о</a:t>
              </a:r>
              <a:r>
                <a:rPr lang="ru-RU" sz="4800" dirty="0">
                  <a:solidFill>
                    <a:schemeClr val="bg2">
                      <a:lumMod val="25000"/>
                    </a:schemeClr>
                  </a:solidFill>
                  <a:latin typeface="Propisi" panose="02000508030000020003" pitchFamily="2" charset="0"/>
                </a:rPr>
                <a:t>ж</a:t>
              </a:r>
              <a:r>
                <a:rPr lang="ru-RU" sz="4800" dirty="0">
                  <a:solidFill>
                    <a:srgbClr val="C00000"/>
                  </a:solidFill>
                  <a:latin typeface="Propisi" panose="02000508030000020003" pitchFamily="2" charset="0"/>
                </a:rPr>
                <a:t>о</a:t>
              </a:r>
              <a:r>
                <a:rPr lang="ru-RU" sz="4800" dirty="0">
                  <a:solidFill>
                    <a:schemeClr val="bg2">
                      <a:lumMod val="25000"/>
                    </a:schemeClr>
                  </a:solidFill>
                  <a:latin typeface="Propisi" panose="02000508030000020003" pitchFamily="2" charset="0"/>
                </a:rPr>
                <a:t>к</a:t>
              </a:r>
              <a:r>
                <a:rPr lang="ru-RU" sz="4800" dirty="0">
                  <a:solidFill>
                    <a:srgbClr val="00B0F0"/>
                  </a:solidFill>
                  <a:latin typeface="Propisi" panose="02000508030000020003" pitchFamily="2" charset="0"/>
                </a:rPr>
                <a:t>, </a:t>
              </a:r>
              <a:r>
                <a:rPr lang="ru-RU" sz="4800" dirty="0">
                  <a:solidFill>
                    <a:schemeClr val="bg2">
                      <a:lumMod val="25000"/>
                    </a:schemeClr>
                  </a:solidFill>
                  <a:latin typeface="Propisi" panose="02000508030000020003" pitchFamily="2" charset="0"/>
                </a:rPr>
                <a:t>вн</a:t>
              </a:r>
              <a:r>
                <a:rPr lang="ru-RU" sz="4800" dirty="0">
                  <a:solidFill>
                    <a:srgbClr val="C00000"/>
                  </a:solidFill>
                  <a:latin typeface="Propisi" panose="02000508030000020003" pitchFamily="2" charset="0"/>
                </a:rPr>
                <a:t>у</a:t>
              </a:r>
              <a:r>
                <a:rPr lang="ru-RU" sz="4800" dirty="0">
                  <a:solidFill>
                    <a:schemeClr val="bg2">
                      <a:lumMod val="25000"/>
                    </a:schemeClr>
                  </a:solidFill>
                  <a:latin typeface="Propisi" panose="02000508030000020003" pitchFamily="2" charset="0"/>
                </a:rPr>
                <a:t>т</a:t>
              </a:r>
              <a:r>
                <a:rPr lang="ru-RU" sz="4800" dirty="0">
                  <a:solidFill>
                    <a:srgbClr val="006600"/>
                  </a:solidFill>
                  <a:latin typeface="Propisi" panose="02000508030000020003" pitchFamily="2" charset="0"/>
                </a:rPr>
                <a:t>р</a:t>
              </a:r>
              <a:r>
                <a:rPr lang="ru-RU" sz="4800" dirty="0">
                  <a:solidFill>
                    <a:srgbClr val="C00000"/>
                  </a:solidFill>
                  <a:latin typeface="Propisi" panose="02000508030000020003" pitchFamily="2" charset="0"/>
                </a:rPr>
                <a:t>и</a:t>
              </a:r>
              <a:r>
                <a:rPr lang="ru-RU" sz="4800" dirty="0">
                  <a:solidFill>
                    <a:srgbClr val="00B0F0"/>
                  </a:solidFill>
                  <a:latin typeface="Propisi" panose="02000508030000020003" pitchFamily="2" charset="0"/>
                </a:rPr>
                <a:t> </a:t>
              </a:r>
              <a:r>
                <a:rPr lang="ru-RU" sz="4800" dirty="0">
                  <a:solidFill>
                    <a:schemeClr val="bg2">
                      <a:lumMod val="25000"/>
                    </a:schemeClr>
                  </a:solidFill>
                  <a:latin typeface="Propisi" panose="02000508030000020003" pitchFamily="2" charset="0"/>
                </a:rPr>
                <a:t>тв</a:t>
              </a:r>
              <a:r>
                <a:rPr lang="ru-RU" sz="4800" dirty="0">
                  <a:solidFill>
                    <a:srgbClr val="C00000"/>
                  </a:solidFill>
                  <a:latin typeface="Propisi" panose="02000508030000020003" pitchFamily="2" charset="0"/>
                </a:rPr>
                <a:t>о</a:t>
              </a:r>
              <a:r>
                <a:rPr lang="ru-RU" sz="4800" dirty="0">
                  <a:solidFill>
                    <a:schemeClr val="bg2">
                      <a:lumMod val="25000"/>
                    </a:schemeClr>
                  </a:solidFill>
                  <a:latin typeface="Propisi" panose="02000508030000020003" pitchFamily="2" charset="0"/>
                </a:rPr>
                <a:t>р</a:t>
              </a:r>
              <a:r>
                <a:rPr lang="ru-RU" sz="4800" dirty="0">
                  <a:solidFill>
                    <a:srgbClr val="C00000"/>
                  </a:solidFill>
                  <a:latin typeface="Propisi" panose="02000508030000020003" pitchFamily="2" charset="0"/>
                </a:rPr>
                <a:t>о</a:t>
              </a:r>
              <a:r>
                <a:rPr lang="ru-RU" sz="4800" dirty="0">
                  <a:solidFill>
                    <a:schemeClr val="bg2">
                      <a:lumMod val="25000"/>
                    </a:schemeClr>
                  </a:solidFill>
                  <a:latin typeface="Propisi" panose="02000508030000020003" pitchFamily="2" charset="0"/>
                </a:rPr>
                <a:t>ж</a:t>
              </a:r>
              <a:r>
                <a:rPr lang="ru-RU" sz="4800" dirty="0">
                  <a:solidFill>
                    <a:srgbClr val="C00000"/>
                  </a:solidFill>
                  <a:latin typeface="Propisi" panose="02000508030000020003" pitchFamily="2" charset="0"/>
                </a:rPr>
                <a:t>о</a:t>
              </a:r>
              <a:r>
                <a:rPr lang="ru-RU" sz="4800" dirty="0">
                  <a:solidFill>
                    <a:schemeClr val="bg2">
                      <a:lumMod val="25000"/>
                    </a:schemeClr>
                  </a:solidFill>
                  <a:latin typeface="Propisi" panose="02000508030000020003" pitchFamily="2" charset="0"/>
                </a:rPr>
                <a:t>к,</a:t>
              </a:r>
            </a:p>
            <a:p>
              <a:r>
                <a:rPr lang="ru-RU" sz="4800" dirty="0">
                  <a:solidFill>
                    <a:schemeClr val="bg2">
                      <a:lumMod val="25000"/>
                    </a:schemeClr>
                  </a:solidFill>
                  <a:latin typeface="Propisi" panose="02000508030000020003" pitchFamily="2" charset="0"/>
                </a:rPr>
                <a:t>Т</a:t>
              </a:r>
              <a:r>
                <a:rPr lang="ru-RU" sz="4800" dirty="0">
                  <a:solidFill>
                    <a:srgbClr val="C00000"/>
                  </a:solidFill>
                  <a:latin typeface="Propisi" panose="02000508030000020003" pitchFamily="2" charset="0"/>
                </a:rPr>
                <a:t>ы</a:t>
              </a:r>
              <a:r>
                <a:rPr lang="ru-RU" sz="4800" dirty="0">
                  <a:solidFill>
                    <a:srgbClr val="00B0F0"/>
                  </a:solidFill>
                  <a:latin typeface="Propisi" panose="02000508030000020003" pitchFamily="2" charset="0"/>
                </a:rPr>
                <a:t> </a:t>
              </a:r>
              <a:r>
                <a:rPr lang="ru-RU" sz="4800" dirty="0">
                  <a:solidFill>
                    <a:schemeClr val="bg2">
                      <a:lumMod val="25000"/>
                    </a:schemeClr>
                  </a:solidFill>
                  <a:latin typeface="Propisi" panose="02000508030000020003" pitchFamily="2" charset="0"/>
                </a:rPr>
                <a:t>ск</a:t>
              </a:r>
              <a:r>
                <a:rPr lang="ru-RU" sz="4800" dirty="0">
                  <a:solidFill>
                    <a:srgbClr val="C00000"/>
                  </a:solidFill>
                  <a:latin typeface="Propisi" panose="02000508030000020003" pitchFamily="2" charset="0"/>
                </a:rPr>
                <a:t>у</a:t>
              </a:r>
              <a:r>
                <a:rPr lang="ru-RU" sz="4800" dirty="0">
                  <a:solidFill>
                    <a:schemeClr val="bg2">
                      <a:lumMod val="25000"/>
                    </a:schemeClr>
                  </a:solidFill>
                  <a:latin typeface="Propisi" panose="02000508030000020003" pitchFamily="2" charset="0"/>
                </a:rPr>
                <a:t>ш</a:t>
              </a:r>
              <a:r>
                <a:rPr lang="ru-RU" sz="4800" dirty="0">
                  <a:solidFill>
                    <a:srgbClr val="C00000"/>
                  </a:solidFill>
                  <a:latin typeface="Propisi" panose="02000508030000020003" pitchFamily="2" charset="0"/>
                </a:rPr>
                <a:t>а</a:t>
              </a:r>
              <a:r>
                <a:rPr lang="ru-RU" sz="4800" dirty="0">
                  <a:solidFill>
                    <a:srgbClr val="006600"/>
                  </a:solidFill>
                  <a:latin typeface="Propisi" panose="02000508030000020003" pitchFamily="2" charset="0"/>
                </a:rPr>
                <a:t>й</a:t>
              </a:r>
              <a:r>
                <a:rPr lang="ru-RU" sz="4800" dirty="0">
                  <a:solidFill>
                    <a:srgbClr val="00B0F0"/>
                  </a:solidFill>
                  <a:latin typeface="Propisi" panose="02000508030000020003" pitchFamily="2" charset="0"/>
                </a:rPr>
                <a:t> </a:t>
              </a:r>
              <a:r>
                <a:rPr lang="ru-RU" sz="4800" dirty="0">
                  <a:solidFill>
                    <a:schemeClr val="bg2">
                      <a:lumMod val="25000"/>
                    </a:schemeClr>
                  </a:solidFill>
                  <a:latin typeface="Propisi" panose="02000508030000020003" pitchFamily="2" charset="0"/>
                </a:rPr>
                <a:t>н</a:t>
              </a:r>
              <a:r>
                <a:rPr lang="ru-RU" sz="4800" dirty="0">
                  <a:solidFill>
                    <a:srgbClr val="C00000"/>
                  </a:solidFill>
                  <a:latin typeface="Propisi" panose="02000508030000020003" pitchFamily="2" charset="0"/>
                </a:rPr>
                <a:t>а</a:t>
              </a:r>
              <a:r>
                <a:rPr lang="ru-RU" sz="4800" dirty="0">
                  <a:solidFill>
                    <a:srgbClr val="00B0F0"/>
                  </a:solidFill>
                  <a:latin typeface="Propisi" panose="02000508030000020003" pitchFamily="2" charset="0"/>
                </a:rPr>
                <a:t> </a:t>
              </a:r>
              <a:r>
                <a:rPr lang="ru-RU" sz="4800" dirty="0">
                  <a:solidFill>
                    <a:srgbClr val="C00000"/>
                  </a:solidFill>
                  <a:latin typeface="Propisi" panose="02000508030000020003" pitchFamily="2" charset="0"/>
                </a:rPr>
                <a:t>у</a:t>
              </a:r>
              <a:r>
                <a:rPr lang="ru-RU" sz="4800" dirty="0">
                  <a:solidFill>
                    <a:schemeClr val="bg2">
                      <a:lumMod val="25000"/>
                    </a:schemeClr>
                  </a:solidFill>
                  <a:latin typeface="Propisi" panose="02000508030000020003" pitchFamily="2" charset="0"/>
                </a:rPr>
                <a:t>ж</a:t>
              </a:r>
              <a:r>
                <a:rPr lang="ru-RU" sz="4800" dirty="0">
                  <a:solidFill>
                    <a:srgbClr val="C00000"/>
                  </a:solidFill>
                  <a:latin typeface="Propisi" panose="02000508030000020003" pitchFamily="2" charset="0"/>
                </a:rPr>
                <a:t>и</a:t>
              </a:r>
              <a:r>
                <a:rPr lang="ru-RU" sz="4800" dirty="0">
                  <a:solidFill>
                    <a:schemeClr val="bg2">
                      <a:lumMod val="25000"/>
                    </a:schemeClr>
                  </a:solidFill>
                  <a:latin typeface="Propisi" panose="02000508030000020003" pitchFamily="2" charset="0"/>
                </a:rPr>
                <a:t>н</a:t>
              </a:r>
              <a:r>
                <a:rPr lang="ru-RU" sz="4800" dirty="0">
                  <a:solidFill>
                    <a:srgbClr val="00B0F0"/>
                  </a:solidFill>
                  <a:latin typeface="Propisi" panose="02000508030000020003" pitchFamily="2" charset="0"/>
                </a:rPr>
                <a:t> </a:t>
              </a:r>
              <a:r>
                <a:rPr lang="ru-RU" sz="4800" dirty="0">
                  <a:solidFill>
                    <a:srgbClr val="C00000"/>
                  </a:solidFill>
                  <a:latin typeface="Propisi" panose="02000508030000020003" pitchFamily="2" charset="0"/>
                </a:rPr>
                <a:t>е</a:t>
              </a:r>
              <a:r>
                <a:rPr lang="ru-RU" sz="4800" dirty="0">
                  <a:solidFill>
                    <a:schemeClr val="bg2">
                      <a:lumMod val="25000"/>
                    </a:schemeClr>
                  </a:solidFill>
                  <a:latin typeface="Propisi" panose="02000508030000020003" pitchFamily="2" charset="0"/>
                </a:rPr>
                <a:t>г</a:t>
              </a:r>
              <a:r>
                <a:rPr lang="ru-RU" sz="4800" dirty="0">
                  <a:solidFill>
                    <a:srgbClr val="C00000"/>
                  </a:solidFill>
                  <a:latin typeface="Propisi" panose="02000508030000020003" pitchFamily="2" charset="0"/>
                </a:rPr>
                <a:t>о</a:t>
              </a:r>
              <a:r>
                <a:rPr lang="ru-RU" sz="4800" dirty="0">
                  <a:solidFill>
                    <a:schemeClr val="bg2">
                      <a:lumMod val="25000"/>
                    </a:schemeClr>
                  </a:solidFill>
                  <a:latin typeface="Propisi" panose="02000508030000020003" pitchFamily="2" charset="0"/>
                </a:rPr>
                <a:t>,</a:t>
              </a:r>
              <a:r>
                <a:rPr lang="ru-RU" sz="4800" dirty="0">
                  <a:solidFill>
                    <a:srgbClr val="00B0F0"/>
                  </a:solidFill>
                  <a:latin typeface="Propisi" panose="02000508030000020003" pitchFamily="2" charset="0"/>
                </a:rPr>
                <a:t> </a:t>
              </a:r>
              <a:r>
                <a:rPr lang="ru-RU" sz="4800" dirty="0">
                  <a:solidFill>
                    <a:schemeClr val="bg2">
                      <a:lumMod val="25000"/>
                    </a:schemeClr>
                  </a:solidFill>
                  <a:latin typeface="Propisi" panose="02000508030000020003" pitchFamily="2" charset="0"/>
                </a:rPr>
                <a:t>м</a:t>
              </a:r>
              <a:r>
                <a:rPr lang="ru-RU" sz="4800" dirty="0">
                  <a:solidFill>
                    <a:srgbClr val="C00000"/>
                  </a:solidFill>
                  <a:latin typeface="Propisi" panose="02000508030000020003" pitchFamily="2" charset="0"/>
                </a:rPr>
                <a:t>о</a:t>
              </a:r>
              <a:r>
                <a:rPr lang="ru-RU" sz="4800" dirty="0">
                  <a:solidFill>
                    <a:srgbClr val="006600"/>
                  </a:solidFill>
                  <a:latin typeface="Propisi" panose="02000508030000020003" pitchFamily="2" charset="0"/>
                </a:rPr>
                <a:t>й</a:t>
              </a:r>
              <a:r>
                <a:rPr lang="ru-RU" sz="4800" dirty="0">
                  <a:solidFill>
                    <a:srgbClr val="00B0F0"/>
                  </a:solidFill>
                  <a:latin typeface="Propisi" panose="02000508030000020003" pitchFamily="2" charset="0"/>
                </a:rPr>
                <a:t> </a:t>
              </a:r>
              <a:r>
                <a:rPr lang="ru-RU" sz="4800" dirty="0">
                  <a:solidFill>
                    <a:schemeClr val="bg2">
                      <a:lumMod val="25000"/>
                    </a:schemeClr>
                  </a:solidFill>
                  <a:latin typeface="Propisi" panose="02000508030000020003" pitchFamily="2" charset="0"/>
                </a:rPr>
                <a:t>др</a:t>
              </a:r>
              <a:r>
                <a:rPr lang="ru-RU" sz="4800" dirty="0">
                  <a:solidFill>
                    <a:srgbClr val="C00000"/>
                  </a:solidFill>
                  <a:latin typeface="Propisi" panose="02000508030000020003" pitchFamily="2" charset="0"/>
                </a:rPr>
                <a:t>у</a:t>
              </a:r>
              <a:r>
                <a:rPr lang="ru-RU" sz="4800" dirty="0">
                  <a:solidFill>
                    <a:schemeClr val="bg2">
                      <a:lumMod val="25000"/>
                    </a:schemeClr>
                  </a:solidFill>
                  <a:latin typeface="Propisi" panose="02000508030000020003" pitchFamily="2" charset="0"/>
                </a:rPr>
                <a:t>ж</a:t>
              </a:r>
              <a:r>
                <a:rPr lang="ru-RU" sz="4800" dirty="0">
                  <a:solidFill>
                    <a:srgbClr val="C00000"/>
                  </a:solidFill>
                  <a:latin typeface="Propisi" panose="02000508030000020003" pitchFamily="2" charset="0"/>
                </a:rPr>
                <a:t>о</a:t>
              </a:r>
              <a:r>
                <a:rPr lang="ru-RU" sz="4800" dirty="0">
                  <a:solidFill>
                    <a:schemeClr val="bg2">
                      <a:lumMod val="25000"/>
                    </a:schemeClr>
                  </a:solidFill>
                  <a:latin typeface="Propisi" panose="02000508030000020003" pitchFamily="2" charset="0"/>
                </a:rPr>
                <a:t>к</a:t>
              </a:r>
              <a:r>
                <a:rPr lang="ru-RU" sz="6600" b="1" dirty="0">
                  <a:ln>
                    <a:solidFill>
                      <a:srgbClr val="003300"/>
                    </a:solidFill>
                  </a:ln>
                  <a:solidFill>
                    <a:schemeClr val="bg2">
                      <a:lumMod val="25000"/>
                    </a:schemeClr>
                  </a:solidFill>
                  <a:latin typeface="Propisi" panose="02000508030000020003" pitchFamily="2" charset="0"/>
                  <a:cs typeface="Times New Roman" pitchFamily="18" charset="0"/>
                </a:rPr>
                <a:t>.</a:t>
              </a:r>
              <a:endParaRPr lang="ru-RU" sz="6600" b="1" dirty="0">
                <a:solidFill>
                  <a:schemeClr val="bg2">
                    <a:lumMod val="25000"/>
                  </a:schemeClr>
                </a:solidFill>
                <a:latin typeface="Propisi" panose="02000508030000020003" pitchFamily="2" charset="0"/>
              </a:endParaRPr>
            </a:p>
          </p:txBody>
        </p:sp>
        <p:cxnSp>
          <p:nvCxnSpPr>
            <p:cNvPr id="5" name="Прямая соединительная линия 4">
              <a:extLst>
                <a:ext uri="{FF2B5EF4-FFF2-40B4-BE49-F238E27FC236}">
                  <a16:creationId xmlns:a16="http://schemas.microsoft.com/office/drawing/2014/main" id="{C44ED99A-38AD-482A-BD65-A71B45DD448C}"/>
                </a:ext>
              </a:extLst>
            </p:cNvPr>
            <p:cNvCxnSpPr>
              <a:cxnSpLocks/>
            </p:cNvCxnSpPr>
            <p:nvPr/>
          </p:nvCxnSpPr>
          <p:spPr>
            <a:xfrm>
              <a:off x="971600" y="4977901"/>
              <a:ext cx="141114" cy="0"/>
            </a:xfrm>
            <a:prstGeom prst="line">
              <a:avLst/>
            </a:prstGeom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9" name="Прямая соединительная линия 8">
              <a:extLst>
                <a:ext uri="{FF2B5EF4-FFF2-40B4-BE49-F238E27FC236}">
                  <a16:creationId xmlns:a16="http://schemas.microsoft.com/office/drawing/2014/main" id="{354FEFF3-E911-4C99-BE7B-E06AE7A0ABB7}"/>
                </a:ext>
              </a:extLst>
            </p:cNvPr>
            <p:cNvCxnSpPr>
              <a:cxnSpLocks/>
            </p:cNvCxnSpPr>
            <p:nvPr/>
          </p:nvCxnSpPr>
          <p:spPr>
            <a:xfrm>
              <a:off x="2843808" y="4977901"/>
              <a:ext cx="216024" cy="0"/>
            </a:xfrm>
            <a:prstGeom prst="line">
              <a:avLst/>
            </a:prstGeom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0" name="Прямая соединительная линия 9">
              <a:extLst>
                <a:ext uri="{FF2B5EF4-FFF2-40B4-BE49-F238E27FC236}">
                  <a16:creationId xmlns:a16="http://schemas.microsoft.com/office/drawing/2014/main" id="{D17CD41B-2D7E-4EB0-886F-33B12E15ABD4}"/>
                </a:ext>
              </a:extLst>
            </p:cNvPr>
            <p:cNvCxnSpPr>
              <a:cxnSpLocks/>
            </p:cNvCxnSpPr>
            <p:nvPr/>
          </p:nvCxnSpPr>
          <p:spPr>
            <a:xfrm>
              <a:off x="6324270" y="4978601"/>
              <a:ext cx="192208" cy="0"/>
            </a:xfrm>
            <a:prstGeom prst="line">
              <a:avLst/>
            </a:prstGeom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1" name="Прямая соединительная линия 10">
              <a:extLst>
                <a:ext uri="{FF2B5EF4-FFF2-40B4-BE49-F238E27FC236}">
                  <a16:creationId xmlns:a16="http://schemas.microsoft.com/office/drawing/2014/main" id="{C021E98C-6A99-4B50-AB83-4A5FB14712F7}"/>
                </a:ext>
              </a:extLst>
            </p:cNvPr>
            <p:cNvCxnSpPr>
              <a:cxnSpLocks/>
            </p:cNvCxnSpPr>
            <p:nvPr/>
          </p:nvCxnSpPr>
          <p:spPr>
            <a:xfrm>
              <a:off x="6804248" y="4977901"/>
              <a:ext cx="192208" cy="0"/>
            </a:xfrm>
            <a:prstGeom prst="line">
              <a:avLst/>
            </a:prstGeom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2" name="Прямая соединительная линия 11">
              <a:extLst>
                <a:ext uri="{FF2B5EF4-FFF2-40B4-BE49-F238E27FC236}">
                  <a16:creationId xmlns:a16="http://schemas.microsoft.com/office/drawing/2014/main" id="{F0FAD5C6-D5EC-49FC-A15C-7BF56E212C8B}"/>
                </a:ext>
              </a:extLst>
            </p:cNvPr>
            <p:cNvCxnSpPr>
              <a:cxnSpLocks/>
            </p:cNvCxnSpPr>
            <p:nvPr/>
          </p:nvCxnSpPr>
          <p:spPr>
            <a:xfrm>
              <a:off x="2494099" y="5934664"/>
              <a:ext cx="192208" cy="0"/>
            </a:xfrm>
            <a:prstGeom prst="line">
              <a:avLst/>
            </a:prstGeom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3" name="Прямая соединительная линия 12">
              <a:extLst>
                <a:ext uri="{FF2B5EF4-FFF2-40B4-BE49-F238E27FC236}">
                  <a16:creationId xmlns:a16="http://schemas.microsoft.com/office/drawing/2014/main" id="{1E3757A4-A8AF-4645-A163-3B1D7117BBF9}"/>
                </a:ext>
              </a:extLst>
            </p:cNvPr>
            <p:cNvCxnSpPr>
              <a:cxnSpLocks/>
            </p:cNvCxnSpPr>
            <p:nvPr/>
          </p:nvCxnSpPr>
          <p:spPr>
            <a:xfrm>
              <a:off x="4409184" y="5934664"/>
              <a:ext cx="162816" cy="1"/>
            </a:xfrm>
            <a:prstGeom prst="line">
              <a:avLst/>
            </a:prstGeom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6" name="Прямая соединительная линия 15">
              <a:extLst>
                <a:ext uri="{FF2B5EF4-FFF2-40B4-BE49-F238E27FC236}">
                  <a16:creationId xmlns:a16="http://schemas.microsoft.com/office/drawing/2014/main" id="{82939755-44D3-4072-B4D1-AC4FFDC3A42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004048" y="5942331"/>
              <a:ext cx="128138" cy="0"/>
            </a:xfrm>
            <a:prstGeom prst="line">
              <a:avLst/>
            </a:prstGeom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8" name="Прямая соединительная линия 17">
              <a:extLst>
                <a:ext uri="{FF2B5EF4-FFF2-40B4-BE49-F238E27FC236}">
                  <a16:creationId xmlns:a16="http://schemas.microsoft.com/office/drawing/2014/main" id="{7AB1E6B2-C434-4D3A-9ED9-22BB79BEDE0D}"/>
                </a:ext>
              </a:extLst>
            </p:cNvPr>
            <p:cNvCxnSpPr>
              <a:cxnSpLocks/>
            </p:cNvCxnSpPr>
            <p:nvPr/>
          </p:nvCxnSpPr>
          <p:spPr>
            <a:xfrm>
              <a:off x="5220072" y="5939045"/>
              <a:ext cx="192208" cy="0"/>
            </a:xfrm>
            <a:prstGeom prst="line">
              <a:avLst/>
            </a:prstGeom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748181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1A98522-FB5C-48B6-ADB0-8BC0B92D66A3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168" y="3883868"/>
            <a:ext cx="2461366" cy="2065412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29B9FEF-5E3B-44E7-A05A-6197B2C2A2FE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1121" y="3883868"/>
            <a:ext cx="2491239" cy="20654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516439FF-4C75-4332-9785-C9A1F91400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484784"/>
            <a:ext cx="2874365" cy="2065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071F28D3-CB9B-42C1-ABB7-D8D1DA773DF6}"/>
              </a:ext>
            </a:extLst>
          </p:cNvPr>
          <p:cNvSpPr/>
          <p:nvPr/>
        </p:nvSpPr>
        <p:spPr>
          <a:xfrm>
            <a:off x="694196" y="869231"/>
            <a:ext cx="7953378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Открой файл с таким же названием. Читай текст, смотри на картинки и узнавай названия жуков. Зачеркни все буквы </a:t>
            </a:r>
            <a:r>
              <a:rPr lang="ru-RU" sz="2000" b="1" dirty="0">
                <a:solidFill>
                  <a:srgbClr val="003399"/>
                </a:solidFill>
                <a:latin typeface="Propisi" panose="02000508030000020003" pitchFamily="2" charset="0"/>
              </a:rPr>
              <a:t>ш</a:t>
            </a:r>
            <a:r>
              <a:rPr lang="ru-RU" sz="1400" dirty="0">
                <a:solidFill>
                  <a:srgbClr val="00B0F0"/>
                </a:solidFill>
                <a:latin typeface="Comic Sans MS" panose="030F0702030302020204" pitchFamily="66" charset="0"/>
              </a:rPr>
              <a:t> </a:t>
            </a:r>
            <a:r>
              <a:rPr lang="ru-RU" sz="1400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и подчеркни все буквы</a:t>
            </a:r>
            <a:r>
              <a:rPr lang="ru-RU" sz="1400" dirty="0">
                <a:solidFill>
                  <a:srgbClr val="00B0F0"/>
                </a:solidFill>
                <a:latin typeface="Comic Sans MS" panose="030F0702030302020204" pitchFamily="66" charset="0"/>
              </a:rPr>
              <a:t> </a:t>
            </a:r>
            <a:r>
              <a:rPr lang="ru-RU" sz="2000" b="1" dirty="0">
                <a:solidFill>
                  <a:srgbClr val="003399"/>
                </a:solidFill>
                <a:latin typeface="Propisi" panose="02000508030000020003" pitchFamily="2" charset="0"/>
              </a:rPr>
              <a:t>ж</a:t>
            </a:r>
            <a:r>
              <a:rPr lang="ru-RU" sz="1400" dirty="0">
                <a:solidFill>
                  <a:srgbClr val="00B0F0"/>
                </a:solidFill>
                <a:latin typeface="Comic Sans MS" panose="030F0702030302020204" pitchFamily="66" charset="0"/>
              </a:rPr>
              <a:t> </a:t>
            </a:r>
            <a:r>
              <a:rPr lang="ru-RU" sz="1400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, которые ты встретишь в тексте.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9B34E525-1073-4251-ABB0-97357F41A1E1}"/>
              </a:ext>
            </a:extLst>
          </p:cNvPr>
          <p:cNvSpPr/>
          <p:nvPr/>
        </p:nvSpPr>
        <p:spPr>
          <a:xfrm>
            <a:off x="4211960" y="495212"/>
            <a:ext cx="792088" cy="2880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8B3FC54A-AF42-4622-BF11-2A6FE62BABE1}"/>
              </a:ext>
            </a:extLst>
          </p:cNvPr>
          <p:cNvSpPr/>
          <p:nvPr/>
        </p:nvSpPr>
        <p:spPr>
          <a:xfrm>
            <a:off x="1691680" y="404664"/>
            <a:ext cx="5958408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600" b="1" kern="10" dirty="0">
                <a:ln w="11430">
                  <a:solidFill>
                    <a:srgbClr val="212745">
                      <a:lumMod val="75000"/>
                    </a:srgbClr>
                  </a:solidFill>
                </a:ln>
                <a:solidFill>
                  <a:srgbClr val="212745">
                    <a:lumMod val="60000"/>
                    <a:lumOff val="40000"/>
                  </a:srgb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Эти необыкновенные жуки.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8043DCAE-1020-4E58-BF86-66136DC3A341}"/>
              </a:ext>
            </a:extLst>
          </p:cNvPr>
          <p:cNvSpPr/>
          <p:nvPr/>
        </p:nvSpPr>
        <p:spPr>
          <a:xfrm>
            <a:off x="1825131" y="3514536"/>
            <a:ext cx="63578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голиаф                                       реликтовый дровосек</a:t>
            </a:r>
            <a:endParaRPr lang="ru-RU" dirty="0"/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813F3483-F323-408B-9ECB-06AA477EB089}"/>
              </a:ext>
            </a:extLst>
          </p:cNvPr>
          <p:cNvSpPr/>
          <p:nvPr/>
        </p:nvSpPr>
        <p:spPr>
          <a:xfrm>
            <a:off x="1619672" y="5949280"/>
            <a:ext cx="69847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жук - олень                                          жук - носорог</a:t>
            </a:r>
            <a:endParaRPr lang="ru-RU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1030" name="Picture 6">
            <a:extLst>
              <a:ext uri="{FF2B5EF4-FFF2-40B4-BE49-F238E27FC236}">
                <a16:creationId xmlns:a16="http://schemas.microsoft.com/office/drawing/2014/main" id="{D4982AFB-BBE2-42B8-8D85-D0A98007E6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58"/>
          <a:stretch/>
        </p:blipFill>
        <p:spPr bwMode="auto">
          <a:xfrm>
            <a:off x="899592" y="1512042"/>
            <a:ext cx="3416337" cy="2065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39711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53EFC3B6-EFEA-4585-950F-5B6F89F67FD4}"/>
              </a:ext>
            </a:extLst>
          </p:cNvPr>
          <p:cNvSpPr/>
          <p:nvPr/>
        </p:nvSpPr>
        <p:spPr>
          <a:xfrm>
            <a:off x="1475656" y="476672"/>
            <a:ext cx="608051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>
                <a:ln>
                  <a:solidFill>
                    <a:schemeClr val="bg1">
                      <a:lumMod val="75000"/>
                    </a:schemeClr>
                  </a:solidFill>
                </a:ln>
                <a:solidFill>
                  <a:schemeClr val="bg1"/>
                </a:solidFill>
                <a:latin typeface="Comic Sans MS" panose="030F0702030302020204" pitchFamily="66" charset="0"/>
              </a:rPr>
              <a:t>-Какие же звуки мы будем сравнивать?</a:t>
            </a:r>
          </a:p>
          <a:p>
            <a:r>
              <a:rPr lang="ru-RU" sz="2400" dirty="0">
                <a:ln>
                  <a:solidFill>
                    <a:schemeClr val="bg1">
                      <a:lumMod val="75000"/>
                    </a:schemeClr>
                  </a:solidFill>
                </a:ln>
                <a:solidFill>
                  <a:schemeClr val="bg1"/>
                </a:solidFill>
                <a:latin typeface="Comic Sans MS" panose="030F0702030302020204" pitchFamily="66" charset="0"/>
              </a:rPr>
              <a:t>-Щёлкни мышкой и проверь свой ответ!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C33E028C-2A78-4E15-B437-236121E0581F}"/>
              </a:ext>
            </a:extLst>
          </p:cNvPr>
          <p:cNvSpPr/>
          <p:nvPr/>
        </p:nvSpPr>
        <p:spPr>
          <a:xfrm>
            <a:off x="2383741" y="2060848"/>
            <a:ext cx="4376519" cy="255454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8000" b="1" dirty="0">
                <a:ln>
                  <a:solidFill>
                    <a:schemeClr val="bg1">
                      <a:lumMod val="50000"/>
                    </a:schemeClr>
                  </a:solidFill>
                </a:ln>
                <a:solidFill>
                  <a:schemeClr val="bg1">
                    <a:lumMod val="75000"/>
                  </a:schemeClr>
                </a:solidFill>
              </a:rPr>
              <a:t>Звуки</a:t>
            </a:r>
          </a:p>
          <a:p>
            <a:pPr algn="ctr"/>
            <a:r>
              <a:rPr lang="en-US" sz="8000" b="1" dirty="0">
                <a:ln/>
                <a:solidFill>
                  <a:schemeClr val="accent3"/>
                </a:solidFill>
              </a:rPr>
              <a:t>[</a:t>
            </a:r>
            <a:r>
              <a:rPr lang="ru-RU" sz="8000" b="1" dirty="0">
                <a:ln/>
                <a:solidFill>
                  <a:schemeClr val="accent3"/>
                </a:solidFill>
              </a:rPr>
              <a:t>ш</a:t>
            </a:r>
            <a:r>
              <a:rPr lang="en-US" sz="8000" b="1" dirty="0">
                <a:ln/>
                <a:solidFill>
                  <a:schemeClr val="accent3"/>
                </a:solidFill>
              </a:rPr>
              <a:t>]</a:t>
            </a:r>
            <a:r>
              <a:rPr lang="ru-RU" sz="8000" b="1" dirty="0">
                <a:ln/>
                <a:solidFill>
                  <a:schemeClr val="accent3"/>
                </a:solidFill>
              </a:rPr>
              <a:t> – </a:t>
            </a:r>
            <a:r>
              <a:rPr lang="en-US" sz="8000" b="1" dirty="0">
                <a:ln/>
                <a:solidFill>
                  <a:schemeClr val="accent3"/>
                </a:solidFill>
              </a:rPr>
              <a:t>[</a:t>
            </a:r>
            <a:r>
              <a:rPr lang="ru-RU" sz="8000" b="1" dirty="0">
                <a:ln/>
                <a:solidFill>
                  <a:schemeClr val="accent3"/>
                </a:solidFill>
              </a:rPr>
              <a:t>ж</a:t>
            </a:r>
            <a:r>
              <a:rPr lang="en-US" sz="8000" b="1" dirty="0">
                <a:ln/>
                <a:solidFill>
                  <a:schemeClr val="accent3"/>
                </a:solidFill>
              </a:rPr>
              <a:t>]</a:t>
            </a:r>
            <a:endParaRPr lang="ru-RU" sz="8000" b="1" dirty="0">
              <a:ln/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6271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WordArt 4">
            <a:extLst>
              <a:ext uri="{FF2B5EF4-FFF2-40B4-BE49-F238E27FC236}">
                <a16:creationId xmlns:a16="http://schemas.microsoft.com/office/drawing/2014/main" id="{524E94B5-011D-4F2C-8A61-1D6C82AC2B5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547664" y="1124744"/>
            <a:ext cx="5112568" cy="454229"/>
          </a:xfrm>
          <a:prstGeom prst="rect">
            <a:avLst/>
          </a:prstGeom>
          <a:noFill/>
          <a:ln>
            <a:noFill/>
            <a:prstDash val="lgDashDotDot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600" b="1" kern="10" dirty="0">
                <a:ln w="11430">
                  <a:solidFill>
                    <a:schemeClr val="tx2">
                      <a:lumMod val="75000"/>
                    </a:schemeClr>
                  </a:solidFill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Подведём итоги. 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24956214-24D5-4219-9C57-4109FBC2193A}"/>
              </a:ext>
            </a:extLst>
          </p:cNvPr>
          <p:cNvSpPr/>
          <p:nvPr/>
        </p:nvSpPr>
        <p:spPr>
          <a:xfrm>
            <a:off x="1187624" y="2644170"/>
            <a:ext cx="704765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- Какие звуки ты сравнивал на занятии?</a:t>
            </a:r>
          </a:p>
          <a:p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- В чём их сходство?</a:t>
            </a:r>
          </a:p>
          <a:p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- В чём различие?</a:t>
            </a:r>
          </a:p>
          <a:p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- Чем тебе понравилось занятие?</a:t>
            </a:r>
          </a:p>
        </p:txBody>
      </p:sp>
    </p:spTree>
    <p:extLst>
      <p:ext uri="{BB962C8B-B14F-4D97-AF65-F5344CB8AC3E}">
        <p14:creationId xmlns:p14="http://schemas.microsoft.com/office/powerpoint/2010/main" val="239398231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WordArt 2"/>
          <p:cNvSpPr>
            <a:spLocks noChangeArrowheads="1" noChangeShapeType="1" noTextEdit="1"/>
          </p:cNvSpPr>
          <p:nvPr/>
        </p:nvSpPr>
        <p:spPr bwMode="auto">
          <a:xfrm>
            <a:off x="2024571" y="2852936"/>
            <a:ext cx="5094857" cy="1667162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3600" b="1" kern="10" dirty="0">
                <a:ln w="11430"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Молодец!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D5D88A6B-9527-4D99-A374-B6403E7BA8B7}"/>
              </a:ext>
            </a:extLst>
          </p:cNvPr>
          <p:cNvSpPr/>
          <p:nvPr/>
        </p:nvSpPr>
        <p:spPr>
          <a:xfrm>
            <a:off x="1475656" y="960320"/>
            <a:ext cx="583845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4000" b="1" cap="none" spc="0" dirty="0">
                <a:ln/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Comic Sans MS" panose="030F0702030302020204" pitchFamily="66" charset="0"/>
              </a:rPr>
              <a:t>Проверь свою запись!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3EC900D0-6A93-4FA5-A071-CB9B196524E3}"/>
              </a:ext>
            </a:extLst>
          </p:cNvPr>
          <p:cNvSpPr/>
          <p:nvPr/>
        </p:nvSpPr>
        <p:spPr>
          <a:xfrm>
            <a:off x="705514" y="2658978"/>
            <a:ext cx="4281941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6600" dirty="0" err="1">
                <a:solidFill>
                  <a:srgbClr val="003399"/>
                </a:solidFill>
                <a:latin typeface="Propisi" panose="02000508030000020003" pitchFamily="2" charset="0"/>
              </a:rPr>
              <a:t>ж</a:t>
            </a:r>
            <a:r>
              <a:rPr lang="ru-RU" sz="6600" dirty="0" err="1">
                <a:solidFill>
                  <a:srgbClr val="C00000"/>
                </a:solidFill>
                <a:latin typeface="Propisi" panose="02000508030000020003" pitchFamily="2" charset="0"/>
              </a:rPr>
              <a:t>у</a:t>
            </a:r>
            <a:r>
              <a:rPr lang="ru-RU" sz="6600" dirty="0">
                <a:solidFill>
                  <a:srgbClr val="003399"/>
                </a:solidFill>
                <a:latin typeface="Propisi" panose="02000508030000020003" pitchFamily="2" charset="0"/>
              </a:rPr>
              <a:t> – ш</a:t>
            </a:r>
            <a:r>
              <a:rPr lang="ru-RU" sz="6600" dirty="0">
                <a:solidFill>
                  <a:srgbClr val="C00000"/>
                </a:solidFill>
                <a:latin typeface="Propisi" panose="02000508030000020003" pitchFamily="2" charset="0"/>
              </a:rPr>
              <a:t>у</a:t>
            </a:r>
            <a:r>
              <a:rPr lang="ru-RU" sz="6600" dirty="0">
                <a:solidFill>
                  <a:srgbClr val="003399"/>
                </a:solidFill>
                <a:latin typeface="Propisi" panose="02000508030000020003" pitchFamily="2" charset="0"/>
              </a:rPr>
              <a:t> - ш</a:t>
            </a:r>
            <a:r>
              <a:rPr lang="ru-RU" sz="6600" dirty="0">
                <a:solidFill>
                  <a:srgbClr val="C00000"/>
                </a:solidFill>
                <a:latin typeface="Propisi" panose="02000508030000020003" pitchFamily="2" charset="0"/>
              </a:rPr>
              <a:t>у</a:t>
            </a:r>
          </a:p>
        </p:txBody>
      </p:sp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id="{67893FB8-85AD-43EB-93ED-51D84C149DF1}"/>
              </a:ext>
            </a:extLst>
          </p:cNvPr>
          <p:cNvCxnSpPr/>
          <p:nvPr/>
        </p:nvCxnSpPr>
        <p:spPr>
          <a:xfrm>
            <a:off x="373587" y="3451485"/>
            <a:ext cx="8396823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92BA48E0-32A2-4288-B907-26E6298D130E}"/>
              </a:ext>
            </a:extLst>
          </p:cNvPr>
          <p:cNvCxnSpPr/>
          <p:nvPr/>
        </p:nvCxnSpPr>
        <p:spPr>
          <a:xfrm>
            <a:off x="373588" y="2689344"/>
            <a:ext cx="8396823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93F7AADF-4D63-41D0-90F3-AC1AD2AAFF82}"/>
              </a:ext>
            </a:extLst>
          </p:cNvPr>
          <p:cNvCxnSpPr/>
          <p:nvPr/>
        </p:nvCxnSpPr>
        <p:spPr>
          <a:xfrm>
            <a:off x="373588" y="4201512"/>
            <a:ext cx="8396823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BA594B3F-FFF9-4002-9E34-80E63023CD26}"/>
              </a:ext>
            </a:extLst>
          </p:cNvPr>
          <p:cNvCxnSpPr/>
          <p:nvPr/>
        </p:nvCxnSpPr>
        <p:spPr>
          <a:xfrm>
            <a:off x="373587" y="4993600"/>
            <a:ext cx="8396823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id="{48A89528-998F-402A-8092-203890B152E9}"/>
              </a:ext>
            </a:extLst>
          </p:cNvPr>
          <p:cNvCxnSpPr/>
          <p:nvPr/>
        </p:nvCxnSpPr>
        <p:spPr>
          <a:xfrm>
            <a:off x="373587" y="5785688"/>
            <a:ext cx="8396823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1169412B-E2C7-41A9-979C-900D95D8DF86}"/>
              </a:ext>
            </a:extLst>
          </p:cNvPr>
          <p:cNvSpPr txBox="1"/>
          <p:nvPr/>
        </p:nvSpPr>
        <p:spPr>
          <a:xfrm>
            <a:off x="705515" y="1894266"/>
            <a:ext cx="451813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600" dirty="0" err="1">
                <a:solidFill>
                  <a:srgbClr val="003399"/>
                </a:solidFill>
                <a:latin typeface="Propisi" panose="02000508030000020003" pitchFamily="2" charset="0"/>
              </a:rPr>
              <a:t>ш</a:t>
            </a:r>
            <a:r>
              <a:rPr lang="ru-RU" sz="6600" dirty="0" err="1">
                <a:solidFill>
                  <a:srgbClr val="C00000"/>
                </a:solidFill>
                <a:latin typeface="Propisi" panose="02000508030000020003" pitchFamily="2" charset="0"/>
              </a:rPr>
              <a:t>а</a:t>
            </a:r>
            <a:r>
              <a:rPr lang="ru-RU" sz="6600" dirty="0">
                <a:latin typeface="Propisi" panose="02000508030000020003" pitchFamily="2" charset="0"/>
              </a:rPr>
              <a:t> </a:t>
            </a:r>
            <a:r>
              <a:rPr lang="ru-RU" sz="6600" dirty="0">
                <a:solidFill>
                  <a:srgbClr val="003399"/>
                </a:solidFill>
                <a:latin typeface="Propisi" panose="02000508030000020003" pitchFamily="2" charset="0"/>
              </a:rPr>
              <a:t>–</a:t>
            </a:r>
            <a:r>
              <a:rPr lang="ru-RU" sz="6600" dirty="0">
                <a:latin typeface="Propisi" panose="02000508030000020003" pitchFamily="2" charset="0"/>
              </a:rPr>
              <a:t> </a:t>
            </a:r>
            <a:r>
              <a:rPr lang="ru-RU" sz="6600" dirty="0" err="1">
                <a:solidFill>
                  <a:srgbClr val="003399"/>
                </a:solidFill>
                <a:latin typeface="Propisi" panose="02000508030000020003" pitchFamily="2" charset="0"/>
              </a:rPr>
              <a:t>ж</a:t>
            </a:r>
            <a:r>
              <a:rPr lang="ru-RU" sz="6600" dirty="0" err="1">
                <a:solidFill>
                  <a:srgbClr val="C00000"/>
                </a:solidFill>
                <a:latin typeface="Propisi" panose="02000508030000020003" pitchFamily="2" charset="0"/>
              </a:rPr>
              <a:t>а</a:t>
            </a:r>
            <a:r>
              <a:rPr lang="ru-RU" sz="6600" dirty="0">
                <a:latin typeface="Propisi" panose="02000508030000020003" pitchFamily="2" charset="0"/>
              </a:rPr>
              <a:t> </a:t>
            </a:r>
            <a:r>
              <a:rPr lang="ru-RU" sz="6600" dirty="0">
                <a:solidFill>
                  <a:srgbClr val="003399"/>
                </a:solidFill>
                <a:latin typeface="Propisi" panose="02000508030000020003" pitchFamily="2" charset="0"/>
              </a:rPr>
              <a:t>-</a:t>
            </a:r>
            <a:r>
              <a:rPr lang="ru-RU" sz="6600" dirty="0">
                <a:latin typeface="Propisi" panose="02000508030000020003" pitchFamily="2" charset="0"/>
              </a:rPr>
              <a:t> </a:t>
            </a:r>
            <a:r>
              <a:rPr lang="ru-RU" sz="6600" dirty="0" err="1">
                <a:solidFill>
                  <a:srgbClr val="003399"/>
                </a:solidFill>
                <a:latin typeface="Propisi" panose="02000508030000020003" pitchFamily="2" charset="0"/>
              </a:rPr>
              <a:t>ш</a:t>
            </a:r>
            <a:r>
              <a:rPr lang="ru-RU" sz="6600" dirty="0" err="1">
                <a:solidFill>
                  <a:srgbClr val="C00000"/>
                </a:solidFill>
                <a:latin typeface="Propisi" panose="02000508030000020003" pitchFamily="2" charset="0"/>
              </a:rPr>
              <a:t>а</a:t>
            </a:r>
            <a:r>
              <a:rPr lang="ru-RU" sz="6600" dirty="0">
                <a:latin typeface="Propisi" panose="02000508030000020003" pitchFamily="2" charset="0"/>
              </a:rPr>
              <a:t> 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FAE9C706-B73F-4B77-BF99-28B75A3F6E5D}"/>
              </a:ext>
            </a:extLst>
          </p:cNvPr>
          <p:cNvSpPr/>
          <p:nvPr/>
        </p:nvSpPr>
        <p:spPr>
          <a:xfrm>
            <a:off x="705515" y="3391172"/>
            <a:ext cx="6133410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6600" dirty="0">
                <a:solidFill>
                  <a:srgbClr val="003399"/>
                </a:solidFill>
                <a:latin typeface="Propisi" panose="02000508030000020003" pitchFamily="2" charset="0"/>
              </a:rPr>
              <a:t>ш</a:t>
            </a:r>
            <a:r>
              <a:rPr lang="ru-RU" sz="6600" dirty="0">
                <a:solidFill>
                  <a:srgbClr val="C00000"/>
                </a:solidFill>
                <a:latin typeface="Propisi" panose="02000508030000020003" pitchFamily="2" charset="0"/>
              </a:rPr>
              <a:t>и</a:t>
            </a:r>
            <a:r>
              <a:rPr lang="ru-RU" sz="6600" dirty="0">
                <a:solidFill>
                  <a:srgbClr val="003399"/>
                </a:solidFill>
                <a:latin typeface="Propisi" panose="02000508030000020003" pitchFamily="2" charset="0"/>
              </a:rPr>
              <a:t> – </a:t>
            </a:r>
            <a:r>
              <a:rPr lang="ru-RU" sz="6600" dirty="0" err="1">
                <a:solidFill>
                  <a:srgbClr val="003399"/>
                </a:solidFill>
                <a:latin typeface="Propisi" panose="02000508030000020003" pitchFamily="2" charset="0"/>
              </a:rPr>
              <a:t>ж</a:t>
            </a:r>
            <a:r>
              <a:rPr lang="ru-RU" sz="6600" dirty="0" err="1">
                <a:solidFill>
                  <a:srgbClr val="C00000"/>
                </a:solidFill>
                <a:latin typeface="Propisi" panose="02000508030000020003" pitchFamily="2" charset="0"/>
              </a:rPr>
              <a:t>и</a:t>
            </a:r>
            <a:r>
              <a:rPr lang="ru-RU" sz="6600" dirty="0">
                <a:solidFill>
                  <a:srgbClr val="003399"/>
                </a:solidFill>
                <a:latin typeface="Propisi" panose="02000508030000020003" pitchFamily="2" charset="0"/>
              </a:rPr>
              <a:t> – </a:t>
            </a:r>
            <a:r>
              <a:rPr lang="ru-RU" sz="6600" dirty="0" err="1">
                <a:solidFill>
                  <a:srgbClr val="003399"/>
                </a:solidFill>
                <a:latin typeface="Propisi" panose="02000508030000020003" pitchFamily="2" charset="0"/>
              </a:rPr>
              <a:t>ж</a:t>
            </a:r>
            <a:r>
              <a:rPr lang="ru-RU" sz="6600" dirty="0" err="1">
                <a:solidFill>
                  <a:srgbClr val="C00000"/>
                </a:solidFill>
                <a:latin typeface="Propisi" panose="02000508030000020003" pitchFamily="2" charset="0"/>
              </a:rPr>
              <a:t>и</a:t>
            </a:r>
            <a:r>
              <a:rPr lang="ru-RU" sz="6600" dirty="0">
                <a:solidFill>
                  <a:srgbClr val="C00000"/>
                </a:solidFill>
                <a:latin typeface="Propisi" panose="02000508030000020003" pitchFamily="2" charset="0"/>
              </a:rPr>
              <a:t> </a:t>
            </a:r>
            <a:r>
              <a:rPr lang="ru-RU" sz="6600" dirty="0">
                <a:solidFill>
                  <a:srgbClr val="003399"/>
                </a:solidFill>
                <a:latin typeface="Propisi" panose="02000508030000020003" pitchFamily="2" charset="0"/>
              </a:rPr>
              <a:t>-</a:t>
            </a:r>
            <a:r>
              <a:rPr lang="ru-RU" sz="6600" dirty="0">
                <a:solidFill>
                  <a:srgbClr val="C00000"/>
                </a:solidFill>
                <a:latin typeface="Propisi" panose="02000508030000020003" pitchFamily="2" charset="0"/>
              </a:rPr>
              <a:t> </a:t>
            </a:r>
            <a:r>
              <a:rPr lang="ru-RU" sz="6600" dirty="0">
                <a:solidFill>
                  <a:srgbClr val="003399"/>
                </a:solidFill>
                <a:latin typeface="Propisi" panose="02000508030000020003" pitchFamily="2" charset="0"/>
              </a:rPr>
              <a:t>ш</a:t>
            </a:r>
            <a:r>
              <a:rPr lang="ru-RU" sz="6600" dirty="0">
                <a:solidFill>
                  <a:srgbClr val="C00000"/>
                </a:solidFill>
                <a:latin typeface="Propisi" panose="02000508030000020003" pitchFamily="2" charset="0"/>
              </a:rPr>
              <a:t>и</a:t>
            </a: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58D918CE-D8FF-4129-96BB-8EC6BB54161F}"/>
              </a:ext>
            </a:extLst>
          </p:cNvPr>
          <p:cNvSpPr/>
          <p:nvPr/>
        </p:nvSpPr>
        <p:spPr>
          <a:xfrm>
            <a:off x="741558" y="5017326"/>
            <a:ext cx="5690982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6600" dirty="0" err="1">
                <a:solidFill>
                  <a:srgbClr val="003399"/>
                </a:solidFill>
                <a:latin typeface="Propisi" panose="02000508030000020003" pitchFamily="2" charset="0"/>
              </a:rPr>
              <a:t>ш</a:t>
            </a:r>
            <a:r>
              <a:rPr lang="ru-RU" sz="6600" dirty="0" err="1">
                <a:solidFill>
                  <a:srgbClr val="C00000"/>
                </a:solidFill>
                <a:latin typeface="Propisi" panose="02000508030000020003" pitchFamily="2" charset="0"/>
              </a:rPr>
              <a:t>е</a:t>
            </a:r>
            <a:r>
              <a:rPr lang="ru-RU" sz="6600" dirty="0">
                <a:solidFill>
                  <a:srgbClr val="003399"/>
                </a:solidFill>
                <a:latin typeface="Propisi" panose="02000508030000020003" pitchFamily="2" charset="0"/>
              </a:rPr>
              <a:t> – ж</a:t>
            </a:r>
            <a:r>
              <a:rPr lang="ru-RU" sz="6600" dirty="0">
                <a:solidFill>
                  <a:srgbClr val="C00000"/>
                </a:solidFill>
                <a:latin typeface="Propisi" panose="02000508030000020003" pitchFamily="2" charset="0"/>
              </a:rPr>
              <a:t>е</a:t>
            </a:r>
            <a:r>
              <a:rPr lang="ru-RU" sz="6600" dirty="0">
                <a:solidFill>
                  <a:srgbClr val="003399"/>
                </a:solidFill>
                <a:latin typeface="Propisi" panose="02000508030000020003" pitchFamily="2" charset="0"/>
              </a:rPr>
              <a:t> – </a:t>
            </a:r>
            <a:r>
              <a:rPr lang="ru-RU" sz="6600" dirty="0" err="1">
                <a:solidFill>
                  <a:srgbClr val="003399"/>
                </a:solidFill>
                <a:latin typeface="Propisi" panose="02000508030000020003" pitchFamily="2" charset="0"/>
              </a:rPr>
              <a:t>ш</a:t>
            </a:r>
            <a:r>
              <a:rPr lang="ru-RU" sz="6600" dirty="0" err="1">
                <a:solidFill>
                  <a:srgbClr val="C00000"/>
                </a:solidFill>
                <a:latin typeface="Propisi" panose="02000508030000020003" pitchFamily="2" charset="0"/>
              </a:rPr>
              <a:t>е</a:t>
            </a:r>
            <a:r>
              <a:rPr lang="ru-RU" sz="6600" dirty="0">
                <a:solidFill>
                  <a:srgbClr val="003399"/>
                </a:solidFill>
                <a:latin typeface="Propisi" panose="02000508030000020003" pitchFamily="2" charset="0"/>
              </a:rPr>
              <a:t> - </a:t>
            </a:r>
            <a:r>
              <a:rPr lang="ru-RU" sz="6600" dirty="0" err="1">
                <a:solidFill>
                  <a:srgbClr val="003399"/>
                </a:solidFill>
                <a:latin typeface="Propisi" panose="02000508030000020003" pitchFamily="2" charset="0"/>
              </a:rPr>
              <a:t>ш</a:t>
            </a:r>
            <a:r>
              <a:rPr lang="ru-RU" sz="6600" dirty="0" err="1">
                <a:solidFill>
                  <a:srgbClr val="C00000"/>
                </a:solidFill>
                <a:latin typeface="Propisi" panose="02000508030000020003" pitchFamily="2" charset="0"/>
              </a:rPr>
              <a:t>е</a:t>
            </a:r>
            <a:endParaRPr lang="ru-RU" sz="6600" dirty="0">
              <a:solidFill>
                <a:srgbClr val="C00000"/>
              </a:solidFill>
              <a:latin typeface="Propisi" panose="02000508030000020003" pitchFamily="2" charset="0"/>
            </a:endParaRP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F119E6D2-8A1B-4107-9F25-A28325177423}"/>
              </a:ext>
            </a:extLst>
          </p:cNvPr>
          <p:cNvSpPr/>
          <p:nvPr/>
        </p:nvSpPr>
        <p:spPr>
          <a:xfrm>
            <a:off x="758001" y="4199603"/>
            <a:ext cx="6183103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6600" dirty="0" err="1">
                <a:solidFill>
                  <a:srgbClr val="003399"/>
                </a:solidFill>
                <a:latin typeface="Propisi" panose="02000508030000020003" pitchFamily="2" charset="0"/>
              </a:rPr>
              <a:t>ж</a:t>
            </a:r>
            <a:r>
              <a:rPr lang="ru-RU" sz="6600" dirty="0" err="1">
                <a:solidFill>
                  <a:srgbClr val="C00000"/>
                </a:solidFill>
                <a:latin typeface="Propisi" panose="02000508030000020003" pitchFamily="2" charset="0"/>
              </a:rPr>
              <a:t>у</a:t>
            </a:r>
            <a:r>
              <a:rPr lang="ru-RU" sz="6600" dirty="0">
                <a:solidFill>
                  <a:srgbClr val="003399"/>
                </a:solidFill>
                <a:latin typeface="Propisi" panose="02000508030000020003" pitchFamily="2" charset="0"/>
              </a:rPr>
              <a:t> – </a:t>
            </a:r>
            <a:r>
              <a:rPr lang="ru-RU" sz="6600" dirty="0" err="1">
                <a:solidFill>
                  <a:srgbClr val="003399"/>
                </a:solidFill>
                <a:latin typeface="Propisi" panose="02000508030000020003" pitchFamily="2" charset="0"/>
              </a:rPr>
              <a:t>ж</a:t>
            </a:r>
            <a:r>
              <a:rPr lang="ru-RU" sz="6600" dirty="0" err="1">
                <a:solidFill>
                  <a:srgbClr val="C00000"/>
                </a:solidFill>
                <a:latin typeface="Propisi" panose="02000508030000020003" pitchFamily="2" charset="0"/>
              </a:rPr>
              <a:t>у</a:t>
            </a:r>
            <a:r>
              <a:rPr lang="ru-RU" sz="6600" dirty="0">
                <a:solidFill>
                  <a:srgbClr val="003399"/>
                </a:solidFill>
                <a:latin typeface="Propisi" panose="02000508030000020003" pitchFamily="2" charset="0"/>
              </a:rPr>
              <a:t> – ш</a:t>
            </a:r>
            <a:r>
              <a:rPr lang="ru-RU" sz="6600" dirty="0">
                <a:solidFill>
                  <a:srgbClr val="C00000"/>
                </a:solidFill>
                <a:latin typeface="Propisi" panose="02000508030000020003" pitchFamily="2" charset="0"/>
              </a:rPr>
              <a:t>у</a:t>
            </a:r>
            <a:r>
              <a:rPr lang="ru-RU" sz="6600" dirty="0">
                <a:solidFill>
                  <a:srgbClr val="003399"/>
                </a:solidFill>
                <a:latin typeface="Propisi" panose="02000508030000020003" pitchFamily="2" charset="0"/>
              </a:rPr>
              <a:t> - </a:t>
            </a:r>
            <a:r>
              <a:rPr lang="ru-RU" sz="6600" dirty="0" err="1">
                <a:solidFill>
                  <a:srgbClr val="003399"/>
                </a:solidFill>
                <a:latin typeface="Propisi" panose="02000508030000020003" pitchFamily="2" charset="0"/>
              </a:rPr>
              <a:t>ж</a:t>
            </a:r>
            <a:r>
              <a:rPr lang="ru-RU" sz="6600" dirty="0" err="1">
                <a:solidFill>
                  <a:srgbClr val="C00000"/>
                </a:solidFill>
                <a:latin typeface="Propisi" panose="02000508030000020003" pitchFamily="2" charset="0"/>
              </a:rPr>
              <a:t>у</a:t>
            </a:r>
            <a:endParaRPr lang="ru-RU" sz="6600" dirty="0">
              <a:solidFill>
                <a:srgbClr val="C00000"/>
              </a:solidFill>
              <a:latin typeface="Propisi" panose="02000508030000020003" pitchFamily="2" charset="0"/>
            </a:endParaRPr>
          </a:p>
        </p:txBody>
      </p:sp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080047BF-A601-4D97-BBED-F7D687DCB3D7}"/>
              </a:ext>
            </a:extLst>
          </p:cNvPr>
          <p:cNvGrpSpPr/>
          <p:nvPr/>
        </p:nvGrpSpPr>
        <p:grpSpPr>
          <a:xfrm>
            <a:off x="983056" y="2918317"/>
            <a:ext cx="3513723" cy="261223"/>
            <a:chOff x="983056" y="2918317"/>
            <a:chExt cx="3513723" cy="261223"/>
          </a:xfrm>
        </p:grpSpPr>
        <p:pic>
          <p:nvPicPr>
            <p:cNvPr id="41" name="Рисунок 40" descr="Наушники">
              <a:extLst>
                <a:ext uri="{FF2B5EF4-FFF2-40B4-BE49-F238E27FC236}">
                  <a16:creationId xmlns:a16="http://schemas.microsoft.com/office/drawing/2014/main" id="{FAD50235-0FF0-48FE-9EB7-9164546FDD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235556" y="2918317"/>
              <a:ext cx="261223" cy="261223"/>
            </a:xfrm>
            <a:prstGeom prst="rect">
              <a:avLst/>
            </a:prstGeom>
          </p:spPr>
        </p:pic>
        <p:pic>
          <p:nvPicPr>
            <p:cNvPr id="45" name="Рисунок 44" descr="Наушники">
              <a:extLst>
                <a:ext uri="{FF2B5EF4-FFF2-40B4-BE49-F238E27FC236}">
                  <a16:creationId xmlns:a16="http://schemas.microsoft.com/office/drawing/2014/main" id="{1F05442F-3FD3-4AB0-9954-CBD1576280C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619775" y="2918317"/>
              <a:ext cx="261223" cy="261223"/>
            </a:xfrm>
            <a:prstGeom prst="rect">
              <a:avLst/>
            </a:prstGeom>
          </p:spPr>
        </p:pic>
        <p:pic>
          <p:nvPicPr>
            <p:cNvPr id="47" name="Рисунок 46" descr="Звонок">
              <a:extLst>
                <a:ext uri="{FF2B5EF4-FFF2-40B4-BE49-F238E27FC236}">
                  <a16:creationId xmlns:a16="http://schemas.microsoft.com/office/drawing/2014/main" id="{53FF1C7A-7DFB-4E05-B636-7F49012FC16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983056" y="2919287"/>
              <a:ext cx="260253" cy="260253"/>
            </a:xfrm>
            <a:prstGeom prst="rect">
              <a:avLst/>
            </a:prstGeom>
          </p:spPr>
        </p:pic>
      </p:grpSp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74D3A262-9A1F-4227-829D-8BE936F5B8F3}"/>
              </a:ext>
            </a:extLst>
          </p:cNvPr>
          <p:cNvGrpSpPr/>
          <p:nvPr/>
        </p:nvGrpSpPr>
        <p:grpSpPr>
          <a:xfrm>
            <a:off x="935472" y="3645808"/>
            <a:ext cx="5377606" cy="276547"/>
            <a:chOff x="935472" y="3645808"/>
            <a:chExt cx="5377606" cy="276547"/>
          </a:xfrm>
        </p:grpSpPr>
        <p:pic>
          <p:nvPicPr>
            <p:cNvPr id="21" name="Рисунок 20" descr="Звонок">
              <a:extLst>
                <a:ext uri="{FF2B5EF4-FFF2-40B4-BE49-F238E27FC236}">
                  <a16:creationId xmlns:a16="http://schemas.microsoft.com/office/drawing/2014/main" id="{060B4388-C11F-4225-82B0-FBA7F06D827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2649415" y="3661603"/>
              <a:ext cx="260752" cy="260752"/>
            </a:xfrm>
            <a:prstGeom prst="rect">
              <a:avLst/>
            </a:prstGeom>
          </p:spPr>
        </p:pic>
        <p:pic>
          <p:nvPicPr>
            <p:cNvPr id="22" name="Рисунок 21" descr="Звонок">
              <a:extLst>
                <a:ext uri="{FF2B5EF4-FFF2-40B4-BE49-F238E27FC236}">
                  <a16:creationId xmlns:a16="http://schemas.microsoft.com/office/drawing/2014/main" id="{A2AC4DBF-79BB-408B-8CE9-3657DC306D3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4358505" y="3645808"/>
              <a:ext cx="276547" cy="276547"/>
            </a:xfrm>
            <a:prstGeom prst="rect">
              <a:avLst/>
            </a:prstGeom>
          </p:spPr>
        </p:pic>
        <p:pic>
          <p:nvPicPr>
            <p:cNvPr id="34" name="Рисунок 33" descr="Наушники">
              <a:extLst>
                <a:ext uri="{FF2B5EF4-FFF2-40B4-BE49-F238E27FC236}">
                  <a16:creationId xmlns:a16="http://schemas.microsoft.com/office/drawing/2014/main" id="{F5DA1BE4-F4D7-4A76-9A64-875E36F1B89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078086" y="3687363"/>
              <a:ext cx="234992" cy="234992"/>
            </a:xfrm>
            <a:prstGeom prst="rect">
              <a:avLst/>
            </a:prstGeom>
          </p:spPr>
        </p:pic>
        <p:pic>
          <p:nvPicPr>
            <p:cNvPr id="51" name="Рисунок 50" descr="Наушники">
              <a:extLst>
                <a:ext uri="{FF2B5EF4-FFF2-40B4-BE49-F238E27FC236}">
                  <a16:creationId xmlns:a16="http://schemas.microsoft.com/office/drawing/2014/main" id="{547F8585-CEF3-44DD-8520-4DA323A848D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935472" y="3661132"/>
              <a:ext cx="261223" cy="261223"/>
            </a:xfrm>
            <a:prstGeom prst="rect">
              <a:avLst/>
            </a:prstGeom>
          </p:spPr>
        </p:pic>
      </p:grpSp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86B999F2-363D-4925-B9D5-80B1BCB16342}"/>
              </a:ext>
            </a:extLst>
          </p:cNvPr>
          <p:cNvGrpSpPr/>
          <p:nvPr/>
        </p:nvGrpSpPr>
        <p:grpSpPr>
          <a:xfrm>
            <a:off x="935472" y="2158710"/>
            <a:ext cx="3691919" cy="261223"/>
            <a:chOff x="935472" y="2158710"/>
            <a:chExt cx="3691919" cy="261223"/>
          </a:xfrm>
        </p:grpSpPr>
        <p:pic>
          <p:nvPicPr>
            <p:cNvPr id="32" name="Рисунок 31" descr="Наушники">
              <a:extLst>
                <a:ext uri="{FF2B5EF4-FFF2-40B4-BE49-F238E27FC236}">
                  <a16:creationId xmlns:a16="http://schemas.microsoft.com/office/drawing/2014/main" id="{43D4A2F8-A604-4F3A-B4D8-3E66387A901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366168" y="2158710"/>
              <a:ext cx="261223" cy="261223"/>
            </a:xfrm>
            <a:prstGeom prst="rect">
              <a:avLst/>
            </a:prstGeom>
          </p:spPr>
        </p:pic>
        <p:pic>
          <p:nvPicPr>
            <p:cNvPr id="46" name="Рисунок 45" descr="Звонок">
              <a:extLst>
                <a:ext uri="{FF2B5EF4-FFF2-40B4-BE49-F238E27FC236}">
                  <a16:creationId xmlns:a16="http://schemas.microsoft.com/office/drawing/2014/main" id="{99D9FBC1-EA24-44ED-ACD4-8ED2EDFA164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2642902" y="2159680"/>
              <a:ext cx="260253" cy="260253"/>
            </a:xfrm>
            <a:prstGeom prst="rect">
              <a:avLst/>
            </a:prstGeom>
          </p:spPr>
        </p:pic>
        <p:pic>
          <p:nvPicPr>
            <p:cNvPr id="35" name="Рисунок 34" descr="Наушники">
              <a:extLst>
                <a:ext uri="{FF2B5EF4-FFF2-40B4-BE49-F238E27FC236}">
                  <a16:creationId xmlns:a16="http://schemas.microsoft.com/office/drawing/2014/main" id="{E51AAE37-FBC0-436F-BCA0-8F99DE28BDB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935472" y="2184235"/>
              <a:ext cx="235698" cy="235698"/>
            </a:xfrm>
            <a:prstGeom prst="rect">
              <a:avLst/>
            </a:prstGeom>
          </p:spPr>
        </p:pic>
      </p:grp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A5DE2D33-107C-4F3A-8A59-842F9C617D07}"/>
              </a:ext>
            </a:extLst>
          </p:cNvPr>
          <p:cNvGrpSpPr/>
          <p:nvPr/>
        </p:nvGrpSpPr>
        <p:grpSpPr>
          <a:xfrm>
            <a:off x="974112" y="4449858"/>
            <a:ext cx="5274981" cy="270144"/>
            <a:chOff x="974112" y="4449858"/>
            <a:chExt cx="5274981" cy="270144"/>
          </a:xfrm>
        </p:grpSpPr>
        <p:pic>
          <p:nvPicPr>
            <p:cNvPr id="27" name="Рисунок 26" descr="Звонок">
              <a:extLst>
                <a:ext uri="{FF2B5EF4-FFF2-40B4-BE49-F238E27FC236}">
                  <a16:creationId xmlns:a16="http://schemas.microsoft.com/office/drawing/2014/main" id="{17C9BAE9-E316-4E4F-9201-8A9F8D6E840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6018261" y="4489170"/>
              <a:ext cx="230832" cy="230832"/>
            </a:xfrm>
            <a:prstGeom prst="rect">
              <a:avLst/>
            </a:prstGeom>
          </p:spPr>
        </p:pic>
        <p:pic>
          <p:nvPicPr>
            <p:cNvPr id="18" name="Рисунок 17" descr="Звонок">
              <a:extLst>
                <a:ext uri="{FF2B5EF4-FFF2-40B4-BE49-F238E27FC236}">
                  <a16:creationId xmlns:a16="http://schemas.microsoft.com/office/drawing/2014/main" id="{579D46E9-07B7-43C5-851A-72C13D64298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974112" y="4459749"/>
              <a:ext cx="260253" cy="260253"/>
            </a:xfrm>
            <a:prstGeom prst="rect">
              <a:avLst/>
            </a:prstGeom>
          </p:spPr>
        </p:pic>
        <p:pic>
          <p:nvPicPr>
            <p:cNvPr id="23" name="Рисунок 22" descr="Звонок">
              <a:extLst>
                <a:ext uri="{FF2B5EF4-FFF2-40B4-BE49-F238E27FC236}">
                  <a16:creationId xmlns:a16="http://schemas.microsoft.com/office/drawing/2014/main" id="{BF74E5B1-5962-40FF-8EF7-DD1E2CC8C8C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2695405" y="4489170"/>
              <a:ext cx="230832" cy="230832"/>
            </a:xfrm>
            <a:prstGeom prst="rect">
              <a:avLst/>
            </a:prstGeom>
          </p:spPr>
        </p:pic>
        <p:pic>
          <p:nvPicPr>
            <p:cNvPr id="52" name="Рисунок 51" descr="Наушники">
              <a:extLst>
                <a:ext uri="{FF2B5EF4-FFF2-40B4-BE49-F238E27FC236}">
                  <a16:creationId xmlns:a16="http://schemas.microsoft.com/office/drawing/2014/main" id="{844175CC-3A8D-403A-9645-2F493CA2FE9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394885" y="4449858"/>
              <a:ext cx="270144" cy="270144"/>
            </a:xfrm>
            <a:prstGeom prst="rect">
              <a:avLst/>
            </a:prstGeom>
          </p:spPr>
        </p:pic>
      </p:grpSp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11B90BE1-CFEC-426A-AFE7-60B65C730FDC}"/>
              </a:ext>
            </a:extLst>
          </p:cNvPr>
          <p:cNvGrpSpPr/>
          <p:nvPr/>
        </p:nvGrpSpPr>
        <p:grpSpPr>
          <a:xfrm>
            <a:off x="971143" y="5280952"/>
            <a:ext cx="5007892" cy="248888"/>
            <a:chOff x="971143" y="5280952"/>
            <a:chExt cx="5007892" cy="248888"/>
          </a:xfrm>
        </p:grpSpPr>
        <p:pic>
          <p:nvPicPr>
            <p:cNvPr id="26" name="Рисунок 25" descr="Звонок">
              <a:extLst>
                <a:ext uri="{FF2B5EF4-FFF2-40B4-BE49-F238E27FC236}">
                  <a16:creationId xmlns:a16="http://schemas.microsoft.com/office/drawing/2014/main" id="{EB465E50-138F-48EB-97D8-6E27D914A40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2570961" y="5280952"/>
              <a:ext cx="248888" cy="248888"/>
            </a:xfrm>
            <a:prstGeom prst="rect">
              <a:avLst/>
            </a:prstGeom>
          </p:spPr>
        </p:pic>
        <p:pic>
          <p:nvPicPr>
            <p:cNvPr id="37" name="Рисунок 36" descr="Наушники">
              <a:extLst>
                <a:ext uri="{FF2B5EF4-FFF2-40B4-BE49-F238E27FC236}">
                  <a16:creationId xmlns:a16="http://schemas.microsoft.com/office/drawing/2014/main" id="{0B19CC4C-0346-4E50-80CC-B1E03825974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130329" y="5322017"/>
              <a:ext cx="210454" cy="207823"/>
            </a:xfrm>
            <a:prstGeom prst="rect">
              <a:avLst/>
            </a:prstGeom>
          </p:spPr>
        </p:pic>
        <p:pic>
          <p:nvPicPr>
            <p:cNvPr id="36" name="Рисунок 35" descr="Наушники">
              <a:extLst>
                <a:ext uri="{FF2B5EF4-FFF2-40B4-BE49-F238E27FC236}">
                  <a16:creationId xmlns:a16="http://schemas.microsoft.com/office/drawing/2014/main" id="{61C39646-5666-46EB-9D94-BD739C2B352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971143" y="5299007"/>
              <a:ext cx="230833" cy="230833"/>
            </a:xfrm>
            <a:prstGeom prst="rect">
              <a:avLst/>
            </a:prstGeom>
          </p:spPr>
        </p:pic>
        <p:pic>
          <p:nvPicPr>
            <p:cNvPr id="38" name="Рисунок 37" descr="Наушники">
              <a:extLst>
                <a:ext uri="{FF2B5EF4-FFF2-40B4-BE49-F238E27FC236}">
                  <a16:creationId xmlns:a16="http://schemas.microsoft.com/office/drawing/2014/main" id="{CF794E6E-8167-4CC1-9CDF-BB345612A5D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748202" y="5299007"/>
              <a:ext cx="230833" cy="230833"/>
            </a:xfrm>
            <a:prstGeom prst="rect">
              <a:avLst/>
            </a:prstGeom>
          </p:spPr>
        </p:pic>
      </p:grpSp>
      <p:sp>
        <p:nvSpPr>
          <p:cNvPr id="19" name="Управляющая кнопка: возврат 18">
            <a:hlinkClick r:id="rId7" action="ppaction://hlinksldjump" highlightClick="1"/>
            <a:extLst>
              <a:ext uri="{FF2B5EF4-FFF2-40B4-BE49-F238E27FC236}">
                <a16:creationId xmlns:a16="http://schemas.microsoft.com/office/drawing/2014/main" id="{304040E1-62EB-4A9F-96FE-1C41B19BBE41}"/>
              </a:ext>
            </a:extLst>
          </p:cNvPr>
          <p:cNvSpPr/>
          <p:nvPr/>
        </p:nvSpPr>
        <p:spPr>
          <a:xfrm>
            <a:off x="8172400" y="6014443"/>
            <a:ext cx="446066" cy="294878"/>
          </a:xfrm>
          <a:prstGeom prst="actionButtonReturn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5A0875E6-527D-440F-8FED-2C6B50EB901D}"/>
              </a:ext>
            </a:extLst>
          </p:cNvPr>
          <p:cNvSpPr txBox="1"/>
          <p:nvPr/>
        </p:nvSpPr>
        <p:spPr>
          <a:xfrm>
            <a:off x="683568" y="1916832"/>
            <a:ext cx="451813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600" dirty="0" err="1">
                <a:solidFill>
                  <a:srgbClr val="003399"/>
                </a:solidFill>
                <a:latin typeface="Propisi" panose="02000508030000020003" pitchFamily="2" charset="0"/>
              </a:rPr>
              <a:t>ш</a:t>
            </a:r>
            <a:r>
              <a:rPr lang="ru-RU" sz="6600" dirty="0" err="1">
                <a:solidFill>
                  <a:srgbClr val="C00000"/>
                </a:solidFill>
                <a:latin typeface="Propisi" panose="02000508030000020003" pitchFamily="2" charset="0"/>
              </a:rPr>
              <a:t>а</a:t>
            </a:r>
            <a:r>
              <a:rPr lang="ru-RU" sz="6600" dirty="0">
                <a:latin typeface="Propisi" panose="02000508030000020003" pitchFamily="2" charset="0"/>
              </a:rPr>
              <a:t> </a:t>
            </a:r>
            <a:r>
              <a:rPr lang="ru-RU" sz="6600" dirty="0">
                <a:solidFill>
                  <a:srgbClr val="003399"/>
                </a:solidFill>
                <a:latin typeface="Propisi" panose="02000508030000020003" pitchFamily="2" charset="0"/>
              </a:rPr>
              <a:t>–</a:t>
            </a:r>
            <a:r>
              <a:rPr lang="ru-RU" sz="6600" dirty="0">
                <a:latin typeface="Propisi" panose="02000508030000020003" pitchFamily="2" charset="0"/>
              </a:rPr>
              <a:t> </a:t>
            </a:r>
            <a:r>
              <a:rPr lang="ru-RU" sz="6600" dirty="0" err="1">
                <a:solidFill>
                  <a:srgbClr val="003399"/>
                </a:solidFill>
                <a:latin typeface="Propisi" panose="02000508030000020003" pitchFamily="2" charset="0"/>
              </a:rPr>
              <a:t>ж</a:t>
            </a:r>
            <a:r>
              <a:rPr lang="ru-RU" sz="6600" dirty="0" err="1">
                <a:solidFill>
                  <a:srgbClr val="C00000"/>
                </a:solidFill>
                <a:latin typeface="Propisi" panose="02000508030000020003" pitchFamily="2" charset="0"/>
              </a:rPr>
              <a:t>а</a:t>
            </a:r>
            <a:r>
              <a:rPr lang="ru-RU" sz="6600" dirty="0">
                <a:latin typeface="Propisi" panose="02000508030000020003" pitchFamily="2" charset="0"/>
              </a:rPr>
              <a:t> </a:t>
            </a:r>
            <a:r>
              <a:rPr lang="ru-RU" sz="6600" dirty="0">
                <a:solidFill>
                  <a:srgbClr val="003399"/>
                </a:solidFill>
                <a:latin typeface="Propisi" panose="02000508030000020003" pitchFamily="2" charset="0"/>
              </a:rPr>
              <a:t>-</a:t>
            </a:r>
            <a:r>
              <a:rPr lang="ru-RU" sz="6600" dirty="0">
                <a:latin typeface="Propisi" panose="02000508030000020003" pitchFamily="2" charset="0"/>
              </a:rPr>
              <a:t> </a:t>
            </a:r>
            <a:r>
              <a:rPr lang="ru-RU" sz="6600" dirty="0" err="1">
                <a:solidFill>
                  <a:srgbClr val="003399"/>
                </a:solidFill>
                <a:latin typeface="Propisi" panose="02000508030000020003" pitchFamily="2" charset="0"/>
              </a:rPr>
              <a:t>ш</a:t>
            </a:r>
            <a:r>
              <a:rPr lang="ru-RU" sz="6600" dirty="0" err="1">
                <a:solidFill>
                  <a:srgbClr val="C00000"/>
                </a:solidFill>
                <a:latin typeface="Propisi" panose="02000508030000020003" pitchFamily="2" charset="0"/>
              </a:rPr>
              <a:t>а</a:t>
            </a:r>
            <a:r>
              <a:rPr lang="ru-RU" sz="6600" dirty="0">
                <a:latin typeface="Propisi" panose="02000508030000020003" pitchFamily="2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02932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 tmFilter="0,0; .5, 1; 1, 1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 tmFilter="0,0; .5, 1; 1, 1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000"/>
                            </p:stCondLst>
                            <p:childTnLst>
                              <p:par>
                                <p:cTn id="57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 tmFilter="0,0; .5, 1; 1, 1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0"/>
                            </p:stCondLst>
                            <p:childTnLst>
                              <p:par>
                                <p:cTn id="7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 tmFilter="0,0; .5, 1; 1, 1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4" grpId="0"/>
      <p:bldP spid="15" grpId="0"/>
      <p:bldP spid="17" grpId="0"/>
      <p:bldP spid="16" grpId="0"/>
      <p:bldP spid="39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D5D88A6B-9527-4D99-A374-B6403E7BA8B7}"/>
              </a:ext>
            </a:extLst>
          </p:cNvPr>
          <p:cNvSpPr/>
          <p:nvPr/>
        </p:nvSpPr>
        <p:spPr>
          <a:xfrm>
            <a:off x="1475656" y="960320"/>
            <a:ext cx="583845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4000" b="1" cap="none" spc="0" dirty="0">
                <a:ln/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Comic Sans MS" panose="030F0702030302020204" pitchFamily="66" charset="0"/>
              </a:rPr>
              <a:t>Проверь свою запись!</a:t>
            </a:r>
          </a:p>
        </p:txBody>
      </p:sp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id="{67893FB8-85AD-43EB-93ED-51D84C149DF1}"/>
              </a:ext>
            </a:extLst>
          </p:cNvPr>
          <p:cNvCxnSpPr/>
          <p:nvPr/>
        </p:nvCxnSpPr>
        <p:spPr>
          <a:xfrm>
            <a:off x="349017" y="3717032"/>
            <a:ext cx="8396823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92BA48E0-32A2-4288-B907-26E6298D130E}"/>
              </a:ext>
            </a:extLst>
          </p:cNvPr>
          <p:cNvCxnSpPr/>
          <p:nvPr/>
        </p:nvCxnSpPr>
        <p:spPr>
          <a:xfrm>
            <a:off x="349017" y="2708920"/>
            <a:ext cx="8396823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1169412B-E2C7-41A9-979C-900D95D8DF86}"/>
              </a:ext>
            </a:extLst>
          </p:cNvPr>
          <p:cNvSpPr txBox="1"/>
          <p:nvPr/>
        </p:nvSpPr>
        <p:spPr>
          <a:xfrm>
            <a:off x="899592" y="1884229"/>
            <a:ext cx="764160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3399"/>
                </a:solidFill>
                <a:latin typeface="Propisi" panose="02000508030000020003" pitchFamily="2" charset="0"/>
              </a:rPr>
              <a:t>[</a:t>
            </a:r>
            <a:r>
              <a:rPr lang="ru-RU" sz="6600" dirty="0">
                <a:solidFill>
                  <a:srgbClr val="003399"/>
                </a:solidFill>
                <a:latin typeface="Propisi" panose="02000508030000020003" pitchFamily="2" charset="0"/>
              </a:rPr>
              <a:t>ж</a:t>
            </a:r>
            <a:r>
              <a:rPr lang="en-US" sz="3600" dirty="0">
                <a:solidFill>
                  <a:srgbClr val="003399"/>
                </a:solidFill>
                <a:latin typeface="Propisi" panose="02000508030000020003" pitchFamily="2" charset="0"/>
              </a:rPr>
              <a:t>]–</a:t>
            </a:r>
            <a:r>
              <a:rPr lang="ru-RU" sz="3600" dirty="0">
                <a:solidFill>
                  <a:srgbClr val="003399"/>
                </a:solidFill>
                <a:latin typeface="Propisi" panose="02000508030000020003" pitchFamily="2" charset="0"/>
              </a:rPr>
              <a:t>6</a:t>
            </a:r>
            <a:r>
              <a:rPr lang="en-US" sz="3600" dirty="0">
                <a:solidFill>
                  <a:srgbClr val="003399"/>
                </a:solidFill>
                <a:latin typeface="Propisi" panose="02000508030000020003" pitchFamily="2" charset="0"/>
              </a:rPr>
              <a:t>,</a:t>
            </a:r>
            <a:r>
              <a:rPr lang="ru-RU" sz="3600" dirty="0">
                <a:latin typeface="Propisi" panose="02000508030000020003" pitchFamily="2" charset="0"/>
              </a:rPr>
              <a:t> </a:t>
            </a:r>
            <a:r>
              <a:rPr lang="en-US" sz="3600" dirty="0">
                <a:solidFill>
                  <a:srgbClr val="003399"/>
                </a:solidFill>
                <a:latin typeface="Propisi" panose="02000508030000020003" pitchFamily="2" charset="0"/>
              </a:rPr>
              <a:t>[</a:t>
            </a:r>
            <a:r>
              <a:rPr lang="ru-RU" sz="6600" dirty="0">
                <a:solidFill>
                  <a:srgbClr val="003399"/>
                </a:solidFill>
                <a:latin typeface="Propisi" panose="02000508030000020003" pitchFamily="2" charset="0"/>
              </a:rPr>
              <a:t>ш</a:t>
            </a:r>
            <a:r>
              <a:rPr lang="en-US" sz="3600" dirty="0">
                <a:solidFill>
                  <a:srgbClr val="003399"/>
                </a:solidFill>
                <a:latin typeface="Propisi" panose="02000508030000020003" pitchFamily="2" charset="0"/>
              </a:rPr>
              <a:t>]-</a:t>
            </a:r>
            <a:r>
              <a:rPr lang="ru-RU" sz="3600" dirty="0">
                <a:solidFill>
                  <a:srgbClr val="003399"/>
                </a:solidFill>
                <a:latin typeface="Propisi" panose="02000508030000020003" pitchFamily="2" charset="0"/>
              </a:rPr>
              <a:t>3</a:t>
            </a:r>
            <a:r>
              <a:rPr lang="en-US" sz="3600" dirty="0">
                <a:solidFill>
                  <a:srgbClr val="003399"/>
                </a:solidFill>
                <a:latin typeface="Propisi" panose="02000508030000020003" pitchFamily="2" charset="0"/>
              </a:rPr>
              <a:t>, [</a:t>
            </a:r>
            <a:r>
              <a:rPr lang="ru-RU" sz="6600" dirty="0">
                <a:solidFill>
                  <a:srgbClr val="003399"/>
                </a:solidFill>
                <a:latin typeface="Propisi" panose="02000508030000020003" pitchFamily="2" charset="0"/>
              </a:rPr>
              <a:t>ж</a:t>
            </a:r>
            <a:r>
              <a:rPr lang="en-US" sz="3600" dirty="0">
                <a:solidFill>
                  <a:srgbClr val="003399"/>
                </a:solidFill>
                <a:latin typeface="Propisi" panose="02000508030000020003" pitchFamily="2" charset="0"/>
              </a:rPr>
              <a:t>]-</a:t>
            </a:r>
            <a:r>
              <a:rPr lang="ru-RU" sz="3600" dirty="0">
                <a:solidFill>
                  <a:srgbClr val="003399"/>
                </a:solidFill>
                <a:latin typeface="Propisi" panose="02000508030000020003" pitchFamily="2" charset="0"/>
              </a:rPr>
              <a:t>13</a:t>
            </a:r>
            <a:r>
              <a:rPr lang="en-US" sz="3600" dirty="0">
                <a:solidFill>
                  <a:srgbClr val="003399"/>
                </a:solidFill>
                <a:latin typeface="Propisi" panose="02000508030000020003" pitchFamily="2" charset="0"/>
              </a:rPr>
              <a:t>,</a:t>
            </a:r>
            <a:r>
              <a:rPr lang="ru-RU" sz="3600" dirty="0">
                <a:solidFill>
                  <a:srgbClr val="003399"/>
                </a:solidFill>
                <a:latin typeface="Propisi" panose="02000508030000020003" pitchFamily="2" charset="0"/>
              </a:rPr>
              <a:t> </a:t>
            </a:r>
            <a:r>
              <a:rPr lang="en-US" sz="3600" dirty="0">
                <a:solidFill>
                  <a:srgbClr val="003399"/>
                </a:solidFill>
                <a:latin typeface="Propisi" panose="02000508030000020003" pitchFamily="2" charset="0"/>
              </a:rPr>
              <a:t>[</a:t>
            </a:r>
            <a:r>
              <a:rPr lang="ru-RU" sz="6600" dirty="0">
                <a:solidFill>
                  <a:srgbClr val="003399"/>
                </a:solidFill>
                <a:latin typeface="Propisi" panose="02000508030000020003" pitchFamily="2" charset="0"/>
              </a:rPr>
              <a:t>ж</a:t>
            </a:r>
            <a:r>
              <a:rPr lang="en-US" sz="3600" dirty="0">
                <a:solidFill>
                  <a:srgbClr val="003399"/>
                </a:solidFill>
                <a:latin typeface="Propisi" panose="02000508030000020003" pitchFamily="2" charset="0"/>
              </a:rPr>
              <a:t>]–</a:t>
            </a:r>
            <a:r>
              <a:rPr lang="ru-RU" sz="3600" dirty="0">
                <a:solidFill>
                  <a:srgbClr val="003399"/>
                </a:solidFill>
                <a:latin typeface="Propisi" panose="02000508030000020003" pitchFamily="2" charset="0"/>
              </a:rPr>
              <a:t>1-</a:t>
            </a:r>
            <a:r>
              <a:rPr lang="en-US" sz="3600" dirty="0">
                <a:solidFill>
                  <a:srgbClr val="003399"/>
                </a:solidFill>
                <a:latin typeface="Propisi" panose="02000508030000020003" pitchFamily="2" charset="0"/>
              </a:rPr>
              <a:t>[</a:t>
            </a:r>
            <a:r>
              <a:rPr lang="ru-RU" sz="6600" dirty="0">
                <a:solidFill>
                  <a:srgbClr val="003399"/>
                </a:solidFill>
                <a:latin typeface="Propisi" panose="02000508030000020003" pitchFamily="2" charset="0"/>
              </a:rPr>
              <a:t>ш</a:t>
            </a:r>
            <a:r>
              <a:rPr lang="en-US" sz="3600" dirty="0">
                <a:solidFill>
                  <a:srgbClr val="003399"/>
                </a:solidFill>
                <a:latin typeface="Propisi" panose="02000508030000020003" pitchFamily="2" charset="0"/>
              </a:rPr>
              <a:t>]-</a:t>
            </a:r>
            <a:r>
              <a:rPr lang="ru-RU" sz="3600" dirty="0">
                <a:solidFill>
                  <a:srgbClr val="003399"/>
                </a:solidFill>
                <a:latin typeface="Propisi" panose="02000508030000020003" pitchFamily="2" charset="0"/>
              </a:rPr>
              <a:t>8, </a:t>
            </a:r>
            <a:r>
              <a:rPr lang="en-US" sz="3600" dirty="0">
                <a:solidFill>
                  <a:srgbClr val="003399"/>
                </a:solidFill>
                <a:latin typeface="Propisi" panose="02000508030000020003" pitchFamily="2" charset="0"/>
              </a:rPr>
              <a:t>[</a:t>
            </a:r>
            <a:r>
              <a:rPr lang="ru-RU" sz="6600" dirty="0">
                <a:solidFill>
                  <a:srgbClr val="003399"/>
                </a:solidFill>
                <a:latin typeface="Propisi" panose="02000508030000020003" pitchFamily="2" charset="0"/>
              </a:rPr>
              <a:t>ж</a:t>
            </a:r>
            <a:r>
              <a:rPr lang="en-US" sz="3600" dirty="0">
                <a:solidFill>
                  <a:srgbClr val="003399"/>
                </a:solidFill>
                <a:latin typeface="Propisi" panose="02000508030000020003" pitchFamily="2" charset="0"/>
              </a:rPr>
              <a:t>]-</a:t>
            </a:r>
            <a:r>
              <a:rPr lang="ru-RU" sz="3600" dirty="0">
                <a:solidFill>
                  <a:srgbClr val="003399"/>
                </a:solidFill>
                <a:latin typeface="Propisi" panose="02000508030000020003" pitchFamily="2" charset="0"/>
              </a:rPr>
              <a:t>1-</a:t>
            </a:r>
            <a:r>
              <a:rPr lang="en-US" sz="3600" dirty="0">
                <a:solidFill>
                  <a:srgbClr val="003399"/>
                </a:solidFill>
                <a:latin typeface="Propisi" panose="02000508030000020003" pitchFamily="2" charset="0"/>
              </a:rPr>
              <a:t>[</a:t>
            </a:r>
            <a:r>
              <a:rPr lang="ru-RU" sz="6600" dirty="0">
                <a:solidFill>
                  <a:srgbClr val="003399"/>
                </a:solidFill>
                <a:latin typeface="Propisi" panose="02000508030000020003" pitchFamily="2" charset="0"/>
              </a:rPr>
              <a:t>ж</a:t>
            </a:r>
            <a:r>
              <a:rPr lang="en-US" sz="3600" dirty="0">
                <a:solidFill>
                  <a:srgbClr val="003399"/>
                </a:solidFill>
                <a:latin typeface="Propisi" panose="02000508030000020003" pitchFamily="2" charset="0"/>
              </a:rPr>
              <a:t>]-</a:t>
            </a:r>
            <a:r>
              <a:rPr lang="ru-RU" sz="3600" dirty="0">
                <a:solidFill>
                  <a:srgbClr val="003399"/>
                </a:solidFill>
                <a:latin typeface="Propisi" panose="02000508030000020003" pitchFamily="2" charset="0"/>
              </a:rPr>
              <a:t>9, </a:t>
            </a:r>
            <a:r>
              <a:rPr lang="en-US" sz="3600" dirty="0">
                <a:solidFill>
                  <a:srgbClr val="003399"/>
                </a:solidFill>
                <a:latin typeface="Propisi" panose="02000508030000020003" pitchFamily="2" charset="0"/>
              </a:rPr>
              <a:t>[</a:t>
            </a:r>
            <a:r>
              <a:rPr lang="ru-RU" sz="6600" dirty="0">
                <a:solidFill>
                  <a:srgbClr val="003399"/>
                </a:solidFill>
                <a:latin typeface="Propisi" panose="02000508030000020003" pitchFamily="2" charset="0"/>
              </a:rPr>
              <a:t>ш</a:t>
            </a:r>
            <a:r>
              <a:rPr lang="en-US" sz="3600" dirty="0">
                <a:solidFill>
                  <a:srgbClr val="003399"/>
                </a:solidFill>
                <a:latin typeface="Propisi" panose="02000508030000020003" pitchFamily="2" charset="0"/>
              </a:rPr>
              <a:t>]-</a:t>
            </a:r>
            <a:r>
              <a:rPr lang="ru-RU" sz="3600" dirty="0">
                <a:solidFill>
                  <a:srgbClr val="003399"/>
                </a:solidFill>
                <a:latin typeface="Propisi" panose="02000508030000020003" pitchFamily="2" charset="0"/>
              </a:rPr>
              <a:t>1-</a:t>
            </a:r>
            <a:r>
              <a:rPr lang="en-US" sz="3600" dirty="0">
                <a:solidFill>
                  <a:srgbClr val="003399"/>
                </a:solidFill>
                <a:latin typeface="Propisi" panose="02000508030000020003" pitchFamily="2" charset="0"/>
              </a:rPr>
              <a:t>[</a:t>
            </a:r>
            <a:r>
              <a:rPr lang="ru-RU" sz="6600" dirty="0">
                <a:solidFill>
                  <a:srgbClr val="003399"/>
                </a:solidFill>
                <a:latin typeface="Propisi" panose="02000508030000020003" pitchFamily="2" charset="0"/>
              </a:rPr>
              <a:t>ш</a:t>
            </a:r>
            <a:r>
              <a:rPr lang="en-US" sz="3600" dirty="0">
                <a:solidFill>
                  <a:srgbClr val="003399"/>
                </a:solidFill>
                <a:latin typeface="Propisi" panose="02000508030000020003" pitchFamily="2" charset="0"/>
              </a:rPr>
              <a:t>]-</a:t>
            </a:r>
            <a:r>
              <a:rPr lang="ru-RU" sz="3600" dirty="0">
                <a:solidFill>
                  <a:srgbClr val="003399"/>
                </a:solidFill>
                <a:latin typeface="Propisi" panose="02000508030000020003" pitchFamily="2" charset="0"/>
              </a:rPr>
              <a:t>10.  </a:t>
            </a:r>
            <a:endParaRPr lang="en-US" sz="3600" dirty="0">
              <a:solidFill>
                <a:srgbClr val="003399"/>
              </a:solidFill>
              <a:latin typeface="Propisi" panose="02000508030000020003" pitchFamily="2" charset="0"/>
            </a:endParaRPr>
          </a:p>
        </p:txBody>
      </p: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583E9C40-5FBF-4463-8FC0-AE6FC3FE02B9}"/>
              </a:ext>
            </a:extLst>
          </p:cNvPr>
          <p:cNvGrpSpPr/>
          <p:nvPr/>
        </p:nvGrpSpPr>
        <p:grpSpPr>
          <a:xfrm>
            <a:off x="1366687" y="2160824"/>
            <a:ext cx="6065276" cy="248888"/>
            <a:chOff x="1366687" y="2160824"/>
            <a:chExt cx="6065276" cy="248888"/>
          </a:xfrm>
        </p:grpSpPr>
        <p:pic>
          <p:nvPicPr>
            <p:cNvPr id="23" name="Рисунок 22" descr="Звонок">
              <a:extLst>
                <a:ext uri="{FF2B5EF4-FFF2-40B4-BE49-F238E27FC236}">
                  <a16:creationId xmlns:a16="http://schemas.microsoft.com/office/drawing/2014/main" id="{BF74E5B1-5962-40FF-8EF7-DD1E2CC8C8C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366687" y="2178880"/>
              <a:ext cx="230832" cy="230832"/>
            </a:xfrm>
            <a:prstGeom prst="rect">
              <a:avLst/>
            </a:prstGeom>
          </p:spPr>
        </p:pic>
        <p:pic>
          <p:nvPicPr>
            <p:cNvPr id="24" name="Рисунок 23" descr="Звонок">
              <a:extLst>
                <a:ext uri="{FF2B5EF4-FFF2-40B4-BE49-F238E27FC236}">
                  <a16:creationId xmlns:a16="http://schemas.microsoft.com/office/drawing/2014/main" id="{95E57AFD-EE47-4917-995D-90283E30E5D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211447" y="2160824"/>
              <a:ext cx="235698" cy="248888"/>
            </a:xfrm>
            <a:prstGeom prst="rect">
              <a:avLst/>
            </a:prstGeom>
          </p:spPr>
        </p:pic>
        <p:pic>
          <p:nvPicPr>
            <p:cNvPr id="35" name="Рисунок 34" descr="Наушники">
              <a:extLst>
                <a:ext uri="{FF2B5EF4-FFF2-40B4-BE49-F238E27FC236}">
                  <a16:creationId xmlns:a16="http://schemas.microsoft.com/office/drawing/2014/main" id="{E51AAE37-FBC0-436F-BCA0-8F99DE28BDB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7196265" y="2174014"/>
              <a:ext cx="235698" cy="235698"/>
            </a:xfrm>
            <a:prstGeom prst="rect">
              <a:avLst/>
            </a:prstGeom>
          </p:spPr>
        </p:pic>
        <p:pic>
          <p:nvPicPr>
            <p:cNvPr id="36" name="Рисунок 35" descr="Наушники">
              <a:extLst>
                <a:ext uri="{FF2B5EF4-FFF2-40B4-BE49-F238E27FC236}">
                  <a16:creationId xmlns:a16="http://schemas.microsoft.com/office/drawing/2014/main" id="{61C39646-5666-46EB-9D94-BD739C2B352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814713" y="2178879"/>
              <a:ext cx="230833" cy="230833"/>
            </a:xfrm>
            <a:prstGeom prst="rect">
              <a:avLst/>
            </a:prstGeom>
          </p:spPr>
        </p:pic>
        <p:pic>
          <p:nvPicPr>
            <p:cNvPr id="26" name="Рисунок 25" descr="Звонок">
              <a:extLst>
                <a:ext uri="{FF2B5EF4-FFF2-40B4-BE49-F238E27FC236}">
                  <a16:creationId xmlns:a16="http://schemas.microsoft.com/office/drawing/2014/main" id="{EB465E50-138F-48EB-97D8-6E27D914A40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819972" y="2160824"/>
              <a:ext cx="248888" cy="248888"/>
            </a:xfrm>
            <a:prstGeom prst="rect">
              <a:avLst/>
            </a:prstGeom>
          </p:spPr>
        </p:pic>
      </p:grpSp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94ADEB3C-E56B-415E-9571-E140DE64E5F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04477" y="3933056"/>
            <a:ext cx="1285902" cy="4636434"/>
          </a:xfrm>
          <a:prstGeom prst="rect">
            <a:avLst/>
          </a:prstGeom>
        </p:spPr>
      </p:pic>
      <p:cxnSp>
        <p:nvCxnSpPr>
          <p:cNvPr id="45" name="Прямая соединительная линия 44">
            <a:extLst>
              <a:ext uri="{FF2B5EF4-FFF2-40B4-BE49-F238E27FC236}">
                <a16:creationId xmlns:a16="http://schemas.microsoft.com/office/drawing/2014/main" id="{F4D0FA7D-80CF-4103-ACC8-E041ADC5C0A0}"/>
              </a:ext>
            </a:extLst>
          </p:cNvPr>
          <p:cNvCxnSpPr/>
          <p:nvPr/>
        </p:nvCxnSpPr>
        <p:spPr>
          <a:xfrm>
            <a:off x="373588" y="3717032"/>
            <a:ext cx="8396823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6947FDC7-D0C9-4157-82D0-B1884E83A93A}"/>
              </a:ext>
            </a:extLst>
          </p:cNvPr>
          <p:cNvGrpSpPr/>
          <p:nvPr/>
        </p:nvGrpSpPr>
        <p:grpSpPr>
          <a:xfrm>
            <a:off x="1366687" y="3136755"/>
            <a:ext cx="4453285" cy="260253"/>
            <a:chOff x="1366687" y="3136755"/>
            <a:chExt cx="4453285" cy="260253"/>
          </a:xfrm>
        </p:grpSpPr>
        <p:pic>
          <p:nvPicPr>
            <p:cNvPr id="37" name="Рисунок 36" descr="Наушники">
              <a:extLst>
                <a:ext uri="{FF2B5EF4-FFF2-40B4-BE49-F238E27FC236}">
                  <a16:creationId xmlns:a16="http://schemas.microsoft.com/office/drawing/2014/main" id="{0B19CC4C-0346-4E50-80CC-B1E03825974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211447" y="3140009"/>
              <a:ext cx="260253" cy="256999"/>
            </a:xfrm>
            <a:prstGeom prst="rect">
              <a:avLst/>
            </a:prstGeom>
          </p:spPr>
        </p:pic>
        <p:pic>
          <p:nvPicPr>
            <p:cNvPr id="16" name="Рисунок 15" descr="Звонок">
              <a:extLst>
                <a:ext uri="{FF2B5EF4-FFF2-40B4-BE49-F238E27FC236}">
                  <a16:creationId xmlns:a16="http://schemas.microsoft.com/office/drawing/2014/main" id="{B7094D07-B6D7-4679-A57B-24E89EA18A9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366687" y="3136755"/>
              <a:ext cx="260253" cy="260253"/>
            </a:xfrm>
            <a:prstGeom prst="rect">
              <a:avLst/>
            </a:prstGeom>
          </p:spPr>
        </p:pic>
        <p:pic>
          <p:nvPicPr>
            <p:cNvPr id="17" name="Рисунок 16" descr="Звонок">
              <a:extLst>
                <a:ext uri="{FF2B5EF4-FFF2-40B4-BE49-F238E27FC236}">
                  <a16:creationId xmlns:a16="http://schemas.microsoft.com/office/drawing/2014/main" id="{E1B66E95-5719-44E7-906F-3CF48099ADB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785293" y="3136755"/>
              <a:ext cx="260253" cy="260253"/>
            </a:xfrm>
            <a:prstGeom prst="rect">
              <a:avLst/>
            </a:prstGeom>
          </p:spPr>
        </p:pic>
        <p:pic>
          <p:nvPicPr>
            <p:cNvPr id="18" name="Рисунок 17" descr="Наушники">
              <a:extLst>
                <a:ext uri="{FF2B5EF4-FFF2-40B4-BE49-F238E27FC236}">
                  <a16:creationId xmlns:a16="http://schemas.microsoft.com/office/drawing/2014/main" id="{67AD4025-584C-417B-B0E8-CCACA697F10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559719" y="3140009"/>
              <a:ext cx="260253" cy="256999"/>
            </a:xfrm>
            <a:prstGeom prst="rect">
              <a:avLst/>
            </a:prstGeom>
          </p:spPr>
        </p:pic>
      </p:grpSp>
      <p:sp>
        <p:nvSpPr>
          <p:cNvPr id="7" name="Управляющая кнопка: возврат 6">
            <a:hlinkClick r:id="rId7" action="ppaction://hlinksldjump" highlightClick="1"/>
            <a:extLst>
              <a:ext uri="{FF2B5EF4-FFF2-40B4-BE49-F238E27FC236}">
                <a16:creationId xmlns:a16="http://schemas.microsoft.com/office/drawing/2014/main" id="{5D1B9EC8-AC11-4134-B13C-00F9E219E432}"/>
              </a:ext>
            </a:extLst>
          </p:cNvPr>
          <p:cNvSpPr/>
          <p:nvPr/>
        </p:nvSpPr>
        <p:spPr>
          <a:xfrm>
            <a:off x="8192520" y="6000664"/>
            <a:ext cx="429424" cy="288024"/>
          </a:xfrm>
          <a:prstGeom prst="actionButtonReturn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384923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WordArt 4">
            <a:extLst>
              <a:ext uri="{FF2B5EF4-FFF2-40B4-BE49-F238E27FC236}">
                <a16:creationId xmlns:a16="http://schemas.microsoft.com/office/drawing/2014/main" id="{744EE661-7EB8-4A3A-AAA9-26BCF275B99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843808" y="620688"/>
            <a:ext cx="3447178" cy="454229"/>
          </a:xfrm>
          <a:prstGeom prst="rect">
            <a:avLst/>
          </a:prstGeom>
          <a:noFill/>
          <a:ln>
            <a:noFill/>
            <a:prstDash val="lgDashDotDot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600" b="1" kern="10" dirty="0">
                <a:ln w="11430">
                  <a:solidFill>
                    <a:schemeClr val="tx2">
                      <a:lumMod val="75000"/>
                    </a:schemeClr>
                  </a:solidFill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Транскрипции. 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FE9C0313-197E-4823-93F2-7B333398BCCE}"/>
              </a:ext>
            </a:extLst>
          </p:cNvPr>
          <p:cNvSpPr/>
          <p:nvPr/>
        </p:nvSpPr>
        <p:spPr>
          <a:xfrm>
            <a:off x="1377642" y="1273973"/>
            <a:ext cx="70126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Проверь, правильно ли ты всё сделал/а?</a:t>
            </a:r>
          </a:p>
        </p:txBody>
      </p:sp>
      <p:cxnSp>
        <p:nvCxnSpPr>
          <p:cNvPr id="24" name="Прямая соединительная линия 23">
            <a:extLst>
              <a:ext uri="{FF2B5EF4-FFF2-40B4-BE49-F238E27FC236}">
                <a16:creationId xmlns:a16="http://schemas.microsoft.com/office/drawing/2014/main" id="{17099827-9254-4788-8D35-7E552DB16D38}"/>
              </a:ext>
            </a:extLst>
          </p:cNvPr>
          <p:cNvCxnSpPr/>
          <p:nvPr/>
        </p:nvCxnSpPr>
        <p:spPr>
          <a:xfrm rot="5400000">
            <a:off x="2751038" y="4696144"/>
            <a:ext cx="214314" cy="142876"/>
          </a:xfrm>
          <a:prstGeom prst="line">
            <a:avLst/>
          </a:prstGeom>
          <a:ln w="1905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9" name="Прямая соединительная линия 38">
            <a:extLst>
              <a:ext uri="{FF2B5EF4-FFF2-40B4-BE49-F238E27FC236}">
                <a16:creationId xmlns:a16="http://schemas.microsoft.com/office/drawing/2014/main" id="{1E882CD7-F803-4B7D-B953-9A28318CF5E7}"/>
              </a:ext>
            </a:extLst>
          </p:cNvPr>
          <p:cNvCxnSpPr/>
          <p:nvPr/>
        </p:nvCxnSpPr>
        <p:spPr>
          <a:xfrm rot="5400000">
            <a:off x="8236218" y="2336423"/>
            <a:ext cx="214314" cy="142876"/>
          </a:xfrm>
          <a:prstGeom prst="line">
            <a:avLst/>
          </a:prstGeom>
          <a:ln w="1905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6" name="Прямая соединительная линия 45">
            <a:extLst>
              <a:ext uri="{FF2B5EF4-FFF2-40B4-BE49-F238E27FC236}">
                <a16:creationId xmlns:a16="http://schemas.microsoft.com/office/drawing/2014/main" id="{3E4E62D5-76FA-4F11-8342-790600F7BE54}"/>
              </a:ext>
            </a:extLst>
          </p:cNvPr>
          <p:cNvCxnSpPr/>
          <p:nvPr/>
        </p:nvCxnSpPr>
        <p:spPr>
          <a:xfrm rot="5400000">
            <a:off x="2128991" y="3134498"/>
            <a:ext cx="214314" cy="142876"/>
          </a:xfrm>
          <a:prstGeom prst="line">
            <a:avLst/>
          </a:prstGeom>
          <a:ln w="1905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3" name="Прямая соединительная линия 52">
            <a:extLst>
              <a:ext uri="{FF2B5EF4-FFF2-40B4-BE49-F238E27FC236}">
                <a16:creationId xmlns:a16="http://schemas.microsoft.com/office/drawing/2014/main" id="{1ED1861E-95AE-4D12-AE20-B544BEA63C42}"/>
              </a:ext>
            </a:extLst>
          </p:cNvPr>
          <p:cNvCxnSpPr>
            <a:cxnSpLocks/>
          </p:cNvCxnSpPr>
          <p:nvPr/>
        </p:nvCxnSpPr>
        <p:spPr>
          <a:xfrm flipH="1">
            <a:off x="6555034" y="3635131"/>
            <a:ext cx="26133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5" name="Прямая соединительная линия 74">
            <a:extLst>
              <a:ext uri="{FF2B5EF4-FFF2-40B4-BE49-F238E27FC236}">
                <a16:creationId xmlns:a16="http://schemas.microsoft.com/office/drawing/2014/main" id="{9147555F-B152-4D0E-899C-23E2C3EEEBBE}"/>
              </a:ext>
            </a:extLst>
          </p:cNvPr>
          <p:cNvCxnSpPr/>
          <p:nvPr/>
        </p:nvCxnSpPr>
        <p:spPr>
          <a:xfrm>
            <a:off x="407948" y="2852936"/>
            <a:ext cx="8396823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единительная линия 30">
            <a:extLst>
              <a:ext uri="{FF2B5EF4-FFF2-40B4-BE49-F238E27FC236}">
                <a16:creationId xmlns:a16="http://schemas.microsoft.com/office/drawing/2014/main" id="{7FA7E23F-3B29-400C-A12F-18EEC992A194}"/>
              </a:ext>
            </a:extLst>
          </p:cNvPr>
          <p:cNvCxnSpPr/>
          <p:nvPr/>
        </p:nvCxnSpPr>
        <p:spPr>
          <a:xfrm>
            <a:off x="407948" y="3573016"/>
            <a:ext cx="8396823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я соединительная линия 40">
            <a:extLst>
              <a:ext uri="{FF2B5EF4-FFF2-40B4-BE49-F238E27FC236}">
                <a16:creationId xmlns:a16="http://schemas.microsoft.com/office/drawing/2014/main" id="{9F28B8E9-1E9E-49A2-B2B8-89071B320579}"/>
              </a:ext>
            </a:extLst>
          </p:cNvPr>
          <p:cNvCxnSpPr/>
          <p:nvPr/>
        </p:nvCxnSpPr>
        <p:spPr>
          <a:xfrm>
            <a:off x="407948" y="4319051"/>
            <a:ext cx="8396823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Прямая соединительная линия 43">
            <a:extLst>
              <a:ext uri="{FF2B5EF4-FFF2-40B4-BE49-F238E27FC236}">
                <a16:creationId xmlns:a16="http://schemas.microsoft.com/office/drawing/2014/main" id="{187247B8-DDB1-4619-B735-033F487763E7}"/>
              </a:ext>
            </a:extLst>
          </p:cNvPr>
          <p:cNvCxnSpPr/>
          <p:nvPr/>
        </p:nvCxnSpPr>
        <p:spPr>
          <a:xfrm>
            <a:off x="407949" y="5161166"/>
            <a:ext cx="8396823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48C770EE-D888-4DAB-AD6C-F669F38DFA05}"/>
              </a:ext>
            </a:extLst>
          </p:cNvPr>
          <p:cNvGrpSpPr/>
          <p:nvPr/>
        </p:nvGrpSpPr>
        <p:grpSpPr>
          <a:xfrm>
            <a:off x="1006276" y="2904520"/>
            <a:ext cx="1904152" cy="923330"/>
            <a:chOff x="1006276" y="2904520"/>
            <a:chExt cx="1904152" cy="923330"/>
          </a:xfrm>
        </p:grpSpPr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5F37BEAE-B0D8-47C3-B83E-C710A638340E}"/>
                </a:ext>
              </a:extLst>
            </p:cNvPr>
            <p:cNvSpPr txBox="1"/>
            <p:nvPr/>
          </p:nvSpPr>
          <p:spPr>
            <a:xfrm>
              <a:off x="1006276" y="2904520"/>
              <a:ext cx="190415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5400" dirty="0">
                  <a:solidFill>
                    <a:srgbClr val="003399"/>
                  </a:solidFill>
                  <a:latin typeface="Propisi" panose="02000508030000020003" pitchFamily="2" charset="0"/>
                </a:rPr>
                <a:t>с</a:t>
              </a:r>
              <a:r>
                <a:rPr lang="ru-RU" sz="5400" dirty="0">
                  <a:solidFill>
                    <a:srgbClr val="006600"/>
                  </a:solidFill>
                  <a:latin typeface="Propisi" panose="02000508030000020003" pitchFamily="2" charset="0"/>
                </a:rPr>
                <a:t>л</a:t>
              </a:r>
              <a:r>
                <a:rPr lang="ru-RU" sz="5400" dirty="0">
                  <a:solidFill>
                    <a:srgbClr val="C00000"/>
                  </a:solidFill>
                  <a:latin typeface="Propisi" panose="02000508030000020003" pitchFamily="2" charset="0"/>
                </a:rPr>
                <a:t>е</a:t>
              </a:r>
              <a:r>
                <a:rPr lang="ru-RU" sz="5400" dirty="0">
                  <a:solidFill>
                    <a:srgbClr val="003399"/>
                  </a:solidFill>
                  <a:latin typeface="Propisi" panose="02000508030000020003" pitchFamily="2" charset="0"/>
                </a:rPr>
                <a:t>п</a:t>
              </a:r>
              <a:r>
                <a:rPr lang="ru-RU" sz="5400" dirty="0">
                  <a:solidFill>
                    <a:srgbClr val="C00000"/>
                  </a:solidFill>
                  <a:latin typeface="Propisi" panose="02000508030000020003" pitchFamily="2" charset="0"/>
                </a:rPr>
                <a:t>ы</a:t>
              </a:r>
              <a:r>
                <a:rPr lang="ru-RU" sz="5400" dirty="0">
                  <a:solidFill>
                    <a:srgbClr val="003399"/>
                  </a:solidFill>
                  <a:latin typeface="Propisi" panose="02000508030000020003" pitchFamily="2" charset="0"/>
                </a:rPr>
                <a:t>ш</a:t>
              </a:r>
              <a:endParaRPr lang="ru-RU" sz="5400" dirty="0">
                <a:solidFill>
                  <a:srgbClr val="C00000"/>
                </a:solidFill>
                <a:latin typeface="Propisi" panose="02000508030000020003" pitchFamily="2" charset="0"/>
              </a:endParaRPr>
            </a:p>
          </p:txBody>
        </p:sp>
        <p:cxnSp>
          <p:nvCxnSpPr>
            <p:cNvPr id="65" name="Прямая соединительная линия 64">
              <a:extLst>
                <a:ext uri="{FF2B5EF4-FFF2-40B4-BE49-F238E27FC236}">
                  <a16:creationId xmlns:a16="http://schemas.microsoft.com/office/drawing/2014/main" id="{1ED5F599-0E2D-47F6-A206-E926E02C982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673666" y="3010197"/>
              <a:ext cx="219239" cy="716148"/>
            </a:xfrm>
            <a:prstGeom prst="line">
              <a:avLst/>
            </a:prstGeom>
            <a:ln w="28575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55" name="Прямая соединительная линия 54">
              <a:extLst>
                <a:ext uri="{FF2B5EF4-FFF2-40B4-BE49-F238E27FC236}">
                  <a16:creationId xmlns:a16="http://schemas.microsoft.com/office/drawing/2014/main" id="{A38AA8EC-81B0-41FA-8903-621DB9D9634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498123" y="3620823"/>
              <a:ext cx="220642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F90E42AA-400F-48F8-A921-8DC521C85AFA}"/>
              </a:ext>
            </a:extLst>
          </p:cNvPr>
          <p:cNvGrpSpPr/>
          <p:nvPr/>
        </p:nvGrpSpPr>
        <p:grpSpPr>
          <a:xfrm>
            <a:off x="365437" y="2154483"/>
            <a:ext cx="3851920" cy="923330"/>
            <a:chOff x="365437" y="2154483"/>
            <a:chExt cx="3851920" cy="923330"/>
          </a:xfrm>
        </p:grpSpPr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9ABA1B35-8743-4F35-8AC0-7A6A0E1E7A33}"/>
                </a:ext>
              </a:extLst>
            </p:cNvPr>
            <p:cNvSpPr txBox="1"/>
            <p:nvPr/>
          </p:nvSpPr>
          <p:spPr>
            <a:xfrm>
              <a:off x="365437" y="2154483"/>
              <a:ext cx="385192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dirty="0">
                  <a:solidFill>
                    <a:schemeClr val="bg1">
                      <a:lumMod val="50000"/>
                    </a:schemeClr>
                  </a:solidFill>
                  <a:latin typeface="Propisi" panose="02000508030000020003" pitchFamily="2" charset="0"/>
                </a:rPr>
                <a:t>[</a:t>
              </a:r>
              <a:r>
                <a:rPr lang="ru-RU" sz="5400" dirty="0">
                  <a:solidFill>
                    <a:schemeClr val="bg1">
                      <a:lumMod val="50000"/>
                    </a:schemeClr>
                  </a:solidFill>
                  <a:latin typeface="Propisi" panose="02000508030000020003" pitchFamily="2" charset="0"/>
                </a:rPr>
                <a:t>с</a:t>
              </a:r>
              <a:r>
                <a:rPr lang="en-US" sz="5400" dirty="0">
                  <a:solidFill>
                    <a:schemeClr val="bg1">
                      <a:lumMod val="50000"/>
                    </a:schemeClr>
                  </a:solidFill>
                  <a:latin typeface="Propisi" panose="02000508030000020003" pitchFamily="2" charset="0"/>
                </a:rPr>
                <a:t> </a:t>
              </a:r>
              <a:r>
                <a:rPr lang="ru-RU" sz="5400" dirty="0">
                  <a:solidFill>
                    <a:schemeClr val="bg1">
                      <a:lumMod val="50000"/>
                    </a:schemeClr>
                  </a:solidFill>
                  <a:latin typeface="Propisi" panose="02000508030000020003" pitchFamily="2" charset="0"/>
                </a:rPr>
                <a:t>л</a:t>
              </a:r>
              <a:r>
                <a:rPr lang="en-US" sz="5400" dirty="0">
                  <a:solidFill>
                    <a:schemeClr val="bg1">
                      <a:lumMod val="50000"/>
                    </a:schemeClr>
                  </a:solidFill>
                  <a:latin typeface="Propisi" panose="02000508030000020003" pitchFamily="2" charset="0"/>
                </a:rPr>
                <a:t>’</a:t>
              </a:r>
              <a:r>
                <a:rPr lang="ru-RU" sz="5400" dirty="0">
                  <a:solidFill>
                    <a:schemeClr val="bg1">
                      <a:lumMod val="50000"/>
                    </a:schemeClr>
                  </a:solidFill>
                  <a:latin typeface="Propisi" panose="02000508030000020003" pitchFamily="2" charset="0"/>
                </a:rPr>
                <a:t> и п ы ш</a:t>
              </a:r>
              <a:r>
                <a:rPr lang="en-US" sz="5400" dirty="0">
                  <a:solidFill>
                    <a:schemeClr val="bg1">
                      <a:lumMod val="50000"/>
                    </a:schemeClr>
                  </a:solidFill>
                  <a:latin typeface="Propisi" panose="02000508030000020003" pitchFamily="2" charset="0"/>
                </a:rPr>
                <a:t>]</a:t>
              </a:r>
              <a:endParaRPr lang="ru-RU" sz="5400" dirty="0">
                <a:solidFill>
                  <a:schemeClr val="bg1">
                    <a:lumMod val="50000"/>
                  </a:schemeClr>
                </a:solidFill>
                <a:latin typeface="Propisi" panose="02000508030000020003" pitchFamily="2" charset="0"/>
              </a:endParaRPr>
            </a:p>
          </p:txBody>
        </p:sp>
        <p:cxnSp>
          <p:nvCxnSpPr>
            <p:cNvPr id="51" name="Прямая соединительная линия 50">
              <a:extLst>
                <a:ext uri="{FF2B5EF4-FFF2-40B4-BE49-F238E27FC236}">
                  <a16:creationId xmlns:a16="http://schemas.microsoft.com/office/drawing/2014/main" id="{7D4C0868-47DF-4320-B22A-EC22F8459E09}"/>
                </a:ext>
              </a:extLst>
            </p:cNvPr>
            <p:cNvCxnSpPr/>
            <p:nvPr/>
          </p:nvCxnSpPr>
          <p:spPr>
            <a:xfrm rot="5400000">
              <a:off x="2164674" y="2312903"/>
              <a:ext cx="214314" cy="142876"/>
            </a:xfrm>
            <a:prstGeom prst="line">
              <a:avLst/>
            </a:prstGeom>
            <a:ln w="1905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61" name="Прямая соединительная линия 60">
              <a:extLst>
                <a:ext uri="{FF2B5EF4-FFF2-40B4-BE49-F238E27FC236}">
                  <a16:creationId xmlns:a16="http://schemas.microsoft.com/office/drawing/2014/main" id="{07106172-2879-4CE5-A41A-079B963A073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532244" y="2893000"/>
              <a:ext cx="373042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7E8381C3-8517-401D-8DF9-37151250047E}"/>
              </a:ext>
            </a:extLst>
          </p:cNvPr>
          <p:cNvGrpSpPr/>
          <p:nvPr/>
        </p:nvGrpSpPr>
        <p:grpSpPr>
          <a:xfrm>
            <a:off x="309314" y="3635131"/>
            <a:ext cx="5185920" cy="923330"/>
            <a:chOff x="309314" y="3635131"/>
            <a:chExt cx="5185920" cy="923330"/>
          </a:xfrm>
        </p:grpSpPr>
        <p:sp>
          <p:nvSpPr>
            <p:cNvPr id="3" name="Прямоугольник 2">
              <a:extLst>
                <a:ext uri="{FF2B5EF4-FFF2-40B4-BE49-F238E27FC236}">
                  <a16:creationId xmlns:a16="http://schemas.microsoft.com/office/drawing/2014/main" id="{EC3F642C-FA2D-49BE-A225-8C5AD9D7EAF6}"/>
                </a:ext>
              </a:extLst>
            </p:cNvPr>
            <p:cNvSpPr/>
            <p:nvPr/>
          </p:nvSpPr>
          <p:spPr>
            <a:xfrm>
              <a:off x="309314" y="3635131"/>
              <a:ext cx="5185920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lang="en-US" sz="5400" dirty="0">
                  <a:solidFill>
                    <a:prstClr val="white">
                      <a:lumMod val="50000"/>
                    </a:prstClr>
                  </a:solidFill>
                  <a:latin typeface="Propisi" panose="02000508030000020003" pitchFamily="2" charset="0"/>
                </a:rPr>
                <a:t>[</a:t>
              </a:r>
              <a:r>
                <a:rPr lang="ru-RU" sz="5400" dirty="0">
                  <a:solidFill>
                    <a:prstClr val="white">
                      <a:lumMod val="50000"/>
                    </a:prstClr>
                  </a:solidFill>
                  <a:latin typeface="Propisi" panose="02000508030000020003" pitchFamily="2" charset="0"/>
                </a:rPr>
                <a:t>ш ы р а к а у ш к а</a:t>
              </a:r>
              <a:r>
                <a:rPr lang="en-US" sz="5400" dirty="0">
                  <a:solidFill>
                    <a:prstClr val="white">
                      <a:lumMod val="50000"/>
                    </a:prstClr>
                  </a:solidFill>
                  <a:latin typeface="Propisi" panose="02000508030000020003" pitchFamily="2" charset="0"/>
                </a:rPr>
                <a:t>]</a:t>
              </a:r>
              <a:endParaRPr lang="ru-RU" sz="5400" dirty="0">
                <a:solidFill>
                  <a:prstClr val="white">
                    <a:lumMod val="50000"/>
                  </a:prstClr>
                </a:solidFill>
                <a:latin typeface="Propisi" panose="02000508030000020003" pitchFamily="2" charset="0"/>
              </a:endParaRPr>
            </a:p>
          </p:txBody>
        </p:sp>
        <p:cxnSp>
          <p:nvCxnSpPr>
            <p:cNvPr id="37" name="Прямая соединительная линия 36">
              <a:extLst>
                <a:ext uri="{FF2B5EF4-FFF2-40B4-BE49-F238E27FC236}">
                  <a16:creationId xmlns:a16="http://schemas.microsoft.com/office/drawing/2014/main" id="{E6E7B4CE-5ACD-4BC2-A9AF-D667E04EB761}"/>
                </a:ext>
              </a:extLst>
            </p:cNvPr>
            <p:cNvCxnSpPr/>
            <p:nvPr/>
          </p:nvCxnSpPr>
          <p:spPr>
            <a:xfrm rot="5400000">
              <a:off x="3571151" y="3848489"/>
              <a:ext cx="214314" cy="142876"/>
            </a:xfrm>
            <a:prstGeom prst="line">
              <a:avLst/>
            </a:prstGeom>
            <a:ln w="1905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42" name="Прямая соединительная линия 41">
              <a:extLst>
                <a:ext uri="{FF2B5EF4-FFF2-40B4-BE49-F238E27FC236}">
                  <a16:creationId xmlns:a16="http://schemas.microsoft.com/office/drawing/2014/main" id="{E64B0552-E7A1-45A9-BC5B-2AE38042FFD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116303" y="4365104"/>
              <a:ext cx="261339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43" name="Прямая соединительная линия 42">
              <a:extLst>
                <a:ext uri="{FF2B5EF4-FFF2-40B4-BE49-F238E27FC236}">
                  <a16:creationId xmlns:a16="http://schemas.microsoft.com/office/drawing/2014/main" id="{6FD686FA-43D0-4205-AF4F-9BB06C3F21C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108617" y="4365104"/>
              <a:ext cx="261339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45" name="Прямая соединительная линия 44">
              <a:extLst>
                <a:ext uri="{FF2B5EF4-FFF2-40B4-BE49-F238E27FC236}">
                  <a16:creationId xmlns:a16="http://schemas.microsoft.com/office/drawing/2014/main" id="{202D37EC-9235-437D-A92E-78FE54679BC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013689" y="4365104"/>
              <a:ext cx="261339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9DBFA760-8AC7-4A40-967D-45245D12A109}"/>
              </a:ext>
            </a:extLst>
          </p:cNvPr>
          <p:cNvGrpSpPr/>
          <p:nvPr/>
        </p:nvGrpSpPr>
        <p:grpSpPr>
          <a:xfrm>
            <a:off x="891401" y="4456962"/>
            <a:ext cx="3311085" cy="1033327"/>
            <a:chOff x="891401" y="4456962"/>
            <a:chExt cx="3311085" cy="1033327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8CC10231-4EC5-427B-A82C-B1693FE8F472}"/>
                </a:ext>
              </a:extLst>
            </p:cNvPr>
            <p:cNvSpPr txBox="1"/>
            <p:nvPr/>
          </p:nvSpPr>
          <p:spPr>
            <a:xfrm>
              <a:off x="891401" y="4456962"/>
              <a:ext cx="331108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5400" dirty="0" err="1">
                  <a:solidFill>
                    <a:srgbClr val="003399"/>
                  </a:solidFill>
                  <a:latin typeface="Propisi" panose="02000508030000020003" pitchFamily="2" charset="0"/>
                </a:rPr>
                <a:t>ш</a:t>
              </a:r>
              <a:r>
                <a:rPr lang="ru-RU" sz="5400" dirty="0" err="1">
                  <a:solidFill>
                    <a:srgbClr val="C00000"/>
                  </a:solidFill>
                  <a:latin typeface="Propisi" panose="02000508030000020003" pitchFamily="2" charset="0"/>
                </a:rPr>
                <a:t>и</a:t>
              </a:r>
              <a:r>
                <a:rPr lang="ru-RU" sz="5400" dirty="0" err="1">
                  <a:solidFill>
                    <a:srgbClr val="003399"/>
                  </a:solidFill>
                  <a:latin typeface="Propisi" panose="02000508030000020003" pitchFamily="2" charset="0"/>
                </a:rPr>
                <a:t>р</a:t>
              </a:r>
              <a:r>
                <a:rPr lang="ru-RU" sz="5400" dirty="0" err="1">
                  <a:solidFill>
                    <a:srgbClr val="C00000"/>
                  </a:solidFill>
                  <a:latin typeface="Propisi" panose="02000508030000020003" pitchFamily="2" charset="0"/>
                </a:rPr>
                <a:t>о</a:t>
              </a:r>
              <a:r>
                <a:rPr lang="ru-RU" sz="5400" dirty="0" err="1">
                  <a:solidFill>
                    <a:srgbClr val="003399"/>
                  </a:solidFill>
                  <a:latin typeface="Propisi" panose="02000508030000020003" pitchFamily="2" charset="0"/>
                </a:rPr>
                <a:t>к</a:t>
              </a:r>
              <a:r>
                <a:rPr lang="ru-RU" sz="5400" dirty="0" err="1">
                  <a:solidFill>
                    <a:srgbClr val="C00000"/>
                  </a:solidFill>
                  <a:latin typeface="Propisi" panose="02000508030000020003" pitchFamily="2" charset="0"/>
                </a:rPr>
                <a:t>оу</a:t>
              </a:r>
              <a:r>
                <a:rPr lang="ru-RU" sz="5400" dirty="0" err="1">
                  <a:solidFill>
                    <a:srgbClr val="003399"/>
                  </a:solidFill>
                  <a:latin typeface="Propisi" panose="02000508030000020003" pitchFamily="2" charset="0"/>
                </a:rPr>
                <a:t>шк</a:t>
              </a:r>
              <a:r>
                <a:rPr lang="ru-RU" sz="5400" dirty="0" err="1">
                  <a:solidFill>
                    <a:srgbClr val="C00000"/>
                  </a:solidFill>
                  <a:latin typeface="Propisi" panose="02000508030000020003" pitchFamily="2" charset="0"/>
                </a:rPr>
                <a:t>а</a:t>
              </a:r>
              <a:endParaRPr lang="ru-RU" sz="5400" dirty="0">
                <a:solidFill>
                  <a:srgbClr val="003399"/>
                </a:solidFill>
                <a:latin typeface="Propisi" panose="02000508030000020003" pitchFamily="2" charset="0"/>
              </a:endParaRPr>
            </a:p>
          </p:txBody>
        </p:sp>
        <p:cxnSp>
          <p:nvCxnSpPr>
            <p:cNvPr id="64" name="Прямая соединительная линия 63">
              <a:extLst>
                <a:ext uri="{FF2B5EF4-FFF2-40B4-BE49-F238E27FC236}">
                  <a16:creationId xmlns:a16="http://schemas.microsoft.com/office/drawing/2014/main" id="{42B9D6AF-0913-4273-93FE-248AB01E3DC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530351" y="4675437"/>
              <a:ext cx="180020" cy="814852"/>
            </a:xfrm>
            <a:prstGeom prst="line">
              <a:avLst/>
            </a:prstGeom>
            <a:ln w="28575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4" name="Прямая соединительная линия 33">
              <a:extLst>
                <a:ext uri="{FF2B5EF4-FFF2-40B4-BE49-F238E27FC236}">
                  <a16:creationId xmlns:a16="http://schemas.microsoft.com/office/drawing/2014/main" id="{4DCCDF2B-77F1-424B-927D-78B559E42BC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103813" y="4675437"/>
              <a:ext cx="180020" cy="814852"/>
            </a:xfrm>
            <a:prstGeom prst="line">
              <a:avLst/>
            </a:prstGeom>
            <a:ln w="28575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5" name="Прямая соединительная линия 34">
              <a:extLst>
                <a:ext uri="{FF2B5EF4-FFF2-40B4-BE49-F238E27FC236}">
                  <a16:creationId xmlns:a16="http://schemas.microsoft.com/office/drawing/2014/main" id="{B6647D3A-AA9F-435A-A6F5-C7449EE8663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513904" y="4675437"/>
              <a:ext cx="180020" cy="814852"/>
            </a:xfrm>
            <a:prstGeom prst="line">
              <a:avLst/>
            </a:prstGeom>
            <a:ln w="28575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8" name="Прямая соединительная линия 37">
              <a:extLst>
                <a:ext uri="{FF2B5EF4-FFF2-40B4-BE49-F238E27FC236}">
                  <a16:creationId xmlns:a16="http://schemas.microsoft.com/office/drawing/2014/main" id="{0BCC0AB4-2D3C-4D7D-9E36-F0B28F254E7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056128" y="4675437"/>
              <a:ext cx="180020" cy="814852"/>
            </a:xfrm>
            <a:prstGeom prst="line">
              <a:avLst/>
            </a:prstGeom>
            <a:ln w="28575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47" name="Прямая соединительная линия 46">
              <a:extLst>
                <a:ext uri="{FF2B5EF4-FFF2-40B4-BE49-F238E27FC236}">
                  <a16:creationId xmlns:a16="http://schemas.microsoft.com/office/drawing/2014/main" id="{C7BA2763-75C1-4FF2-B59B-C78433BDD71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42575" y="5161166"/>
              <a:ext cx="261339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49" name="Прямая соединительная линия 48">
              <a:extLst>
                <a:ext uri="{FF2B5EF4-FFF2-40B4-BE49-F238E27FC236}">
                  <a16:creationId xmlns:a16="http://schemas.microsoft.com/office/drawing/2014/main" id="{07EF8B85-B1B4-4A83-9E89-F62DCF47A7D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847278" y="5161166"/>
              <a:ext cx="261339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52" name="Прямая соединительная линия 51">
              <a:extLst>
                <a:ext uri="{FF2B5EF4-FFF2-40B4-BE49-F238E27FC236}">
                  <a16:creationId xmlns:a16="http://schemas.microsoft.com/office/drawing/2014/main" id="{01861EC1-66CF-4FD0-B939-241F5616176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369956" y="5162277"/>
              <a:ext cx="261339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5BD7967B-385D-4C1C-B450-08C5060FC49C}"/>
              </a:ext>
            </a:extLst>
          </p:cNvPr>
          <p:cNvGrpSpPr/>
          <p:nvPr/>
        </p:nvGrpSpPr>
        <p:grpSpPr>
          <a:xfrm>
            <a:off x="5687389" y="2162930"/>
            <a:ext cx="3117382" cy="1768236"/>
            <a:chOff x="5687389" y="2162930"/>
            <a:chExt cx="3117382" cy="1768236"/>
          </a:xfrm>
        </p:grpSpPr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DA253BD5-AD98-4207-A844-7841B301B658}"/>
                </a:ext>
              </a:extLst>
            </p:cNvPr>
            <p:cNvSpPr txBox="1"/>
            <p:nvPr/>
          </p:nvSpPr>
          <p:spPr>
            <a:xfrm>
              <a:off x="5687389" y="2162930"/>
              <a:ext cx="311738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dirty="0">
                  <a:solidFill>
                    <a:schemeClr val="bg1">
                      <a:lumMod val="50000"/>
                    </a:schemeClr>
                  </a:solidFill>
                  <a:latin typeface="Propisi" panose="02000508030000020003" pitchFamily="2" charset="0"/>
                </a:rPr>
                <a:t>[</a:t>
              </a:r>
              <a:r>
                <a:rPr lang="ru-RU" sz="5400" dirty="0">
                  <a:solidFill>
                    <a:schemeClr val="bg1">
                      <a:lumMod val="50000"/>
                    </a:schemeClr>
                  </a:solidFill>
                  <a:latin typeface="Propisi" panose="02000508030000020003" pitchFamily="2" charset="0"/>
                </a:rPr>
                <a:t>м а р ж ы</a:t>
              </a:r>
              <a:r>
                <a:rPr lang="en-US" sz="5400" dirty="0">
                  <a:solidFill>
                    <a:schemeClr val="bg1">
                      <a:lumMod val="50000"/>
                    </a:schemeClr>
                  </a:solidFill>
                  <a:latin typeface="Propisi" panose="02000508030000020003" pitchFamily="2" charset="0"/>
                </a:rPr>
                <a:t>]</a:t>
              </a:r>
              <a:endParaRPr lang="ru-RU" sz="5400" dirty="0">
                <a:solidFill>
                  <a:schemeClr val="bg1">
                    <a:lumMod val="50000"/>
                  </a:schemeClr>
                </a:solidFill>
                <a:latin typeface="Propisi" panose="02000508030000020003" pitchFamily="2" charset="0"/>
              </a:endParaRPr>
            </a:p>
          </p:txBody>
        </p:sp>
        <p:cxnSp>
          <p:nvCxnSpPr>
            <p:cNvPr id="36" name="Прямая соединительная линия 35">
              <a:extLst>
                <a:ext uri="{FF2B5EF4-FFF2-40B4-BE49-F238E27FC236}">
                  <a16:creationId xmlns:a16="http://schemas.microsoft.com/office/drawing/2014/main" id="{52D82E54-A051-4600-998E-62130D8202E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994318" y="2961433"/>
              <a:ext cx="180020" cy="969733"/>
            </a:xfrm>
            <a:prstGeom prst="line">
              <a:avLst/>
            </a:prstGeom>
            <a:ln w="28575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48" name="Прямая соединительная линия 47">
              <a:extLst>
                <a:ext uri="{FF2B5EF4-FFF2-40B4-BE49-F238E27FC236}">
                  <a16:creationId xmlns:a16="http://schemas.microsoft.com/office/drawing/2014/main" id="{ECA026AC-F570-429E-A118-7793DCB3AC9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482311" y="2893000"/>
              <a:ext cx="373042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62" name="Прямая соединительная линия 61">
              <a:extLst>
                <a:ext uri="{FF2B5EF4-FFF2-40B4-BE49-F238E27FC236}">
                  <a16:creationId xmlns:a16="http://schemas.microsoft.com/office/drawing/2014/main" id="{7558B62C-B6FB-425B-8BB0-0292D23363F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041771" y="2893000"/>
              <a:ext cx="373042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5" name="Прямоугольник 4">
              <a:extLst>
                <a:ext uri="{FF2B5EF4-FFF2-40B4-BE49-F238E27FC236}">
                  <a16:creationId xmlns:a16="http://schemas.microsoft.com/office/drawing/2014/main" id="{6B53F291-8B62-42FC-8C07-0A0B26BE0732}"/>
                </a:ext>
              </a:extLst>
            </p:cNvPr>
            <p:cNvSpPr/>
            <p:nvPr/>
          </p:nvSpPr>
          <p:spPr>
            <a:xfrm>
              <a:off x="6110987" y="2897222"/>
              <a:ext cx="1872629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5400" dirty="0">
                  <a:solidFill>
                    <a:srgbClr val="003399"/>
                  </a:solidFill>
                  <a:latin typeface="Propisi" panose="02000508030000020003" pitchFamily="2" charset="0"/>
                </a:rPr>
                <a:t>м</a:t>
              </a:r>
              <a:r>
                <a:rPr lang="ru-RU" sz="5400" dirty="0">
                  <a:solidFill>
                    <a:srgbClr val="C00000"/>
                  </a:solidFill>
                  <a:latin typeface="Propisi" panose="02000508030000020003" pitchFamily="2" charset="0"/>
                </a:rPr>
                <a:t>о</a:t>
              </a:r>
              <a:r>
                <a:rPr lang="ru-RU" sz="5400" dirty="0">
                  <a:solidFill>
                    <a:srgbClr val="003399"/>
                  </a:solidFill>
                  <a:latin typeface="Propisi" panose="02000508030000020003" pitchFamily="2" charset="0"/>
                </a:rPr>
                <a:t>рж</a:t>
              </a:r>
              <a:r>
                <a:rPr lang="ru-RU" sz="5400" dirty="0">
                  <a:solidFill>
                    <a:srgbClr val="C00000"/>
                  </a:solidFill>
                  <a:latin typeface="Propisi" panose="02000508030000020003" pitchFamily="2" charset="0"/>
                </a:rPr>
                <a:t>и</a:t>
              </a:r>
            </a:p>
          </p:txBody>
        </p:sp>
        <p:cxnSp>
          <p:nvCxnSpPr>
            <p:cNvPr id="40" name="Прямая соединительная линия 39">
              <a:extLst>
                <a:ext uri="{FF2B5EF4-FFF2-40B4-BE49-F238E27FC236}">
                  <a16:creationId xmlns:a16="http://schemas.microsoft.com/office/drawing/2014/main" id="{ED486FF5-A495-407F-B0B3-42EF82148FA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549111" y="3635131"/>
              <a:ext cx="261339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57" name="Прямая соединительная линия 56">
              <a:extLst>
                <a:ext uri="{FF2B5EF4-FFF2-40B4-BE49-F238E27FC236}">
                  <a16:creationId xmlns:a16="http://schemas.microsoft.com/office/drawing/2014/main" id="{555C1729-7924-4377-AD67-EC1C48AE4D2A}"/>
                </a:ext>
              </a:extLst>
            </p:cNvPr>
            <p:cNvCxnSpPr/>
            <p:nvPr/>
          </p:nvCxnSpPr>
          <p:spPr>
            <a:xfrm rot="5400000">
              <a:off x="7681638" y="3070129"/>
              <a:ext cx="214314" cy="142876"/>
            </a:xfrm>
            <a:prstGeom prst="line">
              <a:avLst/>
            </a:prstGeom>
            <a:ln w="1905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" name="Управляющая кнопка: возврат 3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14B399D1-9BFC-4F39-87B8-C224D5B7EF8C}"/>
              </a:ext>
            </a:extLst>
          </p:cNvPr>
          <p:cNvSpPr/>
          <p:nvPr/>
        </p:nvSpPr>
        <p:spPr>
          <a:xfrm>
            <a:off x="8098040" y="5976465"/>
            <a:ext cx="490669" cy="306039"/>
          </a:xfrm>
          <a:prstGeom prst="actionButtonReturn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F142A18-6D4D-46DE-BBED-578CF0B54FD3}"/>
              </a:ext>
            </a:extLst>
          </p:cNvPr>
          <p:cNvSpPr txBox="1"/>
          <p:nvPr/>
        </p:nvSpPr>
        <p:spPr>
          <a:xfrm>
            <a:off x="683568" y="1166842"/>
            <a:ext cx="8143932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3600" b="1" dirty="0">
                <a:ln w="1905">
                  <a:solidFill>
                    <a:schemeClr val="accent6">
                      <a:lumMod val="5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Презентацию подготовили </a:t>
            </a:r>
          </a:p>
          <a:p>
            <a:pPr algn="ctr">
              <a:defRPr/>
            </a:pPr>
            <a:r>
              <a:rPr lang="ru-RU" sz="3600" b="1" dirty="0">
                <a:ln w="1905">
                  <a:solidFill>
                    <a:schemeClr val="accent6">
                      <a:lumMod val="5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учителя-логопеды высшей квалификационной категории:</a:t>
            </a:r>
          </a:p>
          <a:p>
            <a:pPr>
              <a:defRPr/>
            </a:pPr>
            <a:endParaRPr lang="ru-RU" sz="3600" b="1" dirty="0">
              <a:ln w="1905">
                <a:solidFill>
                  <a:schemeClr val="accent6">
                    <a:lumMod val="50000"/>
                  </a:schemeClr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sz="3600" b="1" dirty="0">
                <a:ln w="1905">
                  <a:solidFill>
                    <a:schemeClr val="accent6">
                      <a:lumMod val="5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Терешкова Елена Борисовна, </a:t>
            </a:r>
          </a:p>
          <a:p>
            <a:pPr algn="ctr">
              <a:defRPr/>
            </a:pPr>
            <a:r>
              <a:rPr lang="ru-RU" sz="3600" b="1" dirty="0">
                <a:ln w="1905">
                  <a:solidFill>
                    <a:schemeClr val="accent6">
                      <a:lumMod val="5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МОУ СОШ № 6 г. Саратова,</a:t>
            </a:r>
          </a:p>
          <a:p>
            <a:pPr>
              <a:defRPr/>
            </a:pPr>
            <a:r>
              <a:rPr lang="ru-RU" sz="3600" b="1" dirty="0">
                <a:ln w="1905">
                  <a:solidFill>
                    <a:schemeClr val="accent6">
                      <a:lumMod val="5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Жуковская Лариса Константиновна, </a:t>
            </a:r>
          </a:p>
          <a:p>
            <a:pPr algn="ctr">
              <a:defRPr/>
            </a:pPr>
            <a:r>
              <a:rPr lang="ru-RU" sz="3600" b="1" dirty="0">
                <a:ln w="1905">
                  <a:solidFill>
                    <a:schemeClr val="accent6">
                      <a:lumMod val="5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МАОУ Гимназия № 1 г. Саратова</a:t>
            </a:r>
          </a:p>
        </p:txBody>
      </p:sp>
    </p:spTree>
    <p:extLst>
      <p:ext uri="{BB962C8B-B14F-4D97-AF65-F5344CB8AC3E}">
        <p14:creationId xmlns:p14="http://schemas.microsoft.com/office/powerpoint/2010/main" val="11580309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E05DD53A-5F42-47C7-A2A7-2AFB55884A11}"/>
              </a:ext>
            </a:extLst>
          </p:cNvPr>
          <p:cNvSpPr/>
          <p:nvPr/>
        </p:nvSpPr>
        <p:spPr>
          <a:xfrm>
            <a:off x="3086753" y="2231201"/>
            <a:ext cx="6544345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ln>
                  <a:solidFill>
                    <a:schemeClr val="bg2">
                      <a:lumMod val="25000"/>
                    </a:schemeClr>
                  </a:solidFill>
                </a:ln>
                <a:solidFill>
                  <a:schemeClr val="bg2">
                    <a:lumMod val="50000"/>
                  </a:schemeClr>
                </a:solidFill>
                <a:latin typeface="Comic Sans MS" panose="030F0702030302020204" pitchFamily="66" charset="0"/>
              </a:rPr>
              <a:t>Шарик, шарик я воздушный!</a:t>
            </a:r>
          </a:p>
          <a:p>
            <a:r>
              <a:rPr lang="ru-RU" sz="2800" dirty="0">
                <a:ln>
                  <a:solidFill>
                    <a:schemeClr val="bg2">
                      <a:lumMod val="25000"/>
                    </a:schemeClr>
                  </a:solidFill>
                </a:ln>
                <a:solidFill>
                  <a:schemeClr val="bg2">
                    <a:lumMod val="50000"/>
                  </a:schemeClr>
                </a:solidFill>
                <a:latin typeface="Comic Sans MS" panose="030F0702030302020204" pitchFamily="66" charset="0"/>
              </a:rPr>
              <a:t>Непоседа непослушный!</a:t>
            </a:r>
          </a:p>
          <a:p>
            <a:r>
              <a:rPr lang="ru-RU" sz="2800" dirty="0">
                <a:ln>
                  <a:solidFill>
                    <a:schemeClr val="bg2">
                      <a:lumMod val="25000"/>
                    </a:schemeClr>
                  </a:solidFill>
                </a:ln>
                <a:solidFill>
                  <a:schemeClr val="bg2">
                    <a:lumMod val="50000"/>
                  </a:schemeClr>
                </a:solidFill>
                <a:latin typeface="Comic Sans MS" panose="030F0702030302020204" pitchFamily="66" charset="0"/>
              </a:rPr>
              <a:t>Я из рук рванулся сразу,</a:t>
            </a:r>
          </a:p>
          <a:p>
            <a:r>
              <a:rPr lang="ru-RU" sz="2800" dirty="0">
                <a:ln>
                  <a:solidFill>
                    <a:schemeClr val="bg2">
                      <a:lumMod val="25000"/>
                    </a:schemeClr>
                  </a:solidFill>
                </a:ln>
                <a:solidFill>
                  <a:schemeClr val="bg2">
                    <a:lumMod val="50000"/>
                  </a:schemeClr>
                </a:solidFill>
                <a:latin typeface="Comic Sans MS" panose="030F0702030302020204" pitchFamily="66" charset="0"/>
              </a:rPr>
              <a:t>Видно плохо был привязан.</a:t>
            </a:r>
          </a:p>
          <a:p>
            <a:r>
              <a:rPr lang="ru-RU" sz="2800" dirty="0">
                <a:ln>
                  <a:solidFill>
                    <a:schemeClr val="bg2">
                      <a:lumMod val="25000"/>
                    </a:schemeClr>
                  </a:solidFill>
                </a:ln>
                <a:solidFill>
                  <a:schemeClr val="bg2">
                    <a:lumMod val="50000"/>
                  </a:schemeClr>
                </a:solidFill>
                <a:latin typeface="Comic Sans MS" panose="030F0702030302020204" pitchFamily="66" charset="0"/>
              </a:rPr>
              <a:t>Я лечу всё выше, выше,</a:t>
            </a:r>
          </a:p>
          <a:p>
            <a:r>
              <a:rPr lang="ru-RU" sz="2800" dirty="0">
                <a:ln>
                  <a:solidFill>
                    <a:schemeClr val="bg2">
                      <a:lumMod val="25000"/>
                    </a:schemeClr>
                  </a:solidFill>
                </a:ln>
                <a:solidFill>
                  <a:schemeClr val="bg2">
                    <a:lumMod val="50000"/>
                  </a:schemeClr>
                </a:solidFill>
                <a:latin typeface="Comic Sans MS" panose="030F0702030302020204" pitchFamily="66" charset="0"/>
              </a:rPr>
              <a:t>И уже под самой крышей:</a:t>
            </a:r>
          </a:p>
          <a:p>
            <a:r>
              <a:rPr lang="ru-RU" sz="2800" dirty="0">
                <a:ln>
                  <a:solidFill>
                    <a:schemeClr val="bg2">
                      <a:lumMod val="25000"/>
                    </a:schemeClr>
                  </a:solidFill>
                </a:ln>
                <a:solidFill>
                  <a:schemeClr val="bg2">
                    <a:lumMod val="50000"/>
                  </a:schemeClr>
                </a:solidFill>
                <a:latin typeface="Comic Sans MS" panose="030F0702030302020204" pitchFamily="66" charset="0"/>
              </a:rPr>
              <a:t>«</a:t>
            </a:r>
            <a:r>
              <a:rPr lang="ru-RU" sz="2800" dirty="0" err="1">
                <a:ln>
                  <a:solidFill>
                    <a:schemeClr val="bg2">
                      <a:lumMod val="25000"/>
                    </a:schemeClr>
                  </a:solidFill>
                </a:ln>
                <a:solidFill>
                  <a:schemeClr val="bg2">
                    <a:lumMod val="50000"/>
                  </a:schemeClr>
                </a:solidFill>
                <a:latin typeface="Comic Sans MS" panose="030F0702030302020204" pitchFamily="66" charset="0"/>
              </a:rPr>
              <a:t>Ша</a:t>
            </a:r>
            <a:r>
              <a:rPr lang="ru-RU" sz="2800" dirty="0">
                <a:ln>
                  <a:solidFill>
                    <a:schemeClr val="bg2">
                      <a:lumMod val="25000"/>
                    </a:schemeClr>
                  </a:solidFill>
                </a:ln>
                <a:solidFill>
                  <a:schemeClr val="bg2">
                    <a:lumMod val="50000"/>
                  </a:schemeClr>
                </a:solidFill>
                <a:latin typeface="Comic Sans MS" panose="030F0702030302020204" pitchFamily="66" charset="0"/>
              </a:rPr>
              <a:t> –шо – шу – ши – </a:t>
            </a:r>
            <a:r>
              <a:rPr lang="ru-RU" sz="2800" dirty="0" err="1">
                <a:ln>
                  <a:solidFill>
                    <a:schemeClr val="bg2">
                      <a:lumMod val="25000"/>
                    </a:schemeClr>
                  </a:solidFill>
                </a:ln>
                <a:solidFill>
                  <a:schemeClr val="bg2">
                    <a:lumMod val="50000"/>
                  </a:schemeClr>
                </a:solidFill>
                <a:latin typeface="Comic Sans MS" panose="030F0702030302020204" pitchFamily="66" charset="0"/>
              </a:rPr>
              <a:t>ше</a:t>
            </a:r>
            <a:r>
              <a:rPr lang="ru-RU" sz="2800" dirty="0">
                <a:ln>
                  <a:solidFill>
                    <a:schemeClr val="bg2">
                      <a:lumMod val="25000"/>
                    </a:schemeClr>
                  </a:solidFill>
                </a:ln>
                <a:solidFill>
                  <a:schemeClr val="bg2">
                    <a:lumMod val="50000"/>
                  </a:schemeClr>
                </a:solidFill>
                <a:latin typeface="Comic Sans MS" panose="030F0702030302020204" pitchFamily="66" charset="0"/>
              </a:rPr>
              <a:t>!»</a:t>
            </a:r>
          </a:p>
          <a:p>
            <a:endParaRPr lang="ru-RU" sz="2800" dirty="0">
              <a:ln>
                <a:solidFill>
                  <a:schemeClr val="bg2">
                    <a:lumMod val="25000"/>
                  </a:schemeClr>
                </a:solidFill>
              </a:ln>
              <a:solidFill>
                <a:schemeClr val="bg2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FDB4C30A-F2E3-4551-9359-647B1DDF7DFD}"/>
              </a:ext>
            </a:extLst>
          </p:cNvPr>
          <p:cNvSpPr/>
          <p:nvPr/>
        </p:nvSpPr>
        <p:spPr>
          <a:xfrm>
            <a:off x="3073977" y="711722"/>
            <a:ext cx="327685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2800" dirty="0">
                <a:solidFill>
                  <a:srgbClr val="003399"/>
                </a:solidFill>
                <a:latin typeface="Comic Sans MS" panose="030F0702030302020204" pitchFamily="66" charset="0"/>
              </a:rPr>
              <a:t>Это шарик Шурик.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57941768-A842-41DC-9DCC-930CF7A8B777}"/>
              </a:ext>
            </a:extLst>
          </p:cNvPr>
          <p:cNvSpPr/>
          <p:nvPr/>
        </p:nvSpPr>
        <p:spPr>
          <a:xfrm>
            <a:off x="971600" y="1318225"/>
            <a:ext cx="748161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003399"/>
                </a:solidFill>
                <a:latin typeface="Comic Sans MS" panose="030F0702030302020204" pitchFamily="66" charset="0"/>
              </a:rPr>
              <a:t>Включи музыку               и спой песенку шарика: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B9793A59-7E8F-49A0-975D-4F891FE36B4D}"/>
              </a:ext>
            </a:extLst>
          </p:cNvPr>
          <p:cNvSpPr/>
          <p:nvPr/>
        </p:nvSpPr>
        <p:spPr>
          <a:xfrm>
            <a:off x="945541" y="5539775"/>
            <a:ext cx="680362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000" dirty="0">
                <a:solidFill>
                  <a:srgbClr val="003399"/>
                </a:solidFill>
                <a:latin typeface="Comic Sans MS" panose="030F0702030302020204" pitchFamily="66" charset="0"/>
              </a:rPr>
              <a:t>Ты догадался/</a:t>
            </a:r>
            <a:r>
              <a:rPr lang="ru-RU" sz="2000" dirty="0" err="1">
                <a:solidFill>
                  <a:srgbClr val="003399"/>
                </a:solidFill>
                <a:latin typeface="Comic Sans MS" panose="030F0702030302020204" pitchFamily="66" charset="0"/>
              </a:rPr>
              <a:t>лась</a:t>
            </a:r>
            <a:r>
              <a:rPr lang="ru-RU" sz="2000" dirty="0">
                <a:solidFill>
                  <a:srgbClr val="003399"/>
                </a:solidFill>
                <a:latin typeface="Comic Sans MS" panose="030F0702030302020204" pitchFamily="66" charset="0"/>
              </a:rPr>
              <a:t>, какой звук любит шарик Шурик?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89D208C8-BB1A-4322-8C0F-7D36B8AF7C64}"/>
              </a:ext>
            </a:extLst>
          </p:cNvPr>
          <p:cNvSpPr/>
          <p:nvPr/>
        </p:nvSpPr>
        <p:spPr>
          <a:xfrm>
            <a:off x="997687" y="5992189"/>
            <a:ext cx="4572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ru-RU" sz="2000" dirty="0">
                <a:solidFill>
                  <a:srgbClr val="003399"/>
                </a:solidFill>
                <a:latin typeface="Comic Sans MS" panose="030F0702030302020204" pitchFamily="66" charset="0"/>
              </a:rPr>
              <a:t>Конечно, это звук </a:t>
            </a:r>
            <a:r>
              <a:rPr lang="en-US" sz="2000" dirty="0">
                <a:solidFill>
                  <a:srgbClr val="003399"/>
                </a:solidFill>
                <a:latin typeface="Comic Sans MS" panose="030F0702030302020204" pitchFamily="66" charset="0"/>
              </a:rPr>
              <a:t>[</a:t>
            </a:r>
            <a:r>
              <a:rPr lang="ru-RU" sz="2000" dirty="0">
                <a:solidFill>
                  <a:srgbClr val="003399"/>
                </a:solidFill>
                <a:latin typeface="Comic Sans MS" panose="030F0702030302020204" pitchFamily="66" charset="0"/>
              </a:rPr>
              <a:t>ш</a:t>
            </a:r>
            <a:r>
              <a:rPr lang="en-US" sz="2000" dirty="0">
                <a:solidFill>
                  <a:srgbClr val="003399"/>
                </a:solidFill>
                <a:latin typeface="Comic Sans MS" panose="030F0702030302020204" pitchFamily="66" charset="0"/>
              </a:rPr>
              <a:t>]!</a:t>
            </a:r>
            <a:endParaRPr lang="ru-RU" sz="2000" dirty="0">
              <a:solidFill>
                <a:srgbClr val="003399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227B240F-99F1-4A7C-978C-12D550E7C0A9}"/>
              </a:ext>
            </a:extLst>
          </p:cNvPr>
          <p:cNvSpPr/>
          <p:nvPr/>
        </p:nvSpPr>
        <p:spPr>
          <a:xfrm>
            <a:off x="3338001" y="1309314"/>
            <a:ext cx="460311" cy="448816"/>
          </a:xfrm>
          <a:prstGeom prst="roundRect">
            <a:avLst/>
          </a:prstGeom>
          <a:noFill/>
          <a:ln w="38100"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6D2D7D8-EDC7-4058-B542-4B848ABB32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2209697"/>
            <a:ext cx="2197108" cy="2908465"/>
          </a:xfrm>
          <a:prstGeom prst="rect">
            <a:avLst/>
          </a:prstGeom>
        </p:spPr>
      </p:pic>
      <p:pic>
        <p:nvPicPr>
          <p:cNvPr id="11" name="шарик1">
            <a:hlinkClick r:id="" action="ppaction://media"/>
            <a:extLst>
              <a:ext uri="{FF2B5EF4-FFF2-40B4-BE49-F238E27FC236}">
                <a16:creationId xmlns:a16="http://schemas.microsoft.com/office/drawing/2014/main" id="{C29EE123-06B6-4761-BE79-006CE325DF8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338001" y="1321441"/>
            <a:ext cx="448816" cy="448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0540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4730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A9999F03-4C95-4E3B-A41C-B2FB03651355}"/>
              </a:ext>
            </a:extLst>
          </p:cNvPr>
          <p:cNvSpPr/>
          <p:nvPr/>
        </p:nvSpPr>
        <p:spPr>
          <a:xfrm>
            <a:off x="3482792" y="2608508"/>
            <a:ext cx="4549646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ln>
                  <a:solidFill>
                    <a:schemeClr val="bg2">
                      <a:lumMod val="25000"/>
                    </a:schemeClr>
                  </a:solidFill>
                </a:ln>
                <a:solidFill>
                  <a:schemeClr val="bg2">
                    <a:lumMod val="50000"/>
                  </a:schemeClr>
                </a:solidFill>
                <a:latin typeface="Comic Sans MS" panose="030F0702030302020204" pitchFamily="66" charset="0"/>
              </a:rPr>
              <a:t>Жук! Жук! Пожужжи!</a:t>
            </a:r>
          </a:p>
          <a:p>
            <a:r>
              <a:rPr lang="ru-RU" sz="2800" dirty="0">
                <a:ln>
                  <a:solidFill>
                    <a:schemeClr val="bg2">
                      <a:lumMod val="25000"/>
                    </a:schemeClr>
                  </a:solidFill>
                </a:ln>
                <a:solidFill>
                  <a:schemeClr val="bg2">
                    <a:lumMod val="50000"/>
                  </a:schemeClr>
                </a:solidFill>
                <a:latin typeface="Comic Sans MS" panose="030F0702030302020204" pitchFamily="66" charset="0"/>
              </a:rPr>
              <a:t>Где ты прятался? Скажи!</a:t>
            </a:r>
          </a:p>
          <a:p>
            <a:r>
              <a:rPr lang="ru-RU" sz="2800" dirty="0" err="1">
                <a:ln>
                  <a:solidFill>
                    <a:schemeClr val="bg2">
                      <a:lumMod val="25000"/>
                    </a:schemeClr>
                  </a:solidFill>
                </a:ln>
                <a:solidFill>
                  <a:schemeClr val="bg2">
                    <a:lumMod val="50000"/>
                  </a:schemeClr>
                </a:solidFill>
                <a:latin typeface="Comic Sans MS" panose="030F0702030302020204" pitchFamily="66" charset="0"/>
              </a:rPr>
              <a:t>Жу</a:t>
            </a:r>
            <a:r>
              <a:rPr lang="ru-RU" sz="2800" dirty="0">
                <a:ln>
                  <a:solidFill>
                    <a:schemeClr val="bg2">
                      <a:lumMod val="25000"/>
                    </a:schemeClr>
                  </a:solidFill>
                </a:ln>
                <a:solidFill>
                  <a:schemeClr val="bg2">
                    <a:lumMod val="50000"/>
                  </a:schemeClr>
                </a:solidFill>
                <a:latin typeface="Comic Sans MS" panose="030F0702030302020204" pitchFamily="66" charset="0"/>
              </a:rPr>
              <a:t> – </a:t>
            </a:r>
            <a:r>
              <a:rPr lang="ru-RU" sz="2800" dirty="0" err="1">
                <a:ln>
                  <a:solidFill>
                    <a:schemeClr val="bg2">
                      <a:lumMod val="25000"/>
                    </a:schemeClr>
                  </a:solidFill>
                </a:ln>
                <a:solidFill>
                  <a:schemeClr val="bg2">
                    <a:lumMod val="50000"/>
                  </a:schemeClr>
                </a:solidFill>
                <a:latin typeface="Comic Sans MS" panose="030F0702030302020204" pitchFamily="66" charset="0"/>
              </a:rPr>
              <a:t>жу</a:t>
            </a:r>
            <a:r>
              <a:rPr lang="ru-RU" sz="2800" dirty="0">
                <a:ln>
                  <a:solidFill>
                    <a:schemeClr val="bg2">
                      <a:lumMod val="25000"/>
                    </a:schemeClr>
                  </a:solidFill>
                </a:ln>
                <a:solidFill>
                  <a:schemeClr val="bg2">
                    <a:lumMod val="50000"/>
                  </a:schemeClr>
                </a:solidFill>
                <a:latin typeface="Comic Sans MS" panose="030F0702030302020204" pitchFamily="66" charset="0"/>
              </a:rPr>
              <a:t>! </a:t>
            </a:r>
            <a:r>
              <a:rPr lang="ru-RU" sz="2800" dirty="0" err="1">
                <a:ln>
                  <a:solidFill>
                    <a:schemeClr val="bg2">
                      <a:lumMod val="25000"/>
                    </a:schemeClr>
                  </a:solidFill>
                </a:ln>
                <a:solidFill>
                  <a:schemeClr val="bg2">
                    <a:lumMod val="50000"/>
                  </a:schemeClr>
                </a:solidFill>
                <a:latin typeface="Comic Sans MS" panose="030F0702030302020204" pitchFamily="66" charset="0"/>
              </a:rPr>
              <a:t>Жу</a:t>
            </a:r>
            <a:r>
              <a:rPr lang="ru-RU" sz="2800" dirty="0">
                <a:ln>
                  <a:solidFill>
                    <a:schemeClr val="bg2">
                      <a:lumMod val="25000"/>
                    </a:schemeClr>
                  </a:solidFill>
                </a:ln>
                <a:solidFill>
                  <a:schemeClr val="bg2">
                    <a:lumMod val="50000"/>
                  </a:schemeClr>
                </a:solidFill>
                <a:latin typeface="Comic Sans MS" panose="030F0702030302020204" pitchFamily="66" charset="0"/>
              </a:rPr>
              <a:t> – </a:t>
            </a:r>
            <a:r>
              <a:rPr lang="ru-RU" sz="2800" dirty="0" err="1">
                <a:ln>
                  <a:solidFill>
                    <a:schemeClr val="bg2">
                      <a:lumMod val="25000"/>
                    </a:schemeClr>
                  </a:solidFill>
                </a:ln>
                <a:solidFill>
                  <a:schemeClr val="bg2">
                    <a:lumMod val="50000"/>
                  </a:schemeClr>
                </a:solidFill>
                <a:latin typeface="Comic Sans MS" panose="030F0702030302020204" pitchFamily="66" charset="0"/>
              </a:rPr>
              <a:t>жу</a:t>
            </a:r>
            <a:r>
              <a:rPr lang="ru-RU" sz="2800" dirty="0">
                <a:ln>
                  <a:solidFill>
                    <a:schemeClr val="bg2">
                      <a:lumMod val="25000"/>
                    </a:schemeClr>
                  </a:solidFill>
                </a:ln>
                <a:solidFill>
                  <a:schemeClr val="bg2">
                    <a:lumMod val="50000"/>
                  </a:schemeClr>
                </a:solidFill>
                <a:latin typeface="Comic Sans MS" panose="030F0702030302020204" pitchFamily="66" charset="0"/>
              </a:rPr>
              <a:t>!</a:t>
            </a:r>
          </a:p>
          <a:p>
            <a:r>
              <a:rPr lang="ru-RU" sz="2800" dirty="0">
                <a:ln>
                  <a:solidFill>
                    <a:schemeClr val="bg2">
                      <a:lumMod val="25000"/>
                    </a:schemeClr>
                  </a:solidFill>
                </a:ln>
                <a:solidFill>
                  <a:schemeClr val="bg2">
                    <a:lumMod val="50000"/>
                  </a:schemeClr>
                </a:solidFill>
                <a:latin typeface="Comic Sans MS" panose="030F0702030302020204" pitchFamily="66" charset="0"/>
              </a:rPr>
              <a:t>Я на дереве сижу:</a:t>
            </a:r>
          </a:p>
          <a:p>
            <a:r>
              <a:rPr lang="ru-RU" sz="2800" dirty="0">
                <a:ln>
                  <a:solidFill>
                    <a:schemeClr val="bg2">
                      <a:lumMod val="25000"/>
                    </a:schemeClr>
                  </a:solidFill>
                </a:ln>
                <a:solidFill>
                  <a:schemeClr val="bg2">
                    <a:lumMod val="50000"/>
                  </a:schemeClr>
                </a:solidFill>
                <a:latin typeface="Comic Sans MS" panose="030F0702030302020204" pitchFamily="66" charset="0"/>
              </a:rPr>
              <a:t>«</a:t>
            </a:r>
            <a:r>
              <a:rPr lang="ru-RU" sz="2800" dirty="0" err="1">
                <a:ln>
                  <a:solidFill>
                    <a:schemeClr val="bg2">
                      <a:lumMod val="25000"/>
                    </a:schemeClr>
                  </a:solidFill>
                </a:ln>
                <a:solidFill>
                  <a:schemeClr val="bg2">
                    <a:lumMod val="50000"/>
                  </a:schemeClr>
                </a:solidFill>
                <a:latin typeface="Comic Sans MS" panose="030F0702030302020204" pitchFamily="66" charset="0"/>
              </a:rPr>
              <a:t>Жа</a:t>
            </a:r>
            <a:r>
              <a:rPr lang="ru-RU" sz="2800" dirty="0">
                <a:ln>
                  <a:solidFill>
                    <a:schemeClr val="bg2">
                      <a:lumMod val="25000"/>
                    </a:schemeClr>
                  </a:solidFill>
                </a:ln>
                <a:solidFill>
                  <a:schemeClr val="bg2">
                    <a:lumMod val="50000"/>
                  </a:schemeClr>
                </a:solidFill>
                <a:latin typeface="Comic Sans MS" panose="030F0702030302020204" pitchFamily="66" charset="0"/>
              </a:rPr>
              <a:t> – </a:t>
            </a:r>
            <a:r>
              <a:rPr lang="ru-RU" sz="2800" dirty="0" err="1">
                <a:ln>
                  <a:solidFill>
                    <a:schemeClr val="bg2">
                      <a:lumMod val="25000"/>
                    </a:schemeClr>
                  </a:solidFill>
                </a:ln>
                <a:solidFill>
                  <a:schemeClr val="bg2">
                    <a:lumMod val="50000"/>
                  </a:schemeClr>
                </a:solidFill>
                <a:latin typeface="Comic Sans MS" panose="030F0702030302020204" pitchFamily="66" charset="0"/>
              </a:rPr>
              <a:t>жо</a:t>
            </a:r>
            <a:r>
              <a:rPr lang="ru-RU" sz="2800" dirty="0">
                <a:ln>
                  <a:solidFill>
                    <a:schemeClr val="bg2">
                      <a:lumMod val="25000"/>
                    </a:schemeClr>
                  </a:solidFill>
                </a:ln>
                <a:solidFill>
                  <a:schemeClr val="bg2">
                    <a:lumMod val="50000"/>
                  </a:schemeClr>
                </a:solidFill>
                <a:latin typeface="Comic Sans MS" panose="030F0702030302020204" pitchFamily="66" charset="0"/>
              </a:rPr>
              <a:t> – </a:t>
            </a:r>
            <a:r>
              <a:rPr lang="ru-RU" sz="2800" dirty="0" err="1">
                <a:ln>
                  <a:solidFill>
                    <a:schemeClr val="bg2">
                      <a:lumMod val="25000"/>
                    </a:schemeClr>
                  </a:solidFill>
                </a:ln>
                <a:solidFill>
                  <a:schemeClr val="bg2">
                    <a:lumMod val="50000"/>
                  </a:schemeClr>
                </a:solidFill>
                <a:latin typeface="Comic Sans MS" panose="030F0702030302020204" pitchFamily="66" charset="0"/>
              </a:rPr>
              <a:t>жу</a:t>
            </a:r>
            <a:r>
              <a:rPr lang="ru-RU" sz="2800" dirty="0">
                <a:ln>
                  <a:solidFill>
                    <a:schemeClr val="bg2">
                      <a:lumMod val="25000"/>
                    </a:schemeClr>
                  </a:solidFill>
                </a:ln>
                <a:solidFill>
                  <a:schemeClr val="bg2">
                    <a:lumMod val="50000"/>
                  </a:schemeClr>
                </a:solidFill>
                <a:latin typeface="Comic Sans MS" panose="030F0702030302020204" pitchFamily="66" charset="0"/>
              </a:rPr>
              <a:t> – </a:t>
            </a:r>
            <a:r>
              <a:rPr lang="ru-RU" sz="2800" dirty="0" err="1">
                <a:ln>
                  <a:solidFill>
                    <a:schemeClr val="bg2">
                      <a:lumMod val="25000"/>
                    </a:schemeClr>
                  </a:solidFill>
                </a:ln>
                <a:solidFill>
                  <a:schemeClr val="bg2">
                    <a:lumMod val="50000"/>
                  </a:schemeClr>
                </a:solidFill>
                <a:latin typeface="Comic Sans MS" panose="030F0702030302020204" pitchFamily="66" charset="0"/>
              </a:rPr>
              <a:t>жи</a:t>
            </a:r>
            <a:r>
              <a:rPr lang="ru-RU" sz="2800" dirty="0">
                <a:ln>
                  <a:solidFill>
                    <a:schemeClr val="bg2">
                      <a:lumMod val="25000"/>
                    </a:schemeClr>
                  </a:solidFill>
                </a:ln>
                <a:solidFill>
                  <a:schemeClr val="bg2">
                    <a:lumMod val="50000"/>
                  </a:schemeClr>
                </a:solidFill>
                <a:latin typeface="Comic Sans MS" panose="030F0702030302020204" pitchFamily="66" charset="0"/>
              </a:rPr>
              <a:t> – же!»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64B021B7-F6E8-4423-947D-75AB99E6F6FE}"/>
              </a:ext>
            </a:extLst>
          </p:cNvPr>
          <p:cNvSpPr/>
          <p:nvPr/>
        </p:nvSpPr>
        <p:spPr>
          <a:xfrm>
            <a:off x="3100219" y="728830"/>
            <a:ext cx="452438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800" dirty="0">
                <a:solidFill>
                  <a:srgbClr val="003399"/>
                </a:solidFill>
                <a:latin typeface="Comic Sans MS" panose="030F0702030302020204" pitchFamily="66" charset="0"/>
              </a:rPr>
              <a:t>Это жук Жак.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4B39F0A8-BA38-47A5-A7F9-DD7F1C3A25EE}"/>
              </a:ext>
            </a:extLst>
          </p:cNvPr>
          <p:cNvSpPr/>
          <p:nvPr/>
        </p:nvSpPr>
        <p:spPr>
          <a:xfrm>
            <a:off x="988773" y="1413320"/>
            <a:ext cx="792176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000" dirty="0">
                <a:solidFill>
                  <a:srgbClr val="003399"/>
                </a:solidFill>
                <a:latin typeface="Comic Sans MS" panose="030F0702030302020204" pitchFamily="66" charset="0"/>
              </a:rPr>
              <a:t>Включи музыку               и спой песенку жука Жака: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16242965-E487-4DBC-971D-2D3FC290740B}"/>
              </a:ext>
            </a:extLst>
          </p:cNvPr>
          <p:cNvSpPr/>
          <p:nvPr/>
        </p:nvSpPr>
        <p:spPr>
          <a:xfrm>
            <a:off x="942786" y="5526977"/>
            <a:ext cx="745320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000" dirty="0">
                <a:solidFill>
                  <a:srgbClr val="003399"/>
                </a:solidFill>
                <a:latin typeface="Comic Sans MS" panose="030F0702030302020204" pitchFamily="66" charset="0"/>
              </a:rPr>
              <a:t>Ты догадался/</a:t>
            </a:r>
            <a:r>
              <a:rPr lang="ru-RU" sz="2000" dirty="0" err="1">
                <a:solidFill>
                  <a:srgbClr val="003399"/>
                </a:solidFill>
                <a:latin typeface="Comic Sans MS" panose="030F0702030302020204" pitchFamily="66" charset="0"/>
              </a:rPr>
              <a:t>лась</a:t>
            </a:r>
            <a:r>
              <a:rPr lang="ru-RU" sz="2000" dirty="0">
                <a:solidFill>
                  <a:srgbClr val="003399"/>
                </a:solidFill>
                <a:latin typeface="Comic Sans MS" panose="030F0702030302020204" pitchFamily="66" charset="0"/>
              </a:rPr>
              <a:t>, какой звук любит</a:t>
            </a:r>
            <a:r>
              <a:rPr lang="en-US" sz="2000" dirty="0">
                <a:solidFill>
                  <a:srgbClr val="003399"/>
                </a:solidFill>
                <a:latin typeface="Comic Sans MS" panose="030F0702030302020204" pitchFamily="66" charset="0"/>
              </a:rPr>
              <a:t> </a:t>
            </a:r>
            <a:r>
              <a:rPr lang="ru-RU" sz="2000" dirty="0">
                <a:solidFill>
                  <a:srgbClr val="003399"/>
                </a:solidFill>
                <a:latin typeface="Comic Sans MS" panose="030F0702030302020204" pitchFamily="66" charset="0"/>
              </a:rPr>
              <a:t>жук Жак?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FB13F9F1-2A2B-420C-8E35-4011CC3408CC}"/>
              </a:ext>
            </a:extLst>
          </p:cNvPr>
          <p:cNvSpPr/>
          <p:nvPr/>
        </p:nvSpPr>
        <p:spPr>
          <a:xfrm>
            <a:off x="996386" y="5929115"/>
            <a:ext cx="285206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2000" dirty="0">
                <a:solidFill>
                  <a:srgbClr val="003399"/>
                </a:solidFill>
                <a:latin typeface="Comic Sans MS" panose="030F0702030302020204" pitchFamily="66" charset="0"/>
              </a:rPr>
              <a:t>Конечно, это звук </a:t>
            </a:r>
            <a:r>
              <a:rPr lang="en-US" sz="2000" dirty="0">
                <a:solidFill>
                  <a:srgbClr val="003399"/>
                </a:solidFill>
                <a:latin typeface="Comic Sans MS" panose="030F0702030302020204" pitchFamily="66" charset="0"/>
              </a:rPr>
              <a:t>[</a:t>
            </a:r>
            <a:r>
              <a:rPr lang="ru-RU" sz="2000" dirty="0">
                <a:solidFill>
                  <a:srgbClr val="003399"/>
                </a:solidFill>
                <a:latin typeface="Comic Sans MS" panose="030F0702030302020204" pitchFamily="66" charset="0"/>
              </a:rPr>
              <a:t>ж</a:t>
            </a:r>
            <a:r>
              <a:rPr lang="en-US" sz="2000" dirty="0">
                <a:solidFill>
                  <a:srgbClr val="003399"/>
                </a:solidFill>
                <a:latin typeface="Comic Sans MS" panose="030F0702030302020204" pitchFamily="66" charset="0"/>
              </a:rPr>
              <a:t>]!</a:t>
            </a:r>
            <a:endParaRPr lang="ru-RU" sz="2000" dirty="0">
              <a:solidFill>
                <a:srgbClr val="003399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055693C5-24F3-42B3-A7BE-90481DA4A528}"/>
              </a:ext>
            </a:extLst>
          </p:cNvPr>
          <p:cNvSpPr/>
          <p:nvPr/>
        </p:nvSpPr>
        <p:spPr>
          <a:xfrm>
            <a:off x="3325444" y="1400914"/>
            <a:ext cx="480950" cy="432075"/>
          </a:xfrm>
          <a:prstGeom prst="round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1246081-DABA-4543-9000-5ACC4531A43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320" y="2472097"/>
            <a:ext cx="1717138" cy="2383180"/>
          </a:xfrm>
          <a:prstGeom prst="rect">
            <a:avLst/>
          </a:prstGeom>
        </p:spPr>
      </p:pic>
      <p:pic>
        <p:nvPicPr>
          <p:cNvPr id="7" name="жук01">
            <a:hlinkClick r:id="" action="ppaction://media"/>
            <a:extLst>
              <a:ext uri="{FF2B5EF4-FFF2-40B4-BE49-F238E27FC236}">
                <a16:creationId xmlns:a16="http://schemas.microsoft.com/office/drawing/2014/main" id="{DCAE2E42-54E0-4E47-A159-C6019F40967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367499" y="1431539"/>
            <a:ext cx="396840" cy="404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580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993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WordArt 4"/>
          <p:cNvSpPr>
            <a:spLocks noChangeArrowheads="1" noChangeShapeType="1" noTextEdit="1"/>
          </p:cNvSpPr>
          <p:nvPr/>
        </p:nvSpPr>
        <p:spPr bwMode="auto">
          <a:xfrm>
            <a:off x="2171187" y="3752617"/>
            <a:ext cx="788375" cy="59728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3600" b="1" kern="10" dirty="0">
                <a:ln>
                  <a:solidFill>
                    <a:srgbClr val="000099"/>
                  </a:solidFill>
                </a:ln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[ш]</a:t>
            </a:r>
          </a:p>
        </p:txBody>
      </p:sp>
      <p:sp>
        <p:nvSpPr>
          <p:cNvPr id="4" name="WordArt 6"/>
          <p:cNvSpPr>
            <a:spLocks noChangeArrowheads="1" noChangeShapeType="1" noTextEdit="1"/>
          </p:cNvSpPr>
          <p:nvPr/>
        </p:nvSpPr>
        <p:spPr bwMode="auto">
          <a:xfrm>
            <a:off x="2141269" y="1364291"/>
            <a:ext cx="592635" cy="4901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3600" b="1" kern="1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808080"/>
                </a:solidFill>
                <a:latin typeface="Times New Roman" pitchFamily="18" charset="0"/>
                <a:cs typeface="Times New Roman" pitchFamily="18" charset="0"/>
              </a:rPr>
              <a:t>Ш</a:t>
            </a:r>
          </a:p>
        </p:txBody>
      </p:sp>
      <p:sp>
        <p:nvSpPr>
          <p:cNvPr id="12293" name="Line 7"/>
          <p:cNvSpPr>
            <a:spLocks noChangeShapeType="1"/>
          </p:cNvSpPr>
          <p:nvPr/>
        </p:nvSpPr>
        <p:spPr bwMode="auto">
          <a:xfrm rot="10800000" flipV="1">
            <a:off x="2455902" y="1942417"/>
            <a:ext cx="0" cy="482999"/>
          </a:xfrm>
          <a:prstGeom prst="line">
            <a:avLst/>
          </a:prstGeom>
          <a:noFill/>
          <a:ln w="38100" cmpd="dbl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 dirty="0"/>
          </a:p>
        </p:txBody>
      </p:sp>
      <p:pic>
        <p:nvPicPr>
          <p:cNvPr id="8" name="Picture 14" descr="ворота закрыты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5F3F4"/>
              </a:clrFrom>
              <a:clrTo>
                <a:srgbClr val="F5F3F4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282978" y="4389228"/>
            <a:ext cx="723900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0" descr="musician_cat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91984" y="5504131"/>
            <a:ext cx="641350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24"/>
          <p:cNvSpPr>
            <a:spLocks noChangeArrowheads="1"/>
          </p:cNvSpPr>
          <p:nvPr/>
        </p:nvSpPr>
        <p:spPr bwMode="auto">
          <a:xfrm>
            <a:off x="2368144" y="5031211"/>
            <a:ext cx="428625" cy="357187"/>
          </a:xfrm>
          <a:prstGeom prst="rect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22" name="WordArt 4"/>
          <p:cNvSpPr>
            <a:spLocks noChangeArrowheads="1" noChangeShapeType="1" noTextEdit="1"/>
          </p:cNvSpPr>
          <p:nvPr/>
        </p:nvSpPr>
        <p:spPr bwMode="auto">
          <a:xfrm>
            <a:off x="6221060" y="3752617"/>
            <a:ext cx="785818" cy="63194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3600" b="1" kern="10" dirty="0">
                <a:ln>
                  <a:solidFill>
                    <a:srgbClr val="000099"/>
                  </a:solidFill>
                </a:ln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[ж]</a:t>
            </a:r>
          </a:p>
        </p:txBody>
      </p:sp>
      <p:sp>
        <p:nvSpPr>
          <p:cNvPr id="24" name="WordArt 6"/>
          <p:cNvSpPr>
            <a:spLocks noChangeArrowheads="1" noChangeShapeType="1" noTextEdit="1"/>
          </p:cNvSpPr>
          <p:nvPr/>
        </p:nvSpPr>
        <p:spPr bwMode="auto">
          <a:xfrm>
            <a:off x="6263659" y="1292185"/>
            <a:ext cx="592635" cy="4901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3600" b="1" kern="1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808080"/>
                </a:solidFill>
                <a:latin typeface="Times New Roman" pitchFamily="18" charset="0"/>
                <a:cs typeface="Times New Roman" pitchFamily="18" charset="0"/>
              </a:rPr>
              <a:t>Ж</a:t>
            </a:r>
          </a:p>
        </p:txBody>
      </p:sp>
      <p:sp>
        <p:nvSpPr>
          <p:cNvPr id="12306" name="Line 7"/>
          <p:cNvSpPr>
            <a:spLocks noChangeShapeType="1"/>
          </p:cNvSpPr>
          <p:nvPr/>
        </p:nvSpPr>
        <p:spPr bwMode="auto">
          <a:xfrm rot="10800000" flipV="1">
            <a:off x="6559976" y="1854466"/>
            <a:ext cx="0" cy="490175"/>
          </a:xfrm>
          <a:prstGeom prst="line">
            <a:avLst/>
          </a:prstGeom>
          <a:noFill/>
          <a:ln w="38100" cmpd="dbl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 dirty="0"/>
          </a:p>
        </p:txBody>
      </p:sp>
      <p:pic>
        <p:nvPicPr>
          <p:cNvPr id="27" name="Picture 13" descr="ворота закрыты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5F3F4"/>
              </a:clrFrom>
              <a:clrTo>
                <a:srgbClr val="F5F3F4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216588" y="4389228"/>
            <a:ext cx="714375" cy="608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" name="Rectangle 24"/>
          <p:cNvSpPr>
            <a:spLocks noChangeArrowheads="1"/>
          </p:cNvSpPr>
          <p:nvPr/>
        </p:nvSpPr>
        <p:spPr bwMode="auto">
          <a:xfrm>
            <a:off x="6472372" y="5031211"/>
            <a:ext cx="428625" cy="412750"/>
          </a:xfrm>
          <a:prstGeom prst="rect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 dirty="0"/>
          </a:p>
        </p:txBody>
      </p:sp>
      <p:pic>
        <p:nvPicPr>
          <p:cNvPr id="35" name="Picture 19" descr="bells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51113" y="5565815"/>
            <a:ext cx="915988" cy="64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" name="Picture 14" descr="C:\Documents and Settings\larisa\Мои документы\Мои рисунки\к арт гимн\ухо_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18364" y="3935082"/>
            <a:ext cx="334471" cy="4032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" name="Picture 15" descr="C:\Documents and Settings\larisa\Мои документы\Мои рисунки\к арт гимн\ручка_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632237" y="1212987"/>
            <a:ext cx="534363" cy="449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" name="Picture 16" descr="C:\Documents and Settings\larisa\Мои документы\Мои рисунки\к арт гимн\рот_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240508" y="3969171"/>
            <a:ext cx="485128" cy="2793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" name="Picture 19" descr="C:\Documents and Settings\larisa\Мои документы\Мои рисунки\к арт гимн\глаз_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537679" y="1338410"/>
            <a:ext cx="534363" cy="3532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" name="Picture 34" descr="Рисунок3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289371" y="3752617"/>
            <a:ext cx="714375" cy="7125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943B6452-9700-499F-B60D-5A2D76F5E81F}"/>
              </a:ext>
            </a:extLst>
          </p:cNvPr>
          <p:cNvSpPr/>
          <p:nvPr/>
        </p:nvSpPr>
        <p:spPr>
          <a:xfrm>
            <a:off x="1259632" y="681072"/>
            <a:ext cx="8234046" cy="5693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000" dirty="0">
                <a:solidFill>
                  <a:schemeClr val="bg2">
                    <a:lumMod val="25000"/>
                  </a:schemeClr>
                </a:solidFill>
                <a:latin typeface="Comic Sans MS" panose="030F0702030302020204" pitchFamily="66" charset="0"/>
              </a:rPr>
              <a:t>Дай фонетическую характеристику каждому звуку! </a:t>
            </a:r>
          </a:p>
          <a:p>
            <a:pPr lvl="0"/>
            <a:r>
              <a:rPr lang="ru-RU" sz="1100" dirty="0">
                <a:solidFill>
                  <a:schemeClr val="bg2">
                    <a:lumMod val="25000"/>
                  </a:schemeClr>
                </a:solidFill>
                <a:latin typeface="Comic Sans MS" panose="030F0702030302020204" pitchFamily="66" charset="0"/>
              </a:rPr>
              <a:t>(если забыли, </a:t>
            </a:r>
            <a:r>
              <a:rPr lang="ru-RU" sz="1100" dirty="0" err="1">
                <a:solidFill>
                  <a:schemeClr val="bg2">
                    <a:lumMod val="25000"/>
                  </a:schemeClr>
                </a:solidFill>
                <a:latin typeface="Comic Sans MS" panose="030F0702030302020204" pitchFamily="66" charset="0"/>
              </a:rPr>
              <a:t>см.заметки</a:t>
            </a:r>
            <a:r>
              <a:rPr lang="ru-RU" sz="1100" dirty="0">
                <a:solidFill>
                  <a:schemeClr val="bg2">
                    <a:lumMod val="25000"/>
                  </a:schemeClr>
                </a:solidFill>
                <a:latin typeface="Comic Sans MS" panose="030F0702030302020204" pitchFamily="66" charset="0"/>
              </a:rPr>
              <a:t> к слайду. Для этого надо выйти из режима просмотра презентации)</a:t>
            </a:r>
            <a:endParaRPr lang="ru-RU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FF85147E-883D-4FCD-88E3-3C79B7FDCEC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4093" y="2231899"/>
            <a:ext cx="1019785" cy="1415338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D4DC9565-7635-43FE-8589-067F63E9A2FA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9852" y="2465360"/>
            <a:ext cx="964389" cy="1276629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3602C93C-3436-4670-BE67-22AFB71E5B9F}"/>
              </a:ext>
            </a:extLst>
          </p:cNvPr>
          <p:cNvSpPr/>
          <p:nvPr/>
        </p:nvSpPr>
        <p:spPr>
          <a:xfrm>
            <a:off x="1117595" y="639212"/>
            <a:ext cx="757183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>
                <a:solidFill>
                  <a:srgbClr val="003399"/>
                </a:solidFill>
                <a:latin typeface="Comic Sans MS" panose="030F0702030302020204" pitchFamily="66" charset="0"/>
              </a:rPr>
              <a:t>Ответь устно на вопросы.</a:t>
            </a:r>
            <a:endParaRPr lang="ru-RU" sz="1600" dirty="0">
              <a:solidFill>
                <a:srgbClr val="003399"/>
              </a:solidFill>
              <a:latin typeface="Comic Sans MS" panose="030F0702030302020204" pitchFamily="66" charset="0"/>
            </a:endParaRPr>
          </a:p>
          <a:p>
            <a:pPr lvl="0" algn="r"/>
            <a:r>
              <a:rPr lang="ru-RU" sz="1600" dirty="0">
                <a:solidFill>
                  <a:srgbClr val="003399"/>
                </a:solidFill>
                <a:latin typeface="Comic Sans MS" panose="030F0702030302020204" pitchFamily="66" charset="0"/>
              </a:rPr>
              <a:t>Нажми на кнопку </a:t>
            </a:r>
          </a:p>
          <a:p>
            <a:pPr lvl="0" algn="r"/>
            <a:r>
              <a:rPr lang="ru-RU" sz="1600" dirty="0">
                <a:solidFill>
                  <a:srgbClr val="003399"/>
                </a:solidFill>
                <a:latin typeface="Comic Sans MS" panose="030F0702030302020204" pitchFamily="66" charset="0"/>
              </a:rPr>
              <a:t>и проверь ответ.</a:t>
            </a:r>
          </a:p>
          <a:p>
            <a:endParaRPr lang="ru-RU" sz="3200" dirty="0">
              <a:solidFill>
                <a:schemeClr val="accent2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16458361-A6B0-46D4-9A94-7DED2C7CE228}"/>
              </a:ext>
            </a:extLst>
          </p:cNvPr>
          <p:cNvSpPr/>
          <p:nvPr/>
        </p:nvSpPr>
        <p:spPr>
          <a:xfrm>
            <a:off x="683568" y="1620441"/>
            <a:ext cx="740276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n>
                  <a:solidFill>
                    <a:schemeClr val="bg2">
                      <a:lumMod val="25000"/>
                    </a:schemeClr>
                  </a:solidFill>
                </a:ln>
                <a:solidFill>
                  <a:schemeClr val="bg2">
                    <a:lumMod val="50000"/>
                  </a:schemeClr>
                </a:solidFill>
                <a:latin typeface="Comic Sans MS" panose="030F0702030302020204" pitchFamily="66" charset="0"/>
              </a:rPr>
              <a:t>1. Какие звуки может обозначать буква Ш («</a:t>
            </a:r>
            <a:r>
              <a:rPr lang="ru-RU" sz="2000" dirty="0" err="1">
                <a:ln>
                  <a:solidFill>
                    <a:schemeClr val="bg2">
                      <a:lumMod val="25000"/>
                    </a:schemeClr>
                  </a:solidFill>
                </a:ln>
                <a:solidFill>
                  <a:schemeClr val="bg2">
                    <a:lumMod val="50000"/>
                  </a:schemeClr>
                </a:solidFill>
                <a:latin typeface="Comic Sans MS" panose="030F0702030302020204" pitchFamily="66" charset="0"/>
              </a:rPr>
              <a:t>Ша</a:t>
            </a:r>
            <a:r>
              <a:rPr lang="ru-RU" sz="2000" dirty="0">
                <a:ln>
                  <a:solidFill>
                    <a:schemeClr val="bg2">
                      <a:lumMod val="25000"/>
                    </a:schemeClr>
                  </a:solidFill>
                </a:ln>
                <a:solidFill>
                  <a:schemeClr val="bg2">
                    <a:lumMod val="50000"/>
                  </a:schemeClr>
                </a:solidFill>
                <a:latin typeface="Comic Sans MS" panose="030F0702030302020204" pitchFamily="66" charset="0"/>
              </a:rPr>
              <a:t>)?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3F260C0E-CC7F-4F27-82BB-832B3E95BD2B}"/>
              </a:ext>
            </a:extLst>
          </p:cNvPr>
          <p:cNvSpPr/>
          <p:nvPr/>
        </p:nvSpPr>
        <p:spPr>
          <a:xfrm>
            <a:off x="778544" y="2430500"/>
            <a:ext cx="630172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>
                <a:ln>
                  <a:solidFill>
                    <a:schemeClr val="bg2">
                      <a:lumMod val="25000"/>
                    </a:schemeClr>
                  </a:solidFill>
                </a:ln>
                <a:solidFill>
                  <a:schemeClr val="bg2">
                    <a:lumMod val="50000"/>
                  </a:schemeClr>
                </a:solidFill>
                <a:latin typeface="Comic Sans MS" panose="030F0702030302020204" pitchFamily="66" charset="0"/>
              </a:rPr>
              <a:t>2. Какие звуки может обозначать буква Ж («</a:t>
            </a:r>
            <a:r>
              <a:rPr lang="ru-RU" sz="2000" dirty="0" err="1">
                <a:ln>
                  <a:solidFill>
                    <a:schemeClr val="bg2">
                      <a:lumMod val="25000"/>
                    </a:schemeClr>
                  </a:solidFill>
                </a:ln>
                <a:solidFill>
                  <a:schemeClr val="bg2">
                    <a:lumMod val="50000"/>
                  </a:schemeClr>
                </a:solidFill>
                <a:latin typeface="Comic Sans MS" panose="030F0702030302020204" pitchFamily="66" charset="0"/>
              </a:rPr>
              <a:t>Жэ</a:t>
            </a:r>
            <a:r>
              <a:rPr lang="ru-RU" sz="2000" dirty="0">
                <a:ln>
                  <a:solidFill>
                    <a:schemeClr val="bg2">
                      <a:lumMod val="25000"/>
                    </a:schemeClr>
                  </a:solidFill>
                </a:ln>
                <a:solidFill>
                  <a:schemeClr val="bg2">
                    <a:lumMod val="50000"/>
                  </a:schemeClr>
                </a:solidFill>
                <a:latin typeface="Comic Sans MS" panose="030F0702030302020204" pitchFamily="66" charset="0"/>
              </a:rPr>
              <a:t>»)?</a:t>
            </a:r>
            <a:endParaRPr lang="ru-RU" sz="2000" dirty="0">
              <a:ln>
                <a:solidFill>
                  <a:schemeClr val="bg2">
                    <a:lumMod val="25000"/>
                  </a:schemeClr>
                </a:solidFill>
              </a:ln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0F4668AE-49E8-4CB6-8CEF-7FF721C999A0}"/>
              </a:ext>
            </a:extLst>
          </p:cNvPr>
          <p:cNvSpPr/>
          <p:nvPr/>
        </p:nvSpPr>
        <p:spPr>
          <a:xfrm>
            <a:off x="778544" y="3240559"/>
            <a:ext cx="546175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>
                <a:ln>
                  <a:solidFill>
                    <a:schemeClr val="bg2">
                      <a:lumMod val="25000"/>
                    </a:schemeClr>
                  </a:solidFill>
                </a:ln>
                <a:solidFill>
                  <a:schemeClr val="bg2">
                    <a:lumMod val="50000"/>
                  </a:schemeClr>
                </a:solidFill>
                <a:latin typeface="Comic Sans MS" panose="030F0702030302020204" pitchFamily="66" charset="0"/>
              </a:rPr>
              <a:t>3. Звук </a:t>
            </a:r>
            <a:r>
              <a:rPr lang="en-US" sz="2000" dirty="0">
                <a:ln>
                  <a:solidFill>
                    <a:schemeClr val="bg2">
                      <a:lumMod val="25000"/>
                    </a:schemeClr>
                  </a:solidFill>
                </a:ln>
                <a:solidFill>
                  <a:schemeClr val="bg2">
                    <a:lumMod val="50000"/>
                  </a:schemeClr>
                </a:solidFill>
                <a:latin typeface="Comic Sans MS" panose="030F0702030302020204" pitchFamily="66" charset="0"/>
              </a:rPr>
              <a:t>[</a:t>
            </a:r>
            <a:r>
              <a:rPr lang="ru-RU" sz="2000" dirty="0">
                <a:ln>
                  <a:solidFill>
                    <a:schemeClr val="bg2">
                      <a:lumMod val="25000"/>
                    </a:schemeClr>
                  </a:solidFill>
                </a:ln>
                <a:solidFill>
                  <a:schemeClr val="bg2">
                    <a:lumMod val="50000"/>
                  </a:schemeClr>
                </a:solidFill>
                <a:latin typeface="Comic Sans MS" panose="030F0702030302020204" pitchFamily="66" charset="0"/>
              </a:rPr>
              <a:t>ш</a:t>
            </a:r>
            <a:r>
              <a:rPr lang="en-US" sz="2000" dirty="0">
                <a:ln>
                  <a:solidFill>
                    <a:schemeClr val="bg2">
                      <a:lumMod val="25000"/>
                    </a:schemeClr>
                  </a:solidFill>
                </a:ln>
                <a:solidFill>
                  <a:schemeClr val="bg2">
                    <a:lumMod val="50000"/>
                  </a:schemeClr>
                </a:solidFill>
                <a:latin typeface="Comic Sans MS" panose="030F0702030302020204" pitchFamily="66" charset="0"/>
              </a:rPr>
              <a:t>]</a:t>
            </a:r>
            <a:r>
              <a:rPr lang="ru-RU" sz="2000" dirty="0">
                <a:ln>
                  <a:solidFill>
                    <a:schemeClr val="bg2">
                      <a:lumMod val="25000"/>
                    </a:schemeClr>
                  </a:solidFill>
                </a:ln>
                <a:solidFill>
                  <a:schemeClr val="bg2">
                    <a:lumMod val="50000"/>
                  </a:schemeClr>
                </a:solidFill>
                <a:latin typeface="Comic Sans MS" panose="030F0702030302020204" pitchFamily="66" charset="0"/>
              </a:rPr>
              <a:t> непарный по какому признаку?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69CFF21F-F95C-4738-9362-6DA2FAB6F4D6}"/>
              </a:ext>
            </a:extLst>
          </p:cNvPr>
          <p:cNvSpPr/>
          <p:nvPr/>
        </p:nvSpPr>
        <p:spPr>
          <a:xfrm>
            <a:off x="778544" y="4050619"/>
            <a:ext cx="543770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>
                <a:ln>
                  <a:solidFill>
                    <a:schemeClr val="bg2">
                      <a:lumMod val="25000"/>
                    </a:schemeClr>
                  </a:solidFill>
                </a:ln>
                <a:solidFill>
                  <a:schemeClr val="bg2">
                    <a:lumMod val="50000"/>
                  </a:schemeClr>
                </a:solidFill>
                <a:latin typeface="Comic Sans MS" panose="030F0702030302020204" pitchFamily="66" charset="0"/>
              </a:rPr>
              <a:t>4. Звук </a:t>
            </a:r>
            <a:r>
              <a:rPr lang="en-US" sz="2000" dirty="0">
                <a:ln>
                  <a:solidFill>
                    <a:schemeClr val="bg2">
                      <a:lumMod val="25000"/>
                    </a:schemeClr>
                  </a:solidFill>
                </a:ln>
                <a:solidFill>
                  <a:schemeClr val="bg2">
                    <a:lumMod val="50000"/>
                  </a:schemeClr>
                </a:solidFill>
                <a:latin typeface="Comic Sans MS" panose="030F0702030302020204" pitchFamily="66" charset="0"/>
              </a:rPr>
              <a:t>[</a:t>
            </a:r>
            <a:r>
              <a:rPr lang="ru-RU" sz="2000" dirty="0">
                <a:ln>
                  <a:solidFill>
                    <a:schemeClr val="bg2">
                      <a:lumMod val="25000"/>
                    </a:schemeClr>
                  </a:solidFill>
                </a:ln>
                <a:solidFill>
                  <a:schemeClr val="bg2">
                    <a:lumMod val="50000"/>
                  </a:schemeClr>
                </a:solidFill>
                <a:latin typeface="Comic Sans MS" panose="030F0702030302020204" pitchFamily="66" charset="0"/>
              </a:rPr>
              <a:t>ж</a:t>
            </a:r>
            <a:r>
              <a:rPr lang="en-US" sz="2000" dirty="0">
                <a:ln>
                  <a:solidFill>
                    <a:schemeClr val="bg2">
                      <a:lumMod val="25000"/>
                    </a:schemeClr>
                  </a:solidFill>
                </a:ln>
                <a:solidFill>
                  <a:schemeClr val="bg2">
                    <a:lumMod val="50000"/>
                  </a:schemeClr>
                </a:solidFill>
                <a:latin typeface="Comic Sans MS" panose="030F0702030302020204" pitchFamily="66" charset="0"/>
              </a:rPr>
              <a:t>]</a:t>
            </a:r>
            <a:r>
              <a:rPr lang="ru-RU" sz="2000" dirty="0">
                <a:ln>
                  <a:solidFill>
                    <a:schemeClr val="bg2">
                      <a:lumMod val="25000"/>
                    </a:schemeClr>
                  </a:solidFill>
                </a:ln>
                <a:solidFill>
                  <a:schemeClr val="bg2">
                    <a:lumMod val="50000"/>
                  </a:schemeClr>
                </a:solidFill>
                <a:latin typeface="Comic Sans MS" panose="030F0702030302020204" pitchFamily="66" charset="0"/>
              </a:rPr>
              <a:t> непарный по какому признаку?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A2AE6075-EC2D-428B-8F49-31A35876B73A}"/>
              </a:ext>
            </a:extLst>
          </p:cNvPr>
          <p:cNvSpPr/>
          <p:nvPr/>
        </p:nvSpPr>
        <p:spPr>
          <a:xfrm>
            <a:off x="683568" y="5572457"/>
            <a:ext cx="788130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3399"/>
                </a:solidFill>
                <a:latin typeface="Comic Sans MS" panose="030F0702030302020204" pitchFamily="66" charset="0"/>
              </a:rPr>
              <a:t>Если ребёнок затрудняется в ответах, откройте слайд </a:t>
            </a:r>
            <a:r>
              <a:rPr lang="en-US" dirty="0">
                <a:solidFill>
                  <a:srgbClr val="003399"/>
                </a:solidFill>
                <a:latin typeface="Comic Sans MS" panose="030F0702030302020204" pitchFamily="66" charset="0"/>
              </a:rPr>
              <a:t>4</a:t>
            </a:r>
            <a:r>
              <a:rPr lang="ru-RU" dirty="0">
                <a:solidFill>
                  <a:srgbClr val="003399"/>
                </a:solidFill>
                <a:latin typeface="Comic Sans MS" panose="030F0702030302020204" pitchFamily="66" charset="0"/>
              </a:rPr>
              <a:t>. </a:t>
            </a:r>
          </a:p>
          <a:p>
            <a:r>
              <a:rPr lang="ru-RU" dirty="0">
                <a:solidFill>
                  <a:srgbClr val="003399"/>
                </a:solidFill>
                <a:latin typeface="Comic Sans MS" panose="030F0702030302020204" pitchFamily="66" charset="0"/>
              </a:rPr>
              <a:t>Пусть он отвечает по опорным картинкам.</a:t>
            </a:r>
            <a:endParaRPr lang="ru-RU" dirty="0">
              <a:solidFill>
                <a:srgbClr val="003399"/>
              </a:solidFill>
            </a:endParaRPr>
          </a:p>
        </p:txBody>
      </p:sp>
      <p:sp>
        <p:nvSpPr>
          <p:cNvPr id="11" name="Управляющая кнопка: &quot;Вперед&quot; или &quot;Следующий&quot; 10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D5195B47-E897-4418-AA65-B7F4A4C841B5}"/>
              </a:ext>
            </a:extLst>
          </p:cNvPr>
          <p:cNvSpPr/>
          <p:nvPr/>
        </p:nvSpPr>
        <p:spPr>
          <a:xfrm>
            <a:off x="7596336" y="1967815"/>
            <a:ext cx="489993" cy="400110"/>
          </a:xfrm>
          <a:prstGeom prst="actionButtonForwardNext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E4D68A3A-88BF-4588-A8C4-44EE68C78531}"/>
              </a:ext>
            </a:extLst>
          </p:cNvPr>
          <p:cNvSpPr/>
          <p:nvPr/>
        </p:nvSpPr>
        <p:spPr>
          <a:xfrm>
            <a:off x="899592" y="4908017"/>
            <a:ext cx="96212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Далее</a:t>
            </a:r>
          </a:p>
        </p:txBody>
      </p:sp>
      <p:sp>
        <p:nvSpPr>
          <p:cNvPr id="14" name="Управляющая кнопка: &quot;Вперед&quot; или &quot;Следующий&quot; 13">
            <a:hlinkClick r:id="rId2" action="ppaction://hlinksldjump" highlightClick="1"/>
            <a:extLst>
              <a:ext uri="{FF2B5EF4-FFF2-40B4-BE49-F238E27FC236}">
                <a16:creationId xmlns:a16="http://schemas.microsoft.com/office/drawing/2014/main" id="{2FAF9289-F25E-4520-A036-EE9375CC812B}"/>
              </a:ext>
            </a:extLst>
          </p:cNvPr>
          <p:cNvSpPr/>
          <p:nvPr/>
        </p:nvSpPr>
        <p:spPr>
          <a:xfrm>
            <a:off x="2051720" y="4919751"/>
            <a:ext cx="504056" cy="400110"/>
          </a:xfrm>
          <a:prstGeom prst="actionButtonForwardNext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210DE8CF-A9C1-41F8-BEF7-3A9D50217A86}"/>
              </a:ext>
            </a:extLst>
          </p:cNvPr>
          <p:cNvSpPr/>
          <p:nvPr/>
        </p:nvSpPr>
        <p:spPr>
          <a:xfrm>
            <a:off x="6124603" y="2832651"/>
            <a:ext cx="244027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ru-RU" dirty="0">
                <a:solidFill>
                  <a:srgbClr val="003399"/>
                </a:solidFill>
                <a:latin typeface="Comic Sans MS" panose="030F0702030302020204" pitchFamily="66" charset="0"/>
              </a:rPr>
              <a:t>Чтобы появился </a:t>
            </a:r>
          </a:p>
          <a:p>
            <a:pPr lvl="0" algn="r"/>
            <a:r>
              <a:rPr lang="ru-RU" dirty="0">
                <a:solidFill>
                  <a:srgbClr val="003399"/>
                </a:solidFill>
                <a:latin typeface="Comic Sans MS" panose="030F0702030302020204" pitchFamily="66" charset="0"/>
              </a:rPr>
              <a:t>следующий вопрос, </a:t>
            </a:r>
          </a:p>
          <a:p>
            <a:pPr lvl="0" algn="r"/>
            <a:r>
              <a:rPr lang="ru-RU" dirty="0">
                <a:solidFill>
                  <a:srgbClr val="003399"/>
                </a:solidFill>
                <a:latin typeface="Comic Sans MS" panose="030F0702030302020204" pitchFamily="66" charset="0"/>
              </a:rPr>
              <a:t>щелкни мышью!</a:t>
            </a:r>
            <a:endParaRPr lang="ru-RU" dirty="0">
              <a:solidFill>
                <a:srgbClr val="00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9179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13" grpId="1"/>
      <p:bldP spid="1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3602C93C-3436-4670-BE67-22AFB71E5B9F}"/>
              </a:ext>
            </a:extLst>
          </p:cNvPr>
          <p:cNvSpPr/>
          <p:nvPr/>
        </p:nvSpPr>
        <p:spPr>
          <a:xfrm>
            <a:off x="1828799" y="599341"/>
            <a:ext cx="670755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>
                <a:solidFill>
                  <a:srgbClr val="003399"/>
                </a:solidFill>
                <a:latin typeface="Comic Sans MS" panose="030F0702030302020204" pitchFamily="66" charset="0"/>
              </a:rPr>
              <a:t>Проверь ответы.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16458361-A6B0-46D4-9A94-7DED2C7CE228}"/>
              </a:ext>
            </a:extLst>
          </p:cNvPr>
          <p:cNvSpPr/>
          <p:nvPr/>
        </p:nvSpPr>
        <p:spPr>
          <a:xfrm>
            <a:off x="805188" y="1708823"/>
            <a:ext cx="740276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n>
                  <a:solidFill>
                    <a:schemeClr val="bg2">
                      <a:lumMod val="25000"/>
                    </a:schemeClr>
                  </a:solidFill>
                </a:ln>
                <a:solidFill>
                  <a:schemeClr val="bg2">
                    <a:lumMod val="50000"/>
                  </a:schemeClr>
                </a:solidFill>
                <a:latin typeface="Comic Sans MS" panose="030F0702030302020204" pitchFamily="66" charset="0"/>
              </a:rPr>
              <a:t>1. Буква Ш может обозначать только один звук </a:t>
            </a:r>
            <a:r>
              <a:rPr lang="en-US" sz="2000" dirty="0">
                <a:ln>
                  <a:solidFill>
                    <a:schemeClr val="bg2">
                      <a:lumMod val="25000"/>
                    </a:schemeClr>
                  </a:solidFill>
                </a:ln>
                <a:solidFill>
                  <a:schemeClr val="bg2">
                    <a:lumMod val="50000"/>
                  </a:schemeClr>
                </a:solidFill>
                <a:latin typeface="Comic Sans MS" panose="030F0702030302020204" pitchFamily="66" charset="0"/>
              </a:rPr>
              <a:t>[</a:t>
            </a:r>
            <a:r>
              <a:rPr lang="ru-RU" sz="2000" dirty="0">
                <a:ln>
                  <a:solidFill>
                    <a:schemeClr val="bg2">
                      <a:lumMod val="25000"/>
                    </a:schemeClr>
                  </a:solidFill>
                </a:ln>
                <a:solidFill>
                  <a:schemeClr val="bg2">
                    <a:lumMod val="50000"/>
                  </a:schemeClr>
                </a:solidFill>
                <a:latin typeface="Comic Sans MS" panose="030F0702030302020204" pitchFamily="66" charset="0"/>
              </a:rPr>
              <a:t>ш</a:t>
            </a:r>
            <a:r>
              <a:rPr lang="en-US" sz="2000" dirty="0">
                <a:ln>
                  <a:solidFill>
                    <a:schemeClr val="bg2">
                      <a:lumMod val="25000"/>
                    </a:schemeClr>
                  </a:solidFill>
                </a:ln>
                <a:solidFill>
                  <a:schemeClr val="bg2">
                    <a:lumMod val="50000"/>
                  </a:schemeClr>
                </a:solidFill>
                <a:latin typeface="Comic Sans MS" panose="030F0702030302020204" pitchFamily="66" charset="0"/>
              </a:rPr>
              <a:t>]</a:t>
            </a:r>
            <a:r>
              <a:rPr lang="ru-RU" sz="2000" dirty="0">
                <a:ln>
                  <a:solidFill>
                    <a:schemeClr val="bg2">
                      <a:lumMod val="25000"/>
                    </a:schemeClr>
                  </a:solidFill>
                </a:ln>
                <a:solidFill>
                  <a:schemeClr val="bg2">
                    <a:lumMod val="50000"/>
                  </a:schemeClr>
                </a:solidFill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E369FD29-4789-4F09-AD2A-5701C0156897}"/>
              </a:ext>
            </a:extLst>
          </p:cNvPr>
          <p:cNvSpPr/>
          <p:nvPr/>
        </p:nvSpPr>
        <p:spPr>
          <a:xfrm>
            <a:off x="805188" y="2719597"/>
            <a:ext cx="643110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n>
                  <a:solidFill>
                    <a:schemeClr val="bg2">
                      <a:lumMod val="25000"/>
                    </a:schemeClr>
                  </a:solidFill>
                </a:ln>
                <a:solidFill>
                  <a:schemeClr val="bg2">
                    <a:lumMod val="50000"/>
                  </a:schemeClr>
                </a:solidFill>
                <a:latin typeface="Comic Sans MS" panose="030F0702030302020204" pitchFamily="66" charset="0"/>
              </a:rPr>
              <a:t>2. Буква Ж может обозначать только один звук </a:t>
            </a:r>
            <a:r>
              <a:rPr lang="en-US" sz="2000" dirty="0">
                <a:ln>
                  <a:solidFill>
                    <a:schemeClr val="bg2">
                      <a:lumMod val="25000"/>
                    </a:schemeClr>
                  </a:solidFill>
                </a:ln>
                <a:solidFill>
                  <a:schemeClr val="bg2">
                    <a:lumMod val="50000"/>
                  </a:schemeClr>
                </a:solidFill>
                <a:latin typeface="Comic Sans MS" panose="030F0702030302020204" pitchFamily="66" charset="0"/>
              </a:rPr>
              <a:t>[</a:t>
            </a:r>
            <a:r>
              <a:rPr lang="ru-RU" sz="2000" dirty="0">
                <a:ln>
                  <a:solidFill>
                    <a:schemeClr val="bg2">
                      <a:lumMod val="25000"/>
                    </a:schemeClr>
                  </a:solidFill>
                </a:ln>
                <a:solidFill>
                  <a:schemeClr val="bg2">
                    <a:lumMod val="50000"/>
                  </a:schemeClr>
                </a:solidFill>
                <a:latin typeface="Comic Sans MS" panose="030F0702030302020204" pitchFamily="66" charset="0"/>
              </a:rPr>
              <a:t>ж</a:t>
            </a:r>
            <a:r>
              <a:rPr lang="en-US" sz="2000" dirty="0">
                <a:ln>
                  <a:solidFill>
                    <a:schemeClr val="bg2">
                      <a:lumMod val="25000"/>
                    </a:schemeClr>
                  </a:solidFill>
                </a:ln>
                <a:solidFill>
                  <a:schemeClr val="bg2">
                    <a:lumMod val="50000"/>
                  </a:schemeClr>
                </a:solidFill>
                <a:latin typeface="Comic Sans MS" panose="030F0702030302020204" pitchFamily="66" charset="0"/>
              </a:rPr>
              <a:t>]</a:t>
            </a:r>
            <a:r>
              <a:rPr lang="ru-RU" sz="2000" dirty="0">
                <a:ln>
                  <a:solidFill>
                    <a:schemeClr val="bg2">
                      <a:lumMod val="25000"/>
                    </a:schemeClr>
                  </a:solidFill>
                </a:ln>
                <a:solidFill>
                  <a:schemeClr val="bg2">
                    <a:lumMod val="50000"/>
                  </a:schemeClr>
                </a:solidFill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24E25453-2FC0-4B0C-8B93-4034E013BBF2}"/>
              </a:ext>
            </a:extLst>
          </p:cNvPr>
          <p:cNvSpPr/>
          <p:nvPr/>
        </p:nvSpPr>
        <p:spPr>
          <a:xfrm>
            <a:off x="805188" y="3730371"/>
            <a:ext cx="621508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n>
                  <a:solidFill>
                    <a:schemeClr val="bg2">
                      <a:lumMod val="25000"/>
                    </a:schemeClr>
                  </a:solidFill>
                </a:ln>
                <a:solidFill>
                  <a:schemeClr val="bg2">
                    <a:lumMod val="50000"/>
                  </a:schemeClr>
                </a:solidFill>
                <a:latin typeface="Comic Sans MS" panose="030F0702030302020204" pitchFamily="66" charset="0"/>
              </a:rPr>
              <a:t>3. Звук </a:t>
            </a:r>
            <a:r>
              <a:rPr lang="en-US" sz="2000" dirty="0">
                <a:ln>
                  <a:solidFill>
                    <a:schemeClr val="bg2">
                      <a:lumMod val="25000"/>
                    </a:schemeClr>
                  </a:solidFill>
                </a:ln>
                <a:solidFill>
                  <a:schemeClr val="bg2">
                    <a:lumMod val="50000"/>
                  </a:schemeClr>
                </a:solidFill>
                <a:latin typeface="Comic Sans MS" panose="030F0702030302020204" pitchFamily="66" charset="0"/>
              </a:rPr>
              <a:t>[</a:t>
            </a:r>
            <a:r>
              <a:rPr lang="ru-RU" sz="2000" dirty="0">
                <a:ln>
                  <a:solidFill>
                    <a:schemeClr val="bg2">
                      <a:lumMod val="25000"/>
                    </a:schemeClr>
                  </a:solidFill>
                </a:ln>
                <a:solidFill>
                  <a:schemeClr val="bg2">
                    <a:lumMod val="50000"/>
                  </a:schemeClr>
                </a:solidFill>
                <a:latin typeface="Comic Sans MS" panose="030F0702030302020204" pitchFamily="66" charset="0"/>
              </a:rPr>
              <a:t>ш</a:t>
            </a:r>
            <a:r>
              <a:rPr lang="en-US" sz="2000" dirty="0">
                <a:ln>
                  <a:solidFill>
                    <a:schemeClr val="bg2">
                      <a:lumMod val="25000"/>
                    </a:schemeClr>
                  </a:solidFill>
                </a:ln>
                <a:solidFill>
                  <a:schemeClr val="bg2">
                    <a:lumMod val="50000"/>
                  </a:schemeClr>
                </a:solidFill>
                <a:latin typeface="Comic Sans MS" panose="030F0702030302020204" pitchFamily="66" charset="0"/>
              </a:rPr>
              <a:t>]</a:t>
            </a:r>
            <a:r>
              <a:rPr lang="ru-RU" sz="2000" dirty="0">
                <a:ln>
                  <a:solidFill>
                    <a:schemeClr val="bg2">
                      <a:lumMod val="25000"/>
                    </a:schemeClr>
                  </a:solidFill>
                </a:ln>
                <a:solidFill>
                  <a:schemeClr val="bg2">
                    <a:lumMod val="50000"/>
                  </a:schemeClr>
                </a:solidFill>
                <a:latin typeface="Comic Sans MS" panose="030F0702030302020204" pitchFamily="66" charset="0"/>
              </a:rPr>
              <a:t> непарный по твёрдости – мягкости.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3F260C0E-CC7F-4F27-82BB-832B3E95BD2B}"/>
              </a:ext>
            </a:extLst>
          </p:cNvPr>
          <p:cNvSpPr/>
          <p:nvPr/>
        </p:nvSpPr>
        <p:spPr>
          <a:xfrm>
            <a:off x="805188" y="4741144"/>
            <a:ext cx="585128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>
                <a:ln>
                  <a:solidFill>
                    <a:schemeClr val="bg2">
                      <a:lumMod val="25000"/>
                    </a:schemeClr>
                  </a:solidFill>
                </a:ln>
                <a:solidFill>
                  <a:schemeClr val="bg2">
                    <a:lumMod val="50000"/>
                  </a:schemeClr>
                </a:solidFill>
                <a:latin typeface="Comic Sans MS" panose="030F0702030302020204" pitchFamily="66" charset="0"/>
              </a:rPr>
              <a:t>4. Звук </a:t>
            </a:r>
            <a:r>
              <a:rPr lang="en-US" sz="2000" dirty="0">
                <a:ln>
                  <a:solidFill>
                    <a:schemeClr val="bg2">
                      <a:lumMod val="25000"/>
                    </a:schemeClr>
                  </a:solidFill>
                </a:ln>
                <a:solidFill>
                  <a:schemeClr val="bg2">
                    <a:lumMod val="50000"/>
                  </a:schemeClr>
                </a:solidFill>
                <a:latin typeface="Comic Sans MS" panose="030F0702030302020204" pitchFamily="66" charset="0"/>
              </a:rPr>
              <a:t>[</a:t>
            </a:r>
            <a:r>
              <a:rPr lang="ru-RU" sz="2000" dirty="0">
                <a:ln>
                  <a:solidFill>
                    <a:schemeClr val="bg2">
                      <a:lumMod val="25000"/>
                    </a:schemeClr>
                  </a:solidFill>
                </a:ln>
                <a:solidFill>
                  <a:schemeClr val="bg2">
                    <a:lumMod val="50000"/>
                  </a:schemeClr>
                </a:solidFill>
                <a:latin typeface="Comic Sans MS" panose="030F0702030302020204" pitchFamily="66" charset="0"/>
              </a:rPr>
              <a:t>ж</a:t>
            </a:r>
            <a:r>
              <a:rPr lang="en-US" sz="2000" dirty="0">
                <a:ln>
                  <a:solidFill>
                    <a:schemeClr val="bg2">
                      <a:lumMod val="25000"/>
                    </a:schemeClr>
                  </a:solidFill>
                </a:ln>
                <a:solidFill>
                  <a:schemeClr val="bg2">
                    <a:lumMod val="50000"/>
                  </a:schemeClr>
                </a:solidFill>
                <a:latin typeface="Comic Sans MS" panose="030F0702030302020204" pitchFamily="66" charset="0"/>
              </a:rPr>
              <a:t>]</a:t>
            </a:r>
            <a:r>
              <a:rPr lang="ru-RU" sz="2000" dirty="0">
                <a:ln>
                  <a:solidFill>
                    <a:schemeClr val="bg2">
                      <a:lumMod val="25000"/>
                    </a:schemeClr>
                  </a:solidFill>
                </a:ln>
                <a:solidFill>
                  <a:schemeClr val="bg2">
                    <a:lumMod val="50000"/>
                  </a:schemeClr>
                </a:solidFill>
                <a:latin typeface="Comic Sans MS" panose="030F0702030302020204" pitchFamily="66" charset="0"/>
              </a:rPr>
              <a:t> непарный по твёрдости мягкости. </a:t>
            </a:r>
            <a:endParaRPr lang="ru-RU" sz="2000" dirty="0">
              <a:ln>
                <a:solidFill>
                  <a:schemeClr val="bg2">
                    <a:lumMod val="25000"/>
                  </a:schemeClr>
                </a:solidFill>
              </a:ln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D9A7C399-E3F4-45BD-A6F8-E24590107A2B}"/>
              </a:ext>
            </a:extLst>
          </p:cNvPr>
          <p:cNvSpPr/>
          <p:nvPr/>
        </p:nvSpPr>
        <p:spPr>
          <a:xfrm>
            <a:off x="5935713" y="681810"/>
            <a:ext cx="252028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ru-RU" sz="1600" dirty="0">
                <a:solidFill>
                  <a:srgbClr val="003399"/>
                </a:solidFill>
                <a:latin typeface="Comic Sans MS" panose="030F0702030302020204" pitchFamily="66" charset="0"/>
              </a:rPr>
              <a:t>Чтобы вернуться </a:t>
            </a:r>
          </a:p>
          <a:p>
            <a:pPr lvl="0" algn="r"/>
            <a:r>
              <a:rPr lang="ru-RU" sz="1600" dirty="0">
                <a:solidFill>
                  <a:srgbClr val="003399"/>
                </a:solidFill>
                <a:latin typeface="Comic Sans MS" panose="030F0702030302020204" pitchFamily="66" charset="0"/>
              </a:rPr>
              <a:t>на предыдущий слад, </a:t>
            </a:r>
          </a:p>
          <a:p>
            <a:pPr lvl="0" algn="r"/>
            <a:r>
              <a:rPr lang="ru-RU" sz="1600" dirty="0">
                <a:solidFill>
                  <a:srgbClr val="003399"/>
                </a:solidFill>
                <a:latin typeface="Comic Sans MS" panose="030F0702030302020204" pitchFamily="66" charset="0"/>
              </a:rPr>
              <a:t>нажми на кнопку </a:t>
            </a:r>
          </a:p>
        </p:txBody>
      </p:sp>
      <p:sp>
        <p:nvSpPr>
          <p:cNvPr id="11" name="Управляющая кнопка: &quot;Назад&quot; или &quot;Предыдущий&quot; 10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5C0D4241-90C0-4A05-8939-275B4AE3F55A}"/>
              </a:ext>
            </a:extLst>
          </p:cNvPr>
          <p:cNvSpPr/>
          <p:nvPr/>
        </p:nvSpPr>
        <p:spPr>
          <a:xfrm>
            <a:off x="7807378" y="1489752"/>
            <a:ext cx="459196" cy="415087"/>
          </a:xfrm>
          <a:prstGeom prst="actionButtonBackPrevious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E75C9D35-3E8A-4EF8-8216-917D0C4104E0}"/>
              </a:ext>
            </a:extLst>
          </p:cNvPr>
          <p:cNvSpPr/>
          <p:nvPr/>
        </p:nvSpPr>
        <p:spPr>
          <a:xfrm>
            <a:off x="6156176" y="1911662"/>
            <a:ext cx="252028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ru-RU" dirty="0">
                <a:solidFill>
                  <a:srgbClr val="003399"/>
                </a:solidFill>
                <a:latin typeface="Comic Sans MS" panose="030F0702030302020204" pitchFamily="66" charset="0"/>
              </a:rPr>
              <a:t>Чтобы узнать </a:t>
            </a:r>
          </a:p>
          <a:p>
            <a:pPr lvl="0" algn="r"/>
            <a:r>
              <a:rPr lang="ru-RU" dirty="0">
                <a:solidFill>
                  <a:srgbClr val="003399"/>
                </a:solidFill>
                <a:latin typeface="Comic Sans MS" panose="030F0702030302020204" pitchFamily="66" charset="0"/>
              </a:rPr>
              <a:t>следующий ответ, </a:t>
            </a:r>
          </a:p>
          <a:p>
            <a:pPr lvl="0" algn="r"/>
            <a:r>
              <a:rPr lang="ru-RU" dirty="0">
                <a:solidFill>
                  <a:srgbClr val="003399"/>
                </a:solidFill>
                <a:latin typeface="Comic Sans MS" panose="030F0702030302020204" pitchFamily="66" charset="0"/>
              </a:rPr>
              <a:t>щёлкни мышью</a:t>
            </a:r>
            <a:r>
              <a:rPr lang="ru-RU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88079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2AA4B93-23F0-4B2F-8E5F-B7C2D2FE7CB5}"/>
              </a:ext>
            </a:extLst>
          </p:cNvPr>
          <p:cNvSpPr/>
          <p:nvPr/>
        </p:nvSpPr>
        <p:spPr>
          <a:xfrm>
            <a:off x="899592" y="771470"/>
            <a:ext cx="756084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На чистой странице в линию запиши дату. С левой стороны листа перерисуй простым карандашом портрет шарика Шурика и обведи синей ручкой все буквы «</a:t>
            </a:r>
            <a:r>
              <a:rPr lang="ru-RU" sz="3600" b="1" dirty="0">
                <a:solidFill>
                  <a:srgbClr val="003399"/>
                </a:solidFill>
                <a:latin typeface="Monotype Corsiva" panose="03010101010201010101" pitchFamily="66" charset="0"/>
              </a:rPr>
              <a:t>ш </a:t>
            </a:r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», которые найдешь в его портрете!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С правой стороны листа простым карандашом перерисуй портрет жука Жака, найди в этом рисунке букву «</a:t>
            </a:r>
            <a:r>
              <a:rPr lang="ru-RU" sz="3600" b="1" dirty="0">
                <a:solidFill>
                  <a:srgbClr val="003399"/>
                </a:solidFill>
                <a:latin typeface="Monotype Corsiva" panose="03010101010201010101" pitchFamily="66" charset="0"/>
              </a:rPr>
              <a:t>ж</a:t>
            </a:r>
            <a:r>
              <a:rPr lang="ru-RU" sz="3600" b="1" dirty="0">
                <a:solidFill>
                  <a:schemeClr val="accent2">
                    <a:lumMod val="50000"/>
                  </a:schemeClr>
                </a:solidFill>
                <a:latin typeface="Monotype Corsiva" panose="03010101010201010101" pitchFamily="66" charset="0"/>
              </a:rPr>
              <a:t> </a:t>
            </a:r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» и обведи её синей ручкой.</a:t>
            </a:r>
          </a:p>
        </p:txBody>
      </p:sp>
      <p:pic>
        <p:nvPicPr>
          <p:cNvPr id="5" name="Picture 1" descr="Копия шарик копия копия">
            <a:extLst>
              <a:ext uri="{FF2B5EF4-FFF2-40B4-BE49-F238E27FC236}">
                <a16:creationId xmlns:a16="http://schemas.microsoft.com/office/drawing/2014/main" id="{6C20CCF3-8890-44D5-B76C-21D9CE0D33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4486330"/>
            <a:ext cx="120650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ук">
            <a:extLst>
              <a:ext uri="{FF2B5EF4-FFF2-40B4-BE49-F238E27FC236}">
                <a16:creationId xmlns:a16="http://schemas.microsoft.com/office/drawing/2014/main" id="{B8F82F09-BF22-46C7-B1B6-D0365CA74B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4187790"/>
            <a:ext cx="1303135" cy="2039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20045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Натуральные материалы">
  <a:themeElements>
    <a:clrScheme name="Теплый синий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Натуральные материалы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Натуральные материалы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039A4B3-0617-4CFC-B614-27363ECC28AC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5672</TotalTime>
  <Words>2141</Words>
  <Application>Microsoft Office PowerPoint</Application>
  <PresentationFormat>Экран (4:3)</PresentationFormat>
  <Paragraphs>317</Paragraphs>
  <Slides>35</Slides>
  <Notes>16</Notes>
  <HiddenSlides>0</HiddenSlides>
  <MMClips>19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35</vt:i4>
      </vt:variant>
    </vt:vector>
  </HeadingPairs>
  <TitlesOfParts>
    <vt:vector size="43" baseType="lpstr">
      <vt:lpstr>Arial</vt:lpstr>
      <vt:lpstr>Calibri</vt:lpstr>
      <vt:lpstr>Comic Sans MS</vt:lpstr>
      <vt:lpstr>Garamond</vt:lpstr>
      <vt:lpstr>Monotype Corsiva</vt:lpstr>
      <vt:lpstr>Propisi</vt:lpstr>
      <vt:lpstr>Times New Roman</vt:lpstr>
      <vt:lpstr>Натуральные материалы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Текст и предложение</dc:title>
  <dc:creator>User LC</dc:creator>
  <cp:lastModifiedBy>Алена</cp:lastModifiedBy>
  <cp:revision>369</cp:revision>
  <dcterms:created xsi:type="dcterms:W3CDTF">2013-06-04T17:42:42Z</dcterms:created>
  <dcterms:modified xsi:type="dcterms:W3CDTF">2022-06-02T19:43:37Z</dcterms:modified>
</cp:coreProperties>
</file>