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89" r:id="rId33"/>
    <p:sldId id="291" r:id="rId34"/>
    <p:sldId id="292" r:id="rId35"/>
    <p:sldId id="294" r:id="rId36"/>
    <p:sldId id="295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746" autoAdjust="0"/>
  </p:normalViewPr>
  <p:slideViewPr>
    <p:cSldViewPr snapToGrid="0">
      <p:cViewPr varScale="1">
        <p:scale>
          <a:sx n="79" d="100"/>
          <a:sy n="79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3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7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264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4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43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15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63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7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0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82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9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0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0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40593-C540-4DD2-9D6A-370EE425CA1A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A2823-B126-409D-9D79-49966C561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3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-279401"/>
            <a:ext cx="7766936" cy="2159000"/>
          </a:xfrm>
        </p:spPr>
        <p:txBody>
          <a:bodyPr/>
          <a:lstStyle/>
          <a:p>
            <a:r>
              <a:rPr lang="ru-RU" dirty="0"/>
              <a:t>Растительный мир и заповедники Кузбасса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400" y="2146300"/>
            <a:ext cx="11442700" cy="40131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ibig.info/uploads/posts/2021-05/1622403365_13-pibig_info-p-priroda-kuzbassa-priroda-krasivo-fot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968499"/>
            <a:ext cx="11963399" cy="47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Deciduous trees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Birch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troy-podskazka.ru/images/article/croppedtop/718-378/2020/09/vidy-berez-i-ih-opis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30400"/>
            <a:ext cx="98679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88900"/>
            <a:ext cx="8677102" cy="1193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Lime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Дерево липа: мелколистная (Tilia cordata) и другие ви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1" y="1282700"/>
            <a:ext cx="93218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39700"/>
            <a:ext cx="8778702" cy="11303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Asp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stroy-podskazka.ru/images/article/thumb/718-0/2021/07/vse-ob-osin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66800"/>
            <a:ext cx="97409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Willow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pro-dachnikov.com/uploads/posts/2021-11/1638024192_6-pro-dachnikov-com-p-plakuchaya-iva-derevo-foto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9537699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165100"/>
            <a:ext cx="8639002" cy="9525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avatars.mds.yandex.net/get-zen_doc/48747/pub_5b34d7dffd369200a94657ca_5b34d7e4e83add00a9a6814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320800"/>
            <a:ext cx="9525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114300"/>
            <a:ext cx="9042400" cy="6529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 the questions: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What kind of coniferous trees grow in Kemerovo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What kind of deciduous trees grow 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Kemero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region?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Which of them are the most common?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In which part of Kemerovo region grow most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the forests?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Why is forest important for us?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Which trees grow in and around your city village?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Which trees grow in your street?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Name the trees, which grow 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Kemerov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region, but don’t grow in Great Britain?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2361"/>
              </p:ext>
            </p:extLst>
          </p:nvPr>
        </p:nvGraphicFramePr>
        <p:xfrm>
          <a:off x="342900" y="1054101"/>
          <a:ext cx="9880600" cy="558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704">
                  <a:extLst>
                    <a:ext uri="{9D8B030D-6E8A-4147-A177-3AD203B41FA5}">
                      <a16:colId xmlns:a16="http://schemas.microsoft.com/office/drawing/2014/main" val="1452312446"/>
                    </a:ext>
                  </a:extLst>
                </a:gridCol>
                <a:gridCol w="7719896">
                  <a:extLst>
                    <a:ext uri="{9D8B030D-6E8A-4147-A177-3AD203B41FA5}">
                      <a16:colId xmlns:a16="http://schemas.microsoft.com/office/drawing/2014/main" val="609629722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1)The pine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has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white trunk with grey or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cracks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29718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2)The cedar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is very sensitive to air pollution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42342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The birch 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is used for making baskets and furniture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478557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The fir 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is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nice, fragrant and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melliferous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tree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5703349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5)The abies 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purifies the air of industrial cities.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01086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1800" y="279400"/>
            <a:ext cx="7272973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 the parts of the sentences: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65243"/>
              </p:ext>
            </p:extLst>
          </p:nvPr>
        </p:nvGraphicFramePr>
        <p:xfrm>
          <a:off x="254000" y="253999"/>
          <a:ext cx="9575800" cy="6261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4049">
                  <a:extLst>
                    <a:ext uri="{9D8B030D-6E8A-4147-A177-3AD203B41FA5}">
                      <a16:colId xmlns:a16="http://schemas.microsoft.com/office/drawing/2014/main" val="1775426220"/>
                    </a:ext>
                  </a:extLst>
                </a:gridCol>
                <a:gridCol w="7481751">
                  <a:extLst>
                    <a:ext uri="{9D8B030D-6E8A-4147-A177-3AD203B41FA5}">
                      <a16:colId xmlns:a16="http://schemas.microsoft.com/office/drawing/2014/main" val="102292872"/>
                    </a:ext>
                  </a:extLst>
                </a:gridCol>
              </a:tblGrid>
              <a:tr h="1355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6)The poplar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 has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trem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leaves.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947460"/>
                  </a:ext>
                </a:extLst>
              </a:tr>
              <a:tr h="1355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7)The willow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g) grows around the towns of the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Kuzbass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4597511"/>
                  </a:ext>
                </a:extLst>
              </a:tr>
              <a:tr h="2194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8) The larch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9) The asp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h) is used for making musical instruments.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has the wood which remains solid for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nturies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8944424"/>
                  </a:ext>
                </a:extLst>
              </a:tr>
              <a:tr h="1355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10)The lime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j) has tasty and useful seeds.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2900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6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88900"/>
            <a:ext cx="8791402" cy="787400"/>
          </a:xfrm>
        </p:spPr>
        <p:txBody>
          <a:bodyPr/>
          <a:lstStyle/>
          <a:p>
            <a:pPr lvl="0"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500" y="876300"/>
            <a:ext cx="8826500" cy="5400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сору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page with the pictures of the trees. Cut the pictures. Work in groups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Snowball game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Take any picture of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tree. One of you starts telling about the tree, others add something new. The student who finishes the story is the winner. 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something in common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Take any two pictures and try to find something in common between them.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700" y="520700"/>
            <a:ext cx="8623300" cy="5392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Guess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tree.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Work in pairs. Think of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tree.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partner should guess it, asking you four types of questions.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example: Is it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coniferous tree? It grows 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taiga, doesn't it?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 or false?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 in pairs. Take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picture. Give some true and false descriptions of it.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partner should guess, whether your sentences are true or false.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tree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Work in groups of 3-5. In tum describe any tree and your classmates should show the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picture.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596900"/>
            <a:ext cx="9639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 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представления о растительном мире и заповедниках Кузбасса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Расширить знания о растениях и заповедниках Кемеровской области;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Воспитывать любовь к родной природе, ее красоте;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Привлечь внимание учащихся к проблемам природы родного края и показать ее значимость в современной жизни.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660400"/>
            <a:ext cx="919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Кемеровской области находятся: заповедник «Кузнецкий Алатау», национальный парк «</a:t>
            </a:r>
            <a:r>
              <a:rPr lang="ru-RU" sz="40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Шорский</a:t>
            </a:r>
            <a:r>
              <a:rPr lang="ru-RU" sz="4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историко-культурный и природный музей-заповедник «Томская </a:t>
            </a:r>
            <a:r>
              <a:rPr lang="ru-RU" sz="40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писаница</a:t>
            </a:r>
            <a:r>
              <a:rPr lang="ru-RU" sz="4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памятник природы «Липовый остров» и 14 природных заказников.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139700"/>
            <a:ext cx="8905702" cy="1257300"/>
          </a:xfrm>
        </p:spPr>
        <p:txBody>
          <a:bodyPr/>
          <a:lstStyle/>
          <a:p>
            <a:pPr algn="ctr"/>
            <a:r>
              <a:rPr lang="ru-RU" b="1" dirty="0"/>
              <a:t>ГОСУДАРСТВЕННЫЙ ПРИРОДНЫЙ ЗАПОВЕДНИК "КУЗНЕЦКИЙ АЛАТАУ"</a:t>
            </a:r>
            <a:endParaRPr lang="ru-RU" dirty="0"/>
          </a:p>
        </p:txBody>
      </p:sp>
      <p:pic>
        <p:nvPicPr>
          <p:cNvPr id="19458" name="Picture 2" descr="https://gotonature.ru/uploads/posts/2019-06/1560001717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97000"/>
            <a:ext cx="97028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270537"/>
              </p:ext>
            </p:extLst>
          </p:nvPr>
        </p:nvGraphicFramePr>
        <p:xfrm>
          <a:off x="330199" y="419100"/>
          <a:ext cx="8943976" cy="6033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1988">
                  <a:extLst>
                    <a:ext uri="{9D8B030D-6E8A-4147-A177-3AD203B41FA5}">
                      <a16:colId xmlns:a16="http://schemas.microsoft.com/office/drawing/2014/main" val="480154739"/>
                    </a:ext>
                  </a:extLst>
                </a:gridCol>
                <a:gridCol w="4471988">
                  <a:extLst>
                    <a:ext uri="{9D8B030D-6E8A-4147-A177-3AD203B41FA5}">
                      <a16:colId xmlns:a16="http://schemas.microsoft.com/office/drawing/2014/main" val="4101568078"/>
                    </a:ext>
                  </a:extLst>
                </a:gridCol>
              </a:tblGrid>
              <a:tr h="1076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Реликтовые растения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Растения Красной книги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946125675"/>
                  </a:ext>
                </a:extLst>
              </a:tr>
              <a:tr h="4778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Ореоптерис горный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Незабудка Крылова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Овсяница высочайшая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Брунера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сибирская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Большеголовник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сафлоровидный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Кандык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сибирский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Пальчатокоренник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балтийский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Липарис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Лезея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48221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0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139700"/>
            <a:ext cx="8829502" cy="26924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ШОРСКИЙ НАЦИОНАЛЬНЫЙ ПАРК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cdn.statically.io/img/sibdepo.ru/f=auto/wp-content/uploads/2018/05/EW7A9755-900x600.jpg"/>
          <p:cNvSpPr>
            <a:spLocks noChangeAspect="1" noChangeArrowheads="1"/>
          </p:cNvSpPr>
          <p:nvPr/>
        </p:nvSpPr>
        <p:spPr bwMode="auto">
          <a:xfrm>
            <a:off x="4308474" y="3297237"/>
            <a:ext cx="3590925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8700"/>
            <a:ext cx="9740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203200"/>
            <a:ext cx="8981902" cy="39751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Водопад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Сага"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posibiri.ru/wp-content/uploads/2020/06/1806205.jpeg"/>
          <p:cNvSpPr>
            <a:spLocks noChangeAspect="1" noChangeArrowheads="1"/>
          </p:cNvSpPr>
          <p:nvPr/>
        </p:nvSpPr>
        <p:spPr bwMode="auto">
          <a:xfrm>
            <a:off x="114300" y="939800"/>
            <a:ext cx="8928099" cy="50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4" name="Picture 12" descr="Vodopad-Saga-Tur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39800"/>
            <a:ext cx="99695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203200"/>
            <a:ext cx="8791402" cy="9525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аменная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арка "Пьющий слон"</a:t>
            </a:r>
          </a:p>
        </p:txBody>
      </p:sp>
      <p:pic>
        <p:nvPicPr>
          <p:cNvPr id="25602" name="Picture 2" descr="фото из архива ФГБУ &quot;Шорский национальный пар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14400"/>
            <a:ext cx="9855200" cy="58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03200"/>
            <a:ext cx="8842202" cy="8509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"Дерево Любви"</a:t>
            </a:r>
          </a:p>
        </p:txBody>
      </p:sp>
      <p:pic>
        <p:nvPicPr>
          <p:cNvPr id="27652" name="Picture 4" descr="Дерево любв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054100"/>
            <a:ext cx="9766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190500"/>
            <a:ext cx="8829502" cy="8509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станец «Солдат»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ostanec_sold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041400"/>
            <a:ext cx="93853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277778"/>
              </p:ext>
            </p:extLst>
          </p:nvPr>
        </p:nvGraphicFramePr>
        <p:xfrm>
          <a:off x="317497" y="444500"/>
          <a:ext cx="9296402" cy="6069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8201">
                  <a:extLst>
                    <a:ext uri="{9D8B030D-6E8A-4147-A177-3AD203B41FA5}">
                      <a16:colId xmlns:a16="http://schemas.microsoft.com/office/drawing/2014/main" val="2276309530"/>
                    </a:ext>
                  </a:extLst>
                </a:gridCol>
                <a:gridCol w="4648201">
                  <a:extLst>
                    <a:ext uri="{9D8B030D-6E8A-4147-A177-3AD203B41FA5}">
                      <a16:colId xmlns:a16="http://schemas.microsoft.com/office/drawing/2014/main" val="2017082037"/>
                    </a:ext>
                  </a:extLst>
                </a:gridCol>
              </a:tblGrid>
              <a:tr h="598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Реликтовые растения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Растения Красной книги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639310091"/>
                  </a:ext>
                </a:extLst>
              </a:tr>
              <a:tr h="5408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Астрагал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ольхонский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Кизильник блестящий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Остролодочник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трехлистный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Хохлатка-недотрога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Купальница азиатская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Яблоня ягодная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Кандык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сибирский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Венерин башмачок крупноцветковый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Венерин башмачок настоящий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Венерин башмачок капельный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Родиола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розовая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Любка двулистная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Ревень компактный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Хвойник односемянной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Тимьян сибирский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2736830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7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90500"/>
            <a:ext cx="8931102" cy="1244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природы республиканского значения "Липовый остров"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Липовый остров Горной Шор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3" y="1204686"/>
            <a:ext cx="978262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469900"/>
            <a:ext cx="8432800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Есть, возможно, уголок красивей,</a:t>
            </a:r>
            <a:endParaRPr lang="ru-RU" sz="4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богаче, скажем без прикрас,</a:t>
            </a:r>
            <a:endParaRPr lang="ru-RU" sz="4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из всей моей России</a:t>
            </a:r>
            <a:endParaRPr lang="ru-RU" sz="4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Ближе к сердцу наш родной Кузбасс</a:t>
            </a: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992" y="219457"/>
            <a:ext cx="8827008" cy="676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викторины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дерево красивое, медоносное, душистое, живет 800-900 лет;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Цветет 10-12 дней в июле, но пчелы собирают за это время с одного дерева такое же количество меда, какое дает гектар гречихи.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Цветки этого дерева – старинное средство лечения и заварки чая;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Древесина мягкая, белая, легкая, не трескается и не коробится, она используется как материал для художественной резьбы;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лапти из лыка этого дерева обувались все крестьяне России, на год только одному человеку их требовалось до 40 пар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416" y="385603"/>
            <a:ext cx="8863584" cy="577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 лет живёт сосна, кедр</a:t>
            </a:r>
            <a:r>
              <a:rPr lang="ru-RU" sz="2800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 хвойные деревья распространены на </a:t>
            </a:r>
            <a:r>
              <a:rPr lang="ru-RU" sz="2800" b="1" dirty="0" err="1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террито-рии</a:t>
            </a: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Кемеровской  области?</a:t>
            </a:r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 в Сибири кедр называют хлебным деревом</a:t>
            </a:r>
            <a:r>
              <a:rPr lang="ru-RU" sz="2800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 дерево зацветает позднее всех весной?</a:t>
            </a:r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 хвойное дерево обладает лечебными </a:t>
            </a:r>
            <a:r>
              <a:rPr lang="ru-RU" sz="2800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свойства-ми</a:t>
            </a: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из хвои </a:t>
            </a:r>
            <a:r>
              <a:rPr lang="ru-RU" sz="2800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которого готовят</a:t>
            </a: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эфирное масло?</a:t>
            </a:r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Самое большое хвойное дерево в Тайге, семена </a:t>
            </a:r>
            <a:r>
              <a:rPr lang="ru-RU" sz="2800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кото-</a:t>
            </a:r>
            <a:r>
              <a:rPr lang="ru-RU" sz="2800" b="1" dirty="0" err="1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рого</a:t>
            </a: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употребляют в  пищу</a:t>
            </a:r>
            <a:r>
              <a:rPr lang="ru-RU" sz="2800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144" y="2011433"/>
            <a:ext cx="8753856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 какого дерева делают </a:t>
            </a:r>
            <a:r>
              <a:rPr lang="ru-RU" sz="2800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спички?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 дерево применяется для изготовления лыж</a:t>
            </a:r>
            <a:r>
              <a:rPr lang="ru-RU" sz="2800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 какого дерева делают пианино?</a:t>
            </a:r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 дрова самые жаркие?</a:t>
            </a:r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 вред деревьям приносит сбор сока?</a:t>
            </a:r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144" y="1536192"/>
            <a:ext cx="7490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Какое дерево дает сладкий сок?</a:t>
            </a:r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81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992" y="377952"/>
            <a:ext cx="8827008" cy="489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report about one of these trees: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poplar,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karagach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maple. These questions will help you. 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What does it look like? 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Where does it grow? 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How long does it live?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tree useful? 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3024" y="4962144"/>
            <a:ext cx="8700979" cy="168249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«Весь мир на ладони, ты счастлив в нем», - ­ пел Владимир Высоцкий. </a:t>
            </a:r>
          </a:p>
        </p:txBody>
      </p:sp>
      <p:pic>
        <p:nvPicPr>
          <p:cNvPr id="1026" name="Picture 2" descr="https://xn--80aahbdcfac6btsjh8dvdve.xn--p1ai/wp-content/uploads/2021/10/a8983f1c4a50b156b55cdf7c4ef55d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" y="146304"/>
            <a:ext cx="9485376" cy="459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09728"/>
            <a:ext cx="9973056" cy="66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70432"/>
            <a:ext cx="8596668" cy="4120896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 and nature reserves of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Kuzbass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Шорский национальный парк горной Шор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384300"/>
            <a:ext cx="9715499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65100"/>
            <a:ext cx="8778702" cy="1371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Coniferous trees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Abies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avatars.mds.yandex.net/i?id=e0eb097c0b089141a99960aedea48f31-5233030-images-thumbs&amp;ref=rim&amp;n=33&amp;w=150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6700"/>
            <a:ext cx="92075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Cedar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troy-podskazka.ru/images/article/orig/2019/07/kedr-kak-vyglyadit-rastet-i-cvetet-kak-vyrastit-1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09700"/>
            <a:ext cx="9334499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Pine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troy-podskazka.ru/images/article/croppedtop/718-400/2019/07/sosna-kak-vyglyadit-i-skolko-let-zhivet-plyusy-i-minus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47800"/>
            <a:ext cx="8766002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troy-podskazka.ru/images/article/croppedtop/718-400/2019/07/eli-opisanie-vidy-vyrashchivanie-i-razmnozhenie-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346200"/>
            <a:ext cx="971550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Larch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troy-podskazka.ru/images/article/thumb/718-0/2019/07/vse-o-listvennice-opisanie-i-raznovidnosti-vyrashchivanie-i-razmnozhenie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0500"/>
            <a:ext cx="98044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</TotalTime>
  <Words>777</Words>
  <Application>Microsoft Office PowerPoint</Application>
  <PresentationFormat>Широкоэкранный</PresentationFormat>
  <Paragraphs>138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Trebuchet MS</vt:lpstr>
      <vt:lpstr>Wingdings 3</vt:lpstr>
      <vt:lpstr>Аспект</vt:lpstr>
      <vt:lpstr>Растительный мир и заповедники Кузбасса</vt:lpstr>
      <vt:lpstr>Презентация PowerPoint</vt:lpstr>
      <vt:lpstr>Презентация PowerPoint</vt:lpstr>
      <vt:lpstr>Flora and nature reserves of Kuzbass</vt:lpstr>
      <vt:lpstr>Coniferous trees The Abies </vt:lpstr>
      <vt:lpstr>The Cedar</vt:lpstr>
      <vt:lpstr>The Pine</vt:lpstr>
      <vt:lpstr>The Fir</vt:lpstr>
      <vt:lpstr>The Larch</vt:lpstr>
      <vt:lpstr>Deciduous trees The Birch </vt:lpstr>
      <vt:lpstr>The Lime </vt:lpstr>
      <vt:lpstr>The Asp</vt:lpstr>
      <vt:lpstr>The Willow </vt:lpstr>
      <vt:lpstr>Forest</vt:lpstr>
      <vt:lpstr>Презентация PowerPoint</vt:lpstr>
      <vt:lpstr>Презентация PowerPoint</vt:lpstr>
      <vt:lpstr>Презентация PowerPoint</vt:lpstr>
      <vt:lpstr>Games</vt:lpstr>
      <vt:lpstr>Презентация PowerPoint</vt:lpstr>
      <vt:lpstr>Презентация PowerPoint</vt:lpstr>
      <vt:lpstr>ГОСУДАРСТВЕННЫЙ ПРИРОДНЫЙ ЗАПОВЕДНИК "КУЗНЕЦКИЙ АЛАТАУ"</vt:lpstr>
      <vt:lpstr>Презентация PowerPoint</vt:lpstr>
      <vt:lpstr>ШОРСКИЙ НАЦИОНАЛЬНЫЙ ПАРК </vt:lpstr>
      <vt:lpstr>Водопад "Сага"</vt:lpstr>
      <vt:lpstr>Каменная арка "Пьющий слон"</vt:lpstr>
      <vt:lpstr>"Дерево Любви"</vt:lpstr>
      <vt:lpstr>Останец «Солдат»</vt:lpstr>
      <vt:lpstr>Презентация PowerPoint</vt:lpstr>
      <vt:lpstr>Памятник природы республиканского значения "Липовый остров"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Растительный мир и заповедники Кузбасса</dc:title>
  <dc:creator>1</dc:creator>
  <cp:lastModifiedBy>1</cp:lastModifiedBy>
  <cp:revision>32</cp:revision>
  <dcterms:created xsi:type="dcterms:W3CDTF">2022-05-15T05:50:20Z</dcterms:created>
  <dcterms:modified xsi:type="dcterms:W3CDTF">2022-05-15T11:54:01Z</dcterms:modified>
</cp:coreProperties>
</file>