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59" r:id="rId3"/>
    <p:sldId id="264" r:id="rId4"/>
    <p:sldId id="265" r:id="rId5"/>
    <p:sldId id="266" r:id="rId6"/>
    <p:sldId id="267" r:id="rId7"/>
    <p:sldId id="268" r:id="rId8"/>
    <p:sldId id="269" r:id="rId9"/>
    <p:sldId id="274" r:id="rId10"/>
    <p:sldId id="275" r:id="rId11"/>
    <p:sldId id="276" r:id="rId12"/>
    <p:sldId id="277" r:id="rId13"/>
    <p:sldId id="278" r:id="rId14"/>
    <p:sldId id="279" r:id="rId15"/>
    <p:sldId id="286" r:id="rId16"/>
    <p:sldId id="280" r:id="rId17"/>
    <p:sldId id="281" r:id="rId18"/>
    <p:sldId id="282" r:id="rId19"/>
    <p:sldId id="283" r:id="rId20"/>
    <p:sldId id="284" r:id="rId21"/>
    <p:sldId id="288" r:id="rId22"/>
    <p:sldId id="333" r:id="rId23"/>
    <p:sldId id="332" r:id="rId24"/>
    <p:sldId id="292" r:id="rId25"/>
    <p:sldId id="293" r:id="rId26"/>
    <p:sldId id="294" r:id="rId27"/>
    <p:sldId id="295" r:id="rId28"/>
    <p:sldId id="297" r:id="rId29"/>
    <p:sldId id="298" r:id="rId30"/>
    <p:sldId id="296" r:id="rId31"/>
    <p:sldId id="301" r:id="rId32"/>
    <p:sldId id="302" r:id="rId33"/>
    <p:sldId id="303" r:id="rId34"/>
    <p:sldId id="299" r:id="rId35"/>
    <p:sldId id="300" r:id="rId36"/>
    <p:sldId id="304" r:id="rId37"/>
    <p:sldId id="305" r:id="rId38"/>
    <p:sldId id="306" r:id="rId39"/>
    <p:sldId id="307" r:id="rId40"/>
    <p:sldId id="308" r:id="rId41"/>
    <p:sldId id="310" r:id="rId42"/>
    <p:sldId id="309" r:id="rId43"/>
    <p:sldId id="311" r:id="rId44"/>
    <p:sldId id="312" r:id="rId45"/>
    <p:sldId id="313" r:id="rId46"/>
    <p:sldId id="314" r:id="rId47"/>
    <p:sldId id="316" r:id="rId48"/>
    <p:sldId id="319" r:id="rId49"/>
    <p:sldId id="320" r:id="rId50"/>
    <p:sldId id="324" r:id="rId51"/>
    <p:sldId id="327" r:id="rId52"/>
    <p:sldId id="331" r:id="rId53"/>
    <p:sldId id="334" r:id="rId54"/>
    <p:sldId id="335" r:id="rId55"/>
    <p:sldId id="336" r:id="rId56"/>
    <p:sldId id="337" r:id="rId57"/>
    <p:sldId id="285" r:id="rId5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3.9</c:v>
                </c:pt>
                <c:pt idx="1">
                  <c:v>4.4000000000000004</c:v>
                </c:pt>
                <c:pt idx="2">
                  <c:v>4.5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650688"/>
        <c:axId val="113178112"/>
      </c:barChart>
      <c:catAx>
        <c:axId val="91650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3178112"/>
        <c:crosses val="autoZero"/>
        <c:auto val="1"/>
        <c:lblAlgn val="ctr"/>
        <c:lblOffset val="100"/>
        <c:noMultiLvlLbl val="0"/>
      </c:catAx>
      <c:valAx>
        <c:axId val="113178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16506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7B9BDE-F18C-43E8-8308-2F1BE275DB9A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A60EE4-72B9-4D77-853A-00464F6497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7B9BDE-F18C-43E8-8308-2F1BE275DB9A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A60EE4-72B9-4D77-853A-00464F6497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7B9BDE-F18C-43E8-8308-2F1BE275DB9A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A60EE4-72B9-4D77-853A-00464F6497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7B9BDE-F18C-43E8-8308-2F1BE275DB9A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A60EE4-72B9-4D77-853A-00464F6497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7B9BDE-F18C-43E8-8308-2F1BE275DB9A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A60EE4-72B9-4D77-853A-00464F6497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7B9BDE-F18C-43E8-8308-2F1BE275DB9A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A60EE4-72B9-4D77-853A-00464F6497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7B9BDE-F18C-43E8-8308-2F1BE275DB9A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A60EE4-72B9-4D77-853A-00464F6497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7B9BDE-F18C-43E8-8308-2F1BE275DB9A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A60EE4-72B9-4D77-853A-00464F6497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7B9BDE-F18C-43E8-8308-2F1BE275DB9A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A60EE4-72B9-4D77-853A-00464F6497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7B9BDE-F18C-43E8-8308-2F1BE275DB9A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A60EE4-72B9-4D77-853A-00464F6497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7B9BDE-F18C-43E8-8308-2F1BE275DB9A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A60EE4-72B9-4D77-853A-00464F6497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A7B9BDE-F18C-43E8-8308-2F1BE275DB9A}" type="datetimeFigureOut">
              <a:rPr lang="ru-RU" smtClean="0"/>
              <a:pPr/>
              <a:t>28.05.2017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BA60EE4-72B9-4D77-853A-00464F6497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18" Type="http://schemas.openxmlformats.org/officeDocument/2006/relationships/image" Target="../media/image58.jpeg"/><Relationship Id="rId3" Type="http://schemas.openxmlformats.org/officeDocument/2006/relationships/image" Target="../media/image43.jpeg"/><Relationship Id="rId21" Type="http://schemas.openxmlformats.org/officeDocument/2006/relationships/image" Target="../media/image61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5" Type="http://schemas.openxmlformats.org/officeDocument/2006/relationships/image" Target="../media/image65.jpeg"/><Relationship Id="rId2" Type="http://schemas.openxmlformats.org/officeDocument/2006/relationships/image" Target="../media/image42.jpeg"/><Relationship Id="rId16" Type="http://schemas.openxmlformats.org/officeDocument/2006/relationships/image" Target="../media/image56.jpeg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24" Type="http://schemas.openxmlformats.org/officeDocument/2006/relationships/image" Target="../media/image64.jpeg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23" Type="http://schemas.openxmlformats.org/officeDocument/2006/relationships/image" Target="../media/image63.jpeg"/><Relationship Id="rId10" Type="http://schemas.openxmlformats.org/officeDocument/2006/relationships/image" Target="../media/image50.jpeg"/><Relationship Id="rId19" Type="http://schemas.openxmlformats.org/officeDocument/2006/relationships/image" Target="../media/image59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Relationship Id="rId22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«Мыслить, творить, страдать, радоваться, любить сердцем…»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  <a:defRPr/>
            </a:pPr>
            <a:endParaRPr lang="ru-RU" b="1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algn="ctr">
              <a:buNone/>
              <a:defRPr/>
            </a:pPr>
            <a:endParaRPr lang="ru-RU" b="1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algn="ctr">
              <a:buNone/>
              <a:defRPr/>
            </a:pPr>
            <a:endParaRPr lang="ru-RU" b="1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algn="ctr">
              <a:buNone/>
              <a:defRPr/>
            </a:pPr>
            <a:r>
              <a:rPr lang="ru-RU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(из опыта работы)</a:t>
            </a:r>
          </a:p>
          <a:p>
            <a:pPr algn="ctr">
              <a:buNone/>
              <a:defRPr/>
            </a:pPr>
            <a:r>
              <a:rPr lang="ru-RU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классного руководителя </a:t>
            </a:r>
          </a:p>
          <a:p>
            <a:pPr algn="ctr">
              <a:buNone/>
              <a:defRPr/>
            </a:pPr>
            <a:r>
              <a:rPr lang="ru-RU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10 класса</a:t>
            </a:r>
          </a:p>
          <a:p>
            <a:pPr algn="ctr">
              <a:buNone/>
              <a:defRPr/>
            </a:pPr>
            <a:r>
              <a:rPr lang="ru-RU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МОУ </a:t>
            </a:r>
            <a:r>
              <a:rPr lang="ru-RU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Корсукская</a:t>
            </a:r>
            <a:r>
              <a:rPr lang="ru-RU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СОШ  </a:t>
            </a:r>
            <a:endParaRPr lang="ru-RU" b="1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algn="ctr">
              <a:buNone/>
              <a:defRPr/>
            </a:pPr>
            <a:r>
              <a:rPr lang="ru-RU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Хангуевой</a:t>
            </a:r>
            <a:r>
              <a:rPr lang="ru-RU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Александры Аполлоновны.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ChangeArrowheads="1"/>
          </p:cNvSpPr>
          <p:nvPr/>
        </p:nvSpPr>
        <p:spPr bwMode="auto">
          <a:xfrm>
            <a:off x="0" y="188913"/>
            <a:ext cx="87487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Механизм реализации программы воспитания .</a:t>
            </a:r>
          </a:p>
        </p:txBody>
      </p:sp>
      <p:sp>
        <p:nvSpPr>
          <p:cNvPr id="198659" name="Rectangle 3"/>
          <p:cNvSpPr>
            <a:spLocks noChangeArrowheads="1"/>
          </p:cNvSpPr>
          <p:nvPr/>
        </p:nvSpPr>
        <p:spPr bwMode="auto">
          <a:xfrm>
            <a:off x="323850" y="908050"/>
            <a:ext cx="85693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ежегодное  коллективное планирование воспитательной   </a:t>
            </a:r>
          </a:p>
          <a:p>
            <a:pPr>
              <a:defRPr/>
            </a:pP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 работы;</a:t>
            </a: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постоянный мониторинг и диагностика уровня   воспитанности    </a:t>
            </a:r>
          </a:p>
          <a:p>
            <a:pPr>
              <a:defRPr/>
            </a:pP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школьников  и развития классного </a:t>
            </a:r>
            <a:r>
              <a:rPr lang="ru-RU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коллектива</a:t>
            </a: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;</a:t>
            </a: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ежегодный анализ эффективности воспитательной работы и </a:t>
            </a:r>
          </a:p>
          <a:p>
            <a:pPr>
              <a:defRPr/>
            </a:pP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корректировка программы воспитания ;</a:t>
            </a: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итоговое обобщение  результатов воспитательной работы</a:t>
            </a:r>
            <a:r>
              <a:rPr lang="ru-RU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;</a:t>
            </a:r>
            <a:endParaRPr lang="ru-RU" sz="24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презентация опыта реализации программы воспитания на </a:t>
            </a:r>
          </a:p>
          <a:p>
            <a:pPr>
              <a:defRPr/>
            </a:pP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 заседании ШМО классных руководителей и заседании </a:t>
            </a:r>
          </a:p>
          <a:p>
            <a:pPr>
              <a:defRPr/>
            </a:pP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 методического совета школы.</a:t>
            </a: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8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ChangeArrowheads="1"/>
          </p:cNvSpPr>
          <p:nvPr/>
        </p:nvSpPr>
        <p:spPr bwMode="auto">
          <a:xfrm>
            <a:off x="1476375" y="260350"/>
            <a:ext cx="63865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Главные принципы внеклассной</a:t>
            </a:r>
          </a:p>
          <a:p>
            <a:pPr algn="ctr">
              <a:defRPr/>
            </a:pPr>
            <a:r>
              <a:rPr lang="ru-RU" sz="36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деятельности.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9750" y="1412875"/>
            <a:ext cx="8424863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ru-RU" sz="3200" b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Принцип открытости </a:t>
            </a:r>
          </a:p>
          <a:p>
            <a:pPr>
              <a:buFontTx/>
              <a:buChar char="•"/>
              <a:defRPr/>
            </a:pPr>
            <a:r>
              <a:rPr lang="ru-RU" sz="3200" b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Принцип обратной связи </a:t>
            </a:r>
          </a:p>
          <a:p>
            <a:pPr>
              <a:buFontTx/>
              <a:buChar char="•"/>
              <a:defRPr/>
            </a:pPr>
            <a:r>
              <a:rPr lang="ru-RU" sz="3200" b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Принцип сотворчества </a:t>
            </a:r>
          </a:p>
          <a:p>
            <a:pPr>
              <a:buFontTx/>
              <a:buChar char="•"/>
              <a:defRPr/>
            </a:pPr>
            <a:r>
              <a:rPr lang="ru-RU" sz="3200" b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Принцип успешности</a:t>
            </a:r>
          </a:p>
          <a:p>
            <a:pPr>
              <a:buFontTx/>
              <a:buChar char="•"/>
              <a:defRPr/>
            </a:pPr>
            <a:r>
              <a:rPr lang="ru-RU" sz="3200" b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Принцип деятельности </a:t>
            </a:r>
          </a:p>
          <a:p>
            <a:pPr>
              <a:buFontTx/>
              <a:buChar char="•"/>
              <a:defRPr/>
            </a:pPr>
            <a:r>
              <a:rPr lang="ru-RU" sz="3200" b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Принцип свободы выбора </a:t>
            </a:r>
          </a:p>
          <a:p>
            <a:pPr>
              <a:buFontTx/>
              <a:buChar char="•"/>
              <a:defRPr/>
            </a:pPr>
            <a:r>
              <a:rPr lang="ru-RU" sz="3200" b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Принцип привлекательности  будущего дела</a:t>
            </a:r>
          </a:p>
          <a:p>
            <a:pPr>
              <a:buFontTx/>
              <a:buChar char="•"/>
              <a:defRPr/>
            </a:pPr>
            <a:r>
              <a:rPr lang="ru-RU" sz="3200" b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Принцип ориентации на общечеловеческие </a:t>
            </a:r>
          </a:p>
          <a:p>
            <a:pPr>
              <a:defRPr/>
            </a:pPr>
            <a:r>
              <a:rPr lang="ru-RU" sz="3200" b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ценности и опоры на национальные и местные </a:t>
            </a:r>
          </a:p>
          <a:p>
            <a:pPr>
              <a:defRPr/>
            </a:pPr>
            <a:r>
              <a:rPr lang="ru-RU" sz="3200" b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традиции  </a:t>
            </a: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9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2" grpId="0"/>
      <p:bldP spid="1996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50825" y="188913"/>
            <a:ext cx="835342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u="sng" dirty="0">
                <a:solidFill>
                  <a:schemeClr val="tx2"/>
                </a:solidFill>
                <a:latin typeface="Arial Narrow" pitchFamily="34" charset="0"/>
              </a:rPr>
              <a:t>Взаимодействие </a:t>
            </a:r>
            <a:r>
              <a:rPr lang="ru-RU" sz="2800" b="1" i="1" u="sng" dirty="0" smtClean="0">
                <a:solidFill>
                  <a:schemeClr val="tx2"/>
                </a:solidFill>
                <a:latin typeface="Arial Narrow" pitchFamily="34" charset="0"/>
              </a:rPr>
              <a:t>10-11 классов </a:t>
            </a:r>
            <a:endParaRPr lang="ru-RU" sz="2800" b="1" i="1" u="sng" dirty="0">
              <a:solidFill>
                <a:schemeClr val="tx2"/>
              </a:solidFill>
              <a:latin typeface="Arial Narrow" pitchFamily="34" charset="0"/>
            </a:endParaRPr>
          </a:p>
          <a:p>
            <a:pPr algn="ctr"/>
            <a:r>
              <a:rPr lang="ru-RU" sz="2800" b="1" i="1" u="sng" dirty="0">
                <a:solidFill>
                  <a:schemeClr val="tx2"/>
                </a:solidFill>
                <a:latin typeface="Arial Narrow" pitchFamily="34" charset="0"/>
              </a:rPr>
              <a:t>с классными коллективами, отдельными учебными </a:t>
            </a:r>
          </a:p>
          <a:p>
            <a:pPr algn="ctr"/>
            <a:r>
              <a:rPr lang="ru-RU" sz="2800" b="1" i="1" u="sng" dirty="0">
                <a:solidFill>
                  <a:schemeClr val="tx2"/>
                </a:solidFill>
                <a:latin typeface="Arial Narrow" pitchFamily="34" charset="0"/>
              </a:rPr>
              <a:t>группами и школьным самоуправлением в целом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87450" y="1916113"/>
            <a:ext cx="7010400" cy="4191000"/>
            <a:chOff x="2636" y="12654"/>
            <a:chExt cx="7854" cy="2880"/>
          </a:xfrm>
        </p:grpSpPr>
        <p:sp>
          <p:nvSpPr>
            <p:cNvPr id="215044" name="AutoShape 4"/>
            <p:cNvSpPr>
              <a:spLocks noChangeArrowheads="1"/>
            </p:cNvSpPr>
            <p:nvPr/>
          </p:nvSpPr>
          <p:spPr bwMode="auto">
            <a:xfrm>
              <a:off x="2636" y="12654"/>
              <a:ext cx="2291" cy="72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75686"/>
                    <a:invGamma/>
                  </a:scheme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>
              <a:flatTx/>
            </a:bodyPr>
            <a:lstStyle/>
            <a:p>
              <a:pPr algn="ctr">
                <a:defRPr/>
              </a:pPr>
              <a:endParaRPr lang="ru-RU" sz="1800" b="1">
                <a:latin typeface="Arial Narrow" pitchFamily="34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ru-RU" sz="2000" b="1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Библиотека</a:t>
              </a:r>
              <a:endParaRPr lang="ru-RU" sz="20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5045" name="AutoShape 5"/>
            <p:cNvSpPr>
              <a:spLocks noChangeArrowheads="1"/>
            </p:cNvSpPr>
            <p:nvPr/>
          </p:nvSpPr>
          <p:spPr bwMode="auto">
            <a:xfrm>
              <a:off x="5254" y="12654"/>
              <a:ext cx="2454" cy="72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76078"/>
                    <a:invGamma/>
                  </a:scheme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>
              <a:flatTx/>
            </a:bodyPr>
            <a:lstStyle/>
            <a:p>
              <a:pPr algn="ctr">
                <a:defRPr/>
              </a:pPr>
              <a:r>
                <a:rPr lang="ru-RU" sz="2000" b="1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Другие учебные коллективы</a:t>
              </a:r>
              <a:endParaRPr lang="ru-RU" sz="20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5046" name="AutoShape 6"/>
            <p:cNvSpPr>
              <a:spLocks noChangeArrowheads="1"/>
            </p:cNvSpPr>
            <p:nvPr/>
          </p:nvSpPr>
          <p:spPr bwMode="auto">
            <a:xfrm>
              <a:off x="8036" y="12654"/>
              <a:ext cx="2454" cy="72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76078"/>
                    <a:invGamma/>
                  </a:scheme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>
              <a:flatTx/>
            </a:bodyPr>
            <a:lstStyle/>
            <a:p>
              <a:pPr algn="ctr">
                <a:defRPr/>
              </a:pPr>
              <a:r>
                <a:rPr lang="ru-RU" sz="2000" b="1" dirty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Совет</a:t>
              </a:r>
            </a:p>
            <a:p>
              <a:pPr algn="ctr">
                <a:defRPr/>
              </a:pPr>
              <a:r>
                <a:rPr lang="ru-RU" sz="2000" b="1" dirty="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Старшеклассников школы</a:t>
              </a:r>
            </a:p>
          </p:txBody>
        </p:sp>
        <p:sp>
          <p:nvSpPr>
            <p:cNvPr id="215047" name="AutoShape 7"/>
            <p:cNvSpPr>
              <a:spLocks noChangeArrowheads="1"/>
            </p:cNvSpPr>
            <p:nvPr/>
          </p:nvSpPr>
          <p:spPr bwMode="auto">
            <a:xfrm>
              <a:off x="2636" y="14585"/>
              <a:ext cx="2291" cy="94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76078"/>
                    <a:invGamma/>
                  </a:scheme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>
              <a:flatTx/>
            </a:bodyPr>
            <a:lstStyle/>
            <a:p>
              <a:pPr algn="ctr">
                <a:defRPr/>
              </a:pPr>
              <a:endParaRPr lang="ru-RU" sz="1800" b="1">
                <a:latin typeface="Arial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ru-RU" sz="2000" b="1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Педагогический коллектив</a:t>
              </a:r>
              <a:endParaRPr lang="ru-RU" sz="20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5048" name="AutoShape 8"/>
            <p:cNvSpPr>
              <a:spLocks noChangeArrowheads="1"/>
            </p:cNvSpPr>
            <p:nvPr/>
          </p:nvSpPr>
          <p:spPr bwMode="auto">
            <a:xfrm>
              <a:off x="5254" y="14585"/>
              <a:ext cx="2454" cy="94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66275"/>
                    <a:invGamma/>
                  </a:schemeClr>
                </a:gs>
              </a:gsLst>
              <a:lin ang="5400000" scaled="1"/>
            </a:gradFill>
            <a:ln w="28575">
              <a:round/>
              <a:headEnd/>
              <a:tailEnd/>
            </a:ln>
            <a:effectLst/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>
              <a:flatTx/>
            </a:bodyPr>
            <a:lstStyle/>
            <a:p>
              <a:pPr algn="ctr">
                <a:defRPr/>
              </a:pPr>
              <a:r>
                <a:rPr lang="ru-RU" sz="20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Секции, факультативы, кружки</a:t>
              </a:r>
              <a:endParaRPr lang="ru-RU" sz="20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049" name="AutoShape 9"/>
            <p:cNvSpPr>
              <a:spLocks noChangeArrowheads="1"/>
            </p:cNvSpPr>
            <p:nvPr/>
          </p:nvSpPr>
          <p:spPr bwMode="auto">
            <a:xfrm>
              <a:off x="8036" y="14585"/>
              <a:ext cx="2454" cy="94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66275"/>
                    <a:invGamma/>
                  </a:scheme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>
              <a:flatTx/>
            </a:bodyPr>
            <a:lstStyle/>
            <a:p>
              <a:pPr algn="ctr">
                <a:defRPr/>
              </a:pPr>
              <a:r>
                <a:rPr lang="ru-RU" sz="1800" b="1">
                  <a:solidFill>
                    <a:srgbClr val="000000"/>
                  </a:solidFill>
                  <a:latin typeface="Arial" charset="0"/>
                </a:rPr>
                <a:t>Школьный </a:t>
              </a:r>
            </a:p>
            <a:p>
              <a:pPr algn="ctr">
                <a:defRPr/>
              </a:pPr>
              <a:r>
                <a:rPr lang="ru-RU" sz="1800" b="1">
                  <a:solidFill>
                    <a:srgbClr val="000000"/>
                  </a:solidFill>
                  <a:latin typeface="Arial" charset="0"/>
                </a:rPr>
                <a:t>краеведческий музей</a:t>
              </a:r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3782" y="13374"/>
              <a:ext cx="5072" cy="1260"/>
              <a:chOff x="3571" y="4554"/>
              <a:chExt cx="5797" cy="1410"/>
            </a:xfrm>
          </p:grpSpPr>
          <p:sp>
            <p:nvSpPr>
              <p:cNvPr id="215051" name="AutoShape 11"/>
              <p:cNvSpPr>
                <a:spLocks noChangeArrowheads="1"/>
              </p:cNvSpPr>
              <p:nvPr/>
            </p:nvSpPr>
            <p:spPr bwMode="auto">
              <a:xfrm>
                <a:off x="5066" y="4914"/>
                <a:ext cx="2805" cy="510"/>
              </a:xfrm>
              <a:prstGeom prst="flowChartAlternateProcess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6078"/>
                      <a:invGamma/>
                    </a:schemeClr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Perspectiv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>
                <a:flatTx/>
              </a:bodyPr>
              <a:lstStyle/>
              <a:p>
                <a:pPr algn="ctr">
                  <a:defRPr/>
                </a:pPr>
                <a:r>
                  <a:rPr lang="ru-RU" b="1" dirty="0" smtClean="0">
                    <a:solidFill>
                      <a:srgbClr val="000000"/>
                    </a:solidFill>
                    <a:latin typeface="Arial" charset="0"/>
                    <a:cs typeface="Times New Roman" pitchFamily="18" charset="0"/>
                  </a:rPr>
                  <a:t>10-11</a:t>
                </a:r>
                <a:r>
                  <a:rPr lang="ru-RU" b="1" dirty="0" smtClean="0">
                    <a:solidFill>
                      <a:srgbClr val="000000"/>
                    </a:solidFill>
                    <a:latin typeface="Arial" charset="0"/>
                    <a:cs typeface="Times New Roman" pitchFamily="18" charset="0"/>
                  </a:rPr>
                  <a:t> КЛАССЫ</a:t>
                </a:r>
                <a:endParaRPr lang="ru-RU" b="1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4355" name="Line 12"/>
              <p:cNvSpPr>
                <a:spLocks noChangeShapeType="1"/>
              </p:cNvSpPr>
              <p:nvPr/>
            </p:nvSpPr>
            <p:spPr bwMode="auto">
              <a:xfrm>
                <a:off x="6376" y="5454"/>
                <a:ext cx="1" cy="48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56" name="Line 13"/>
              <p:cNvSpPr>
                <a:spLocks noChangeShapeType="1"/>
              </p:cNvSpPr>
              <p:nvPr/>
            </p:nvSpPr>
            <p:spPr bwMode="auto">
              <a:xfrm flipV="1">
                <a:off x="6376" y="4554"/>
                <a:ext cx="1" cy="3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57" name="Line 14"/>
              <p:cNvSpPr>
                <a:spLocks noChangeShapeType="1"/>
              </p:cNvSpPr>
              <p:nvPr/>
            </p:nvSpPr>
            <p:spPr bwMode="auto">
              <a:xfrm flipH="1">
                <a:off x="3571" y="5454"/>
                <a:ext cx="1496" cy="5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58" name="Line 15"/>
              <p:cNvSpPr>
                <a:spLocks noChangeShapeType="1"/>
              </p:cNvSpPr>
              <p:nvPr/>
            </p:nvSpPr>
            <p:spPr bwMode="auto">
              <a:xfrm>
                <a:off x="7872" y="5454"/>
                <a:ext cx="1496" cy="5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59" name="Line 16"/>
              <p:cNvSpPr>
                <a:spLocks noChangeShapeType="1"/>
              </p:cNvSpPr>
              <p:nvPr/>
            </p:nvSpPr>
            <p:spPr bwMode="auto">
              <a:xfrm flipH="1" flipV="1">
                <a:off x="3758" y="4554"/>
                <a:ext cx="1309" cy="3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60" name="Line 17"/>
              <p:cNvSpPr>
                <a:spLocks noChangeShapeType="1"/>
              </p:cNvSpPr>
              <p:nvPr/>
            </p:nvSpPr>
            <p:spPr bwMode="auto">
              <a:xfrm flipV="1">
                <a:off x="7872" y="4554"/>
                <a:ext cx="1309" cy="3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15058" name="AutoShape 18"/>
          <p:cNvSpPr>
            <a:spLocks noChangeArrowheads="1"/>
          </p:cNvSpPr>
          <p:nvPr/>
        </p:nvSpPr>
        <p:spPr bwMode="auto">
          <a:xfrm>
            <a:off x="6588125" y="3000375"/>
            <a:ext cx="1873250" cy="1571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6078"/>
                  <a:invGamma/>
                </a:schemeClr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</a:rPr>
              <a:t>организация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</a:rPr>
              <a:t> «Новое поколение»</a:t>
            </a:r>
          </a:p>
        </p:txBody>
      </p:sp>
      <p:sp>
        <p:nvSpPr>
          <p:cNvPr id="215059" name="AutoShape 19"/>
          <p:cNvSpPr>
            <a:spLocks noChangeArrowheads="1"/>
          </p:cNvSpPr>
          <p:nvPr/>
        </p:nvSpPr>
        <p:spPr bwMode="auto">
          <a:xfrm>
            <a:off x="539750" y="3284538"/>
            <a:ext cx="2016125" cy="11525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6078"/>
                  <a:invGamma/>
                </a:schemeClr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ru-RU" sz="1400" b="1">
              <a:latin typeface="Times New Roman" pitchFamily="18" charset="0"/>
            </a:endParaRPr>
          </a:p>
        </p:txBody>
      </p:sp>
      <p:sp>
        <p:nvSpPr>
          <p:cNvPr id="14342" name="Text Box 20"/>
          <p:cNvSpPr txBox="1">
            <a:spLocks noChangeArrowheads="1"/>
          </p:cNvSpPr>
          <p:nvPr/>
        </p:nvSpPr>
        <p:spPr bwMode="auto">
          <a:xfrm>
            <a:off x="755650" y="3357563"/>
            <a:ext cx="19446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00000"/>
                </a:solidFill>
                <a:latin typeface="Arial" charset="0"/>
              </a:rPr>
              <a:t>Социально-</a:t>
            </a:r>
          </a:p>
          <a:p>
            <a:r>
              <a:rPr lang="ru-RU" sz="1600" b="1">
                <a:solidFill>
                  <a:srgbClr val="000000"/>
                </a:solidFill>
                <a:latin typeface="Arial" charset="0"/>
              </a:rPr>
              <a:t>психологическая</a:t>
            </a:r>
          </a:p>
          <a:p>
            <a:r>
              <a:rPr lang="ru-RU" sz="1600" b="1">
                <a:solidFill>
                  <a:srgbClr val="000000"/>
                </a:solidFill>
                <a:latin typeface="Arial" charset="0"/>
              </a:rPr>
              <a:t>служба</a:t>
            </a:r>
          </a:p>
        </p:txBody>
      </p:sp>
      <p:sp>
        <p:nvSpPr>
          <p:cNvPr id="14343" name="Line 21"/>
          <p:cNvSpPr>
            <a:spLocks noChangeShapeType="1"/>
          </p:cNvSpPr>
          <p:nvPr/>
        </p:nvSpPr>
        <p:spPr bwMode="auto">
          <a:xfrm>
            <a:off x="5435600" y="3716338"/>
            <a:ext cx="12239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44" name="Line 22"/>
          <p:cNvSpPr>
            <a:spLocks noChangeShapeType="1"/>
          </p:cNvSpPr>
          <p:nvPr/>
        </p:nvSpPr>
        <p:spPr bwMode="auto">
          <a:xfrm>
            <a:off x="3348038" y="37893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45" name="Line 23"/>
          <p:cNvSpPr>
            <a:spLocks noChangeShapeType="1"/>
          </p:cNvSpPr>
          <p:nvPr/>
        </p:nvSpPr>
        <p:spPr bwMode="auto">
          <a:xfrm>
            <a:off x="2627313" y="3789363"/>
            <a:ext cx="7921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6" name="TextBox 25"/>
          <p:cNvSpPr txBox="1">
            <a:spLocks noChangeArrowheads="1"/>
          </p:cNvSpPr>
          <p:nvPr/>
        </p:nvSpPr>
        <p:spPr bwMode="auto">
          <a:xfrm>
            <a:off x="6715125" y="3143250"/>
            <a:ext cx="1873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Пионерская</a:t>
            </a: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9" name="WordArt 5" descr="Белый мрамор"/>
          <p:cNvSpPr>
            <a:spLocks noChangeArrowheads="1" noChangeShapeType="1" noTextEdit="1"/>
          </p:cNvSpPr>
          <p:nvPr/>
        </p:nvSpPr>
        <p:spPr bwMode="auto">
          <a:xfrm>
            <a:off x="395288" y="188913"/>
            <a:ext cx="7777162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Гордость нашего класса: </a:t>
            </a:r>
          </a:p>
          <a:p>
            <a:pPr algn="ctr"/>
            <a:r>
              <a:rPr lang="ru-RU" sz="2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1 отличница и 5 ударников </a:t>
            </a:r>
          </a:p>
        </p:txBody>
      </p:sp>
      <p:sp>
        <p:nvSpPr>
          <p:cNvPr id="205830" name="WordArt 6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3419475" y="6191250"/>
            <a:ext cx="46038" cy="46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1800" b="1" kern="1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Содержимое 4" descr="C:\Users\Khangueva\Desktop\мои документы\фотографии 9 класса\DSCN0846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63" y="1571625"/>
            <a:ext cx="6286523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9" grpId="0" animBg="1"/>
      <p:bldP spid="2058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10" name="Picture 6" descr="Г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125" y="0"/>
            <a:ext cx="238125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11" name="Picture 7" descr="Г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0"/>
            <a:ext cx="238125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16" name="WordArt 12"/>
          <p:cNvSpPr>
            <a:spLocks noChangeArrowheads="1" noChangeShapeType="1" noTextEdit="1"/>
          </p:cNvSpPr>
          <p:nvPr/>
        </p:nvSpPr>
        <p:spPr bwMode="auto">
          <a:xfrm>
            <a:off x="1331913" y="3357563"/>
            <a:ext cx="6480175" cy="935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a_AlternaRg"/>
              </a:rPr>
              <a:t>наши  достижения</a:t>
            </a:r>
          </a:p>
        </p:txBody>
      </p:sp>
      <p:pic>
        <p:nvPicPr>
          <p:cNvPr id="16389" name="Picture 9" descr="C:\Users\Khangueva\Pictures\2016-02-22\Scan100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357438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0" descr="C:\Users\Khangueva\Pictures\2016-02-22\Scan10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14813"/>
            <a:ext cx="1890713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1" descr="C:\Users\Khangueva\Pictures\2016-02-22\Scan1001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3063" y="4133850"/>
            <a:ext cx="1931987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12" descr="AF8641C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0" y="4143375"/>
            <a:ext cx="207168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13" descr="212E2DD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0" y="4071938"/>
            <a:ext cx="228600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5" descr="EE851B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3125" y="0"/>
            <a:ext cx="2214563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6" descr="FB3362C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72125" y="-214313"/>
            <a:ext cx="2314575" cy="33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Рисунок 16" descr="F:\на форум\грамоты\Scan10137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29000" y="4071938"/>
            <a:ext cx="1928813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0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0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Кирилловы: Ира, Валя и Лера</a:t>
            </a:r>
            <a:endParaRPr lang="ru-RU" dirty="0"/>
          </a:p>
        </p:txBody>
      </p:sp>
      <p:pic>
        <p:nvPicPr>
          <p:cNvPr id="5" name="Рисунок 4" descr="C:\Users\Khangueva\Desktop\мои документы\фотографии 9 класса\DSCN09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500174"/>
            <a:ext cx="3162300" cy="23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C:\Users\Khangueva\Pictures\2016-03-19\Scan10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285860"/>
            <a:ext cx="1245983" cy="1714512"/>
          </a:xfrm>
          <a:prstGeom prst="rect">
            <a:avLst/>
          </a:prstGeom>
          <a:noFill/>
        </p:spPr>
      </p:pic>
      <p:pic>
        <p:nvPicPr>
          <p:cNvPr id="24580" name="Picture 4" descr="C:\Users\Khangueva\Pictures\2016-03-19\Scan10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857364"/>
            <a:ext cx="1310476" cy="1840255"/>
          </a:xfrm>
          <a:prstGeom prst="rect">
            <a:avLst/>
          </a:prstGeom>
          <a:noFill/>
        </p:spPr>
      </p:pic>
      <p:pic>
        <p:nvPicPr>
          <p:cNvPr id="24581" name="Picture 5" descr="C:\Users\Khangueva\Pictures\2016-03-19\Scan100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3143248"/>
            <a:ext cx="1300067" cy="1785950"/>
          </a:xfrm>
          <a:prstGeom prst="rect">
            <a:avLst/>
          </a:prstGeom>
          <a:noFill/>
        </p:spPr>
      </p:pic>
      <p:pic>
        <p:nvPicPr>
          <p:cNvPr id="24582" name="Picture 6" descr="C:\Users\Khangueva\Pictures\2016-03-19\Scan100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4357694"/>
            <a:ext cx="1285885" cy="1806528"/>
          </a:xfrm>
          <a:prstGeom prst="rect">
            <a:avLst/>
          </a:prstGeom>
          <a:noFill/>
        </p:spPr>
      </p:pic>
      <p:pic>
        <p:nvPicPr>
          <p:cNvPr id="24583" name="Picture 7" descr="C:\Users\Khangueva\Pictures\2016-03-19\Scan100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1500174"/>
            <a:ext cx="1395845" cy="1928826"/>
          </a:xfrm>
          <a:prstGeom prst="rect">
            <a:avLst/>
          </a:prstGeom>
          <a:noFill/>
        </p:spPr>
      </p:pic>
      <p:pic>
        <p:nvPicPr>
          <p:cNvPr id="24584" name="Picture 8" descr="C:\Users\Khangueva\Pictures\2016-03-19\Scan100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16639" y="2428868"/>
            <a:ext cx="1427361" cy="2000264"/>
          </a:xfrm>
          <a:prstGeom prst="rect">
            <a:avLst/>
          </a:prstGeom>
          <a:noFill/>
        </p:spPr>
      </p:pic>
      <p:pic>
        <p:nvPicPr>
          <p:cNvPr id="24585" name="Picture 9" descr="C:\Users\Khangueva\Pictures\2016-03-19\Scan1005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29322" y="4286256"/>
            <a:ext cx="1390632" cy="1928827"/>
          </a:xfrm>
          <a:prstGeom prst="rect">
            <a:avLst/>
          </a:prstGeom>
          <a:noFill/>
        </p:spPr>
      </p:pic>
      <p:pic>
        <p:nvPicPr>
          <p:cNvPr id="24586" name="Picture 10" descr="C:\Users\Khangueva\Pictures\2016-03-19\Scan1005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20" y="5000636"/>
            <a:ext cx="1255476" cy="1714513"/>
          </a:xfrm>
          <a:prstGeom prst="rect">
            <a:avLst/>
          </a:prstGeom>
          <a:noFill/>
        </p:spPr>
      </p:pic>
      <p:pic>
        <p:nvPicPr>
          <p:cNvPr id="24587" name="Picture 11" descr="C:\Users\Khangueva\Pictures\2016-03-19\Scan1005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14810" y="4000504"/>
            <a:ext cx="1465877" cy="2000264"/>
          </a:xfrm>
          <a:prstGeom prst="rect">
            <a:avLst/>
          </a:prstGeom>
          <a:noFill/>
        </p:spPr>
      </p:pic>
      <p:pic>
        <p:nvPicPr>
          <p:cNvPr id="24588" name="Picture 12" descr="C:\Users\Khangueva\Pictures\2016-03-19\Scan1005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33140" y="4643446"/>
            <a:ext cx="1347069" cy="1857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922432"/>
          </a:xfrm>
        </p:spPr>
        <p:txBody>
          <a:bodyPr/>
          <a:lstStyle/>
          <a:p>
            <a:pPr algn="ctr"/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b="1" dirty="0" err="1" smtClean="0">
                <a:latin typeface="Monotype Corsiva" pitchFamily="66" charset="0"/>
              </a:rPr>
              <a:t>Тухалова</a:t>
            </a:r>
            <a:r>
              <a:rPr lang="ru-RU" b="1" dirty="0" smtClean="0">
                <a:latin typeface="Monotype Corsiva" pitchFamily="66" charset="0"/>
              </a:rPr>
              <a:t> Наташа</a:t>
            </a:r>
          </a:p>
        </p:txBody>
      </p:sp>
      <p:sp>
        <p:nvSpPr>
          <p:cNvPr id="74755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sz="2400" b="1" i="1" dirty="0" smtClean="0"/>
              <a:t>Гордость нашей школы</a:t>
            </a:r>
          </a:p>
          <a:p>
            <a:r>
              <a:rPr lang="ru-RU" sz="2400" b="1" i="1" dirty="0" smtClean="0"/>
              <a:t>Круглая отличница</a:t>
            </a:r>
          </a:p>
          <a:p>
            <a:r>
              <a:rPr lang="ru-RU" sz="2400" b="1" i="1" dirty="0" smtClean="0"/>
              <a:t>Чемпион области по русским шашкам (КМС).</a:t>
            </a:r>
          </a:p>
          <a:p>
            <a:r>
              <a:rPr lang="ru-RU" sz="2400" b="1" i="1" dirty="0" smtClean="0"/>
              <a:t>Имеет 189 наград:</a:t>
            </a:r>
          </a:p>
          <a:p>
            <a:r>
              <a:rPr lang="ru-RU" sz="2400" b="1" i="1" dirty="0" smtClean="0"/>
              <a:t>  93 грамот</a:t>
            </a:r>
          </a:p>
          <a:p>
            <a:r>
              <a:rPr lang="ru-RU" sz="2400" b="1" i="1" dirty="0" smtClean="0"/>
              <a:t>  35 дипломов</a:t>
            </a:r>
          </a:p>
          <a:p>
            <a:r>
              <a:rPr lang="ru-RU" sz="2400" b="1" i="1" dirty="0" smtClean="0"/>
              <a:t>2   благодарности</a:t>
            </a:r>
          </a:p>
          <a:p>
            <a:r>
              <a:rPr lang="ru-RU" sz="2400" b="1" i="1" dirty="0" smtClean="0"/>
              <a:t>21 сертификатов</a:t>
            </a:r>
          </a:p>
          <a:p>
            <a:r>
              <a:rPr lang="ru-RU" sz="2400" b="1" i="1" dirty="0" smtClean="0"/>
              <a:t>3 похвальные  листы</a:t>
            </a:r>
          </a:p>
          <a:p>
            <a:r>
              <a:rPr lang="ru-RU" sz="2400" b="1" i="1" dirty="0"/>
              <a:t>3</a:t>
            </a:r>
            <a:r>
              <a:rPr lang="ru-RU" sz="2400" b="1" i="1" dirty="0" smtClean="0"/>
              <a:t>5 медалей</a:t>
            </a:r>
          </a:p>
          <a:p>
            <a:endParaRPr lang="ru-RU" dirty="0" smtClean="0"/>
          </a:p>
        </p:txBody>
      </p:sp>
      <p:pic>
        <p:nvPicPr>
          <p:cNvPr id="74756" name="Picture 5" descr="C:\Users\Khangueva\Desktop\img14485316143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0182" t="31945" r="-100"/>
          <a:stretch>
            <a:fillRect/>
          </a:stretch>
        </p:blipFill>
        <p:spPr>
          <a:xfrm>
            <a:off x="428596" y="1142984"/>
            <a:ext cx="4286280" cy="3500445"/>
          </a:xfrm>
          <a:noFill/>
        </p:spPr>
      </p:pic>
      <p:pic>
        <p:nvPicPr>
          <p:cNvPr id="24578" name="Picture 2" descr="C:\Users\Khangueva\Desktop\Video-kak-igrat-v-shakhmaty-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14818"/>
            <a:ext cx="4357699" cy="2446428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07315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г.Кострома</a:t>
            </a:r>
            <a:endParaRPr lang="ru-RU" dirty="0"/>
          </a:p>
        </p:txBody>
      </p:sp>
      <p:pic>
        <p:nvPicPr>
          <p:cNvPr id="4" name="Рисунок 3" descr="C:\Users\Khangueva\Desktop\img144526459964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736"/>
            <a:ext cx="364333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Khangueva\Desktop\img144824601419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2143116"/>
            <a:ext cx="471490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Khangueva\Desktop\14490643581405323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7286644" y="285728"/>
            <a:ext cx="1071570" cy="1469122"/>
          </a:xfrm>
          <a:prstGeom prst="rect">
            <a:avLst/>
          </a:prstGeom>
          <a:noFill/>
        </p:spPr>
      </p:pic>
      <p:pic>
        <p:nvPicPr>
          <p:cNvPr id="7" name="Picture 3" descr="C:\Users\Khangueva\Desktop\_____________MD__4edb5a32d96d5-500x5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0"/>
            <a:ext cx="1238242" cy="12382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г.Челябинск</a:t>
            </a:r>
            <a:endParaRPr lang="ru-RU" dirty="0"/>
          </a:p>
        </p:txBody>
      </p:sp>
      <p:pic>
        <p:nvPicPr>
          <p:cNvPr id="3" name="Рисунок 2" descr="C:\Users\Khangueva\Desktop\20150307_1911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3214686"/>
            <a:ext cx="3857652" cy="3128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Khangueva\Desktop\img14482459286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286256"/>
            <a:ext cx="385765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Khangueva\Desktop\d22KLLg-f6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500174"/>
            <a:ext cx="392909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C:\Users\Khangueva\Desktop\8110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5206" y="428604"/>
            <a:ext cx="1153000" cy="25717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320"/>
            <a:ext cx="7674056" cy="1143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Семикратная чемпионка области по русским шашкам. Чемпион Сибирского Федерального округа. </a:t>
            </a:r>
            <a:r>
              <a:rPr lang="ru-RU" sz="2000" b="1" dirty="0" err="1" smtClean="0"/>
              <a:t>Двухкратный</a:t>
            </a:r>
            <a:r>
              <a:rPr lang="ru-RU" sz="2000" b="1" dirty="0" smtClean="0"/>
              <a:t> серебряный призер Всероссийского первенства среди учащихся по шашкам. Кандидат в мастера спорта</a:t>
            </a:r>
            <a:endParaRPr lang="ru-RU" sz="2000" b="1" dirty="0"/>
          </a:p>
        </p:txBody>
      </p:sp>
      <p:pic>
        <p:nvPicPr>
          <p:cNvPr id="25602" name="Picture 2" descr="C:\Users\Khangueva\Pictures\2016-03-09\Scan1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32467">
            <a:off x="5845024" y="2346727"/>
            <a:ext cx="1214446" cy="1669511"/>
          </a:xfrm>
          <a:prstGeom prst="rect">
            <a:avLst/>
          </a:prstGeom>
          <a:noFill/>
        </p:spPr>
      </p:pic>
      <p:pic>
        <p:nvPicPr>
          <p:cNvPr id="25603" name="Picture 3" descr="C:\Users\Khangueva\Pictures\2016-03-09\Scan1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38471">
            <a:off x="6267655" y="3289263"/>
            <a:ext cx="1071570" cy="1459992"/>
          </a:xfrm>
          <a:prstGeom prst="rect">
            <a:avLst/>
          </a:prstGeom>
          <a:noFill/>
        </p:spPr>
      </p:pic>
      <p:pic>
        <p:nvPicPr>
          <p:cNvPr id="25604" name="Picture 4" descr="C:\Users\Khangueva\Pictures\2016-03-09\Scan10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34155">
            <a:off x="1835159" y="1265973"/>
            <a:ext cx="1028145" cy="1420049"/>
          </a:xfrm>
          <a:prstGeom prst="rect">
            <a:avLst/>
          </a:prstGeom>
          <a:noFill/>
        </p:spPr>
      </p:pic>
      <p:pic>
        <p:nvPicPr>
          <p:cNvPr id="25605" name="Picture 5" descr="C:\Users\Khangueva\Pictures\2016-03-09\Scan10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205631">
            <a:off x="1632762" y="2170350"/>
            <a:ext cx="1200108" cy="1643074"/>
          </a:xfrm>
          <a:prstGeom prst="rect">
            <a:avLst/>
          </a:prstGeom>
          <a:noFill/>
        </p:spPr>
      </p:pic>
      <p:pic>
        <p:nvPicPr>
          <p:cNvPr id="25606" name="Picture 6" descr="C:\Users\Khangueva\Pictures\2016-03-09\Scan100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071799">
            <a:off x="1757136" y="3010343"/>
            <a:ext cx="1033748" cy="1428736"/>
          </a:xfrm>
          <a:prstGeom prst="rect">
            <a:avLst/>
          </a:prstGeom>
          <a:noFill/>
        </p:spPr>
      </p:pic>
      <p:pic>
        <p:nvPicPr>
          <p:cNvPr id="25607" name="Picture 7" descr="C:\Users\Khangueva\Pictures\2016-03-09\Scan100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970258">
            <a:off x="1864063" y="3857336"/>
            <a:ext cx="1156771" cy="1582220"/>
          </a:xfrm>
          <a:prstGeom prst="rect">
            <a:avLst/>
          </a:prstGeom>
          <a:noFill/>
        </p:spPr>
      </p:pic>
      <p:pic>
        <p:nvPicPr>
          <p:cNvPr id="24578" name="Picture 2" descr="C:\Users\Khangueva\Desktop\img14568140933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2515" y="1428736"/>
            <a:ext cx="2662494" cy="3143272"/>
          </a:xfrm>
          <a:prstGeom prst="rect">
            <a:avLst/>
          </a:prstGeom>
          <a:noFill/>
        </p:spPr>
      </p:pic>
      <p:pic>
        <p:nvPicPr>
          <p:cNvPr id="3" name="Picture 2" descr="C:\Users\Khangueva\Pictures\2016-03-14\Scan1004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646895">
            <a:off x="6583200" y="1305167"/>
            <a:ext cx="1061015" cy="1500198"/>
          </a:xfrm>
          <a:prstGeom prst="rect">
            <a:avLst/>
          </a:prstGeom>
          <a:noFill/>
        </p:spPr>
      </p:pic>
      <p:pic>
        <p:nvPicPr>
          <p:cNvPr id="24579" name="Picture 3" descr="C:\Users\Khangueva\Pictures\2016-03-14\Scan1004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062018">
            <a:off x="5590736" y="4001691"/>
            <a:ext cx="1103630" cy="1489427"/>
          </a:xfrm>
          <a:prstGeom prst="rect">
            <a:avLst/>
          </a:prstGeom>
          <a:noFill/>
        </p:spPr>
      </p:pic>
      <p:pic>
        <p:nvPicPr>
          <p:cNvPr id="4" name="Picture 2" descr="C:\Users\Khangueva\Pictures\2016-03-14\Scan1003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807621">
            <a:off x="2377524" y="4180939"/>
            <a:ext cx="1134564" cy="1558100"/>
          </a:xfrm>
          <a:prstGeom prst="rect">
            <a:avLst/>
          </a:prstGeom>
          <a:noFill/>
        </p:spPr>
      </p:pic>
      <p:pic>
        <p:nvPicPr>
          <p:cNvPr id="5" name="Picture 3" descr="C:\Users\Khangueva\Pictures\2016-03-14\Scan1003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71868" y="4357694"/>
            <a:ext cx="1084730" cy="1500198"/>
          </a:xfrm>
          <a:prstGeom prst="rect">
            <a:avLst/>
          </a:prstGeom>
          <a:noFill/>
        </p:spPr>
      </p:pic>
      <p:pic>
        <p:nvPicPr>
          <p:cNvPr id="24580" name="Picture 4" descr="C:\Users\Khangueva\Pictures\2016-03-14\Scan1003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0157707">
            <a:off x="326941" y="367659"/>
            <a:ext cx="1100221" cy="1529860"/>
          </a:xfrm>
          <a:prstGeom prst="rect">
            <a:avLst/>
          </a:prstGeom>
          <a:noFill/>
        </p:spPr>
      </p:pic>
      <p:pic>
        <p:nvPicPr>
          <p:cNvPr id="24581" name="Picture 5" descr="C:\Users\Khangueva\Pictures\2016-03-14\Scan10035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9084061">
            <a:off x="300008" y="1640382"/>
            <a:ext cx="1154087" cy="1571636"/>
          </a:xfrm>
          <a:prstGeom prst="rect">
            <a:avLst/>
          </a:prstGeom>
          <a:noFill/>
        </p:spPr>
      </p:pic>
      <p:pic>
        <p:nvPicPr>
          <p:cNvPr id="24582" name="Picture 6" descr="C:\Users\Khangueva\Pictures\2016-03-14\Scan10036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9837444">
            <a:off x="214282" y="2714620"/>
            <a:ext cx="1246559" cy="1712705"/>
          </a:xfrm>
          <a:prstGeom prst="rect">
            <a:avLst/>
          </a:prstGeom>
          <a:noFill/>
        </p:spPr>
      </p:pic>
      <p:pic>
        <p:nvPicPr>
          <p:cNvPr id="24583" name="Picture 7" descr="C:\Users\Khangueva\Pictures\2016-03-14\Scan10037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19551694">
            <a:off x="423042" y="4124542"/>
            <a:ext cx="1172939" cy="1643074"/>
          </a:xfrm>
          <a:prstGeom prst="rect">
            <a:avLst/>
          </a:prstGeom>
          <a:noFill/>
        </p:spPr>
      </p:pic>
      <p:pic>
        <p:nvPicPr>
          <p:cNvPr id="24584" name="Picture 8" descr="C:\Users\Khangueva\Pictures\2016-03-14\Scan10038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9793205">
            <a:off x="1176692" y="4957980"/>
            <a:ext cx="1248161" cy="1714512"/>
          </a:xfrm>
          <a:prstGeom prst="rect">
            <a:avLst/>
          </a:prstGeom>
          <a:noFill/>
        </p:spPr>
      </p:pic>
      <p:pic>
        <p:nvPicPr>
          <p:cNvPr id="24585" name="Picture 9" descr="C:\Users\Khangueva\Pictures\2016-03-14\Scan10039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1419633">
            <a:off x="7481909" y="1412439"/>
            <a:ext cx="1360926" cy="1785951"/>
          </a:xfrm>
          <a:prstGeom prst="rect">
            <a:avLst/>
          </a:prstGeom>
          <a:noFill/>
        </p:spPr>
      </p:pic>
      <p:pic>
        <p:nvPicPr>
          <p:cNvPr id="24586" name="Picture 10" descr="C:\Users\Khangueva\Pictures\2016-03-14\Scan10040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2109921">
            <a:off x="7215206" y="3214686"/>
            <a:ext cx="1256517" cy="1714512"/>
          </a:xfrm>
          <a:prstGeom prst="rect">
            <a:avLst/>
          </a:prstGeom>
          <a:noFill/>
        </p:spPr>
      </p:pic>
      <p:pic>
        <p:nvPicPr>
          <p:cNvPr id="24587" name="Picture 11" descr="C:\Users\Khangueva\Pictures\2016-03-14\Scan1004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1204419">
            <a:off x="7644525" y="5014772"/>
            <a:ext cx="1209346" cy="1639744"/>
          </a:xfrm>
          <a:prstGeom prst="rect">
            <a:avLst/>
          </a:prstGeom>
          <a:noFill/>
        </p:spPr>
      </p:pic>
      <p:pic>
        <p:nvPicPr>
          <p:cNvPr id="24588" name="Picture 12" descr="C:\Users\Khangueva\Pictures\2016-03-14\Scan10042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rot="1989645">
            <a:off x="6215074" y="4786322"/>
            <a:ext cx="1312529" cy="1785950"/>
          </a:xfrm>
          <a:prstGeom prst="rect">
            <a:avLst/>
          </a:prstGeom>
          <a:noFill/>
        </p:spPr>
      </p:pic>
      <p:pic>
        <p:nvPicPr>
          <p:cNvPr id="24589" name="Picture 13" descr="C:\Users\Khangueva\Pictures\2016-03-14\Scan10043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732469" y="4357694"/>
            <a:ext cx="1143008" cy="1678921"/>
          </a:xfrm>
          <a:prstGeom prst="rect">
            <a:avLst/>
          </a:prstGeom>
          <a:noFill/>
        </p:spPr>
      </p:pic>
      <p:pic>
        <p:nvPicPr>
          <p:cNvPr id="24590" name="Picture 14" descr="C:\Users\Khangueva\Pictures\2016-03-14\Scan10044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rot="20267361">
            <a:off x="2643254" y="5000636"/>
            <a:ext cx="1192907" cy="1705381"/>
          </a:xfrm>
          <a:prstGeom prst="rect">
            <a:avLst/>
          </a:prstGeom>
          <a:noFill/>
        </p:spPr>
      </p:pic>
      <p:pic>
        <p:nvPicPr>
          <p:cNvPr id="24591" name="Picture 15" descr="C:\Users\Khangueva\Pictures\2016-03-14\Scan10046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rot="1281821">
            <a:off x="5312694" y="4909051"/>
            <a:ext cx="1217734" cy="1721788"/>
          </a:xfrm>
          <a:prstGeom prst="rect">
            <a:avLst/>
          </a:prstGeom>
          <a:noFill/>
        </p:spPr>
      </p:pic>
      <p:pic>
        <p:nvPicPr>
          <p:cNvPr id="24592" name="Picture 16" descr="C:\Users\Khangueva\Pictures\2016-03-14\Scan10045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000496" y="5357802"/>
            <a:ext cx="1111611" cy="1500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3" name="Text Box 9"/>
          <p:cNvSpPr txBox="1">
            <a:spLocks noChangeArrowheads="1"/>
          </p:cNvSpPr>
          <p:nvPr/>
        </p:nvSpPr>
        <p:spPr bwMode="auto">
          <a:xfrm>
            <a:off x="1285852" y="342900"/>
            <a:ext cx="77712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i="1" dirty="0" err="1">
                <a:solidFill>
                  <a:srgbClr val="003366"/>
                </a:solidFill>
              </a:rPr>
              <a:t>Хангуева</a:t>
            </a:r>
            <a:r>
              <a:rPr lang="ru-RU" sz="3200" b="1" i="1" dirty="0">
                <a:solidFill>
                  <a:srgbClr val="003366"/>
                </a:solidFill>
              </a:rPr>
              <a:t> </a:t>
            </a:r>
            <a:r>
              <a:rPr lang="ru-RU" sz="3200" b="1" i="1" dirty="0" smtClean="0">
                <a:solidFill>
                  <a:srgbClr val="003366"/>
                </a:solidFill>
              </a:rPr>
              <a:t> Александра </a:t>
            </a:r>
            <a:r>
              <a:rPr lang="ru-RU" sz="3200" b="1" i="1" dirty="0">
                <a:solidFill>
                  <a:srgbClr val="003366"/>
                </a:solidFill>
              </a:rPr>
              <a:t>Аполлоновна</a:t>
            </a:r>
          </a:p>
        </p:txBody>
      </p:sp>
      <p:sp>
        <p:nvSpPr>
          <p:cNvPr id="169994" name="Text Box 10"/>
          <p:cNvSpPr txBox="1">
            <a:spLocks noChangeArrowheads="1"/>
          </p:cNvSpPr>
          <p:nvPr/>
        </p:nvSpPr>
        <p:spPr bwMode="auto">
          <a:xfrm>
            <a:off x="4140200" y="1341438"/>
            <a:ext cx="48609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sz="2800" b="1" dirty="0">
                <a:solidFill>
                  <a:srgbClr val="003366"/>
                </a:solidFill>
                <a:latin typeface="Arial Narrow" pitchFamily="34" charset="0"/>
              </a:rPr>
              <a:t>Образование высшее</a:t>
            </a:r>
          </a:p>
          <a:p>
            <a:pPr>
              <a:buFontTx/>
              <a:buChar char="•"/>
            </a:pPr>
            <a:r>
              <a:rPr lang="ru-RU" sz="2800" b="1" dirty="0">
                <a:solidFill>
                  <a:srgbClr val="003366"/>
                </a:solidFill>
                <a:latin typeface="Arial Narrow" pitchFamily="34" charset="0"/>
              </a:rPr>
              <a:t>Закончила ИГПИИЯ имени Хо Ши Мина в 1984г.</a:t>
            </a:r>
          </a:p>
          <a:p>
            <a:pPr>
              <a:buFontTx/>
              <a:buChar char="•"/>
            </a:pPr>
            <a:r>
              <a:rPr lang="ru-RU" sz="2800" b="1" dirty="0">
                <a:solidFill>
                  <a:srgbClr val="003366"/>
                </a:solidFill>
                <a:latin typeface="Arial Narrow" pitchFamily="34" charset="0"/>
              </a:rPr>
              <a:t>Специальность – учитель </a:t>
            </a:r>
          </a:p>
          <a:p>
            <a:r>
              <a:rPr lang="ru-RU" sz="2800" b="1" dirty="0">
                <a:solidFill>
                  <a:srgbClr val="003366"/>
                </a:solidFill>
                <a:latin typeface="Arial Narrow" pitchFamily="34" charset="0"/>
              </a:rPr>
              <a:t> английского языка </a:t>
            </a:r>
          </a:p>
          <a:p>
            <a:pPr>
              <a:buFontTx/>
              <a:buChar char="•"/>
            </a:pPr>
            <a:r>
              <a:rPr lang="ru-RU" sz="2800" b="1" dirty="0">
                <a:solidFill>
                  <a:srgbClr val="003366"/>
                </a:solidFill>
                <a:latin typeface="Arial Narrow" pitchFamily="34" charset="0"/>
              </a:rPr>
              <a:t>Учитель </a:t>
            </a:r>
            <a:r>
              <a:rPr lang="ru-RU" sz="2800" b="1" dirty="0" smtClean="0">
                <a:solidFill>
                  <a:srgbClr val="003366"/>
                </a:solidFill>
                <a:latin typeface="Arial Narrow" pitchFamily="34" charset="0"/>
              </a:rPr>
              <a:t>высше</a:t>
            </a:r>
            <a:r>
              <a:rPr lang="ru-RU" sz="2800" b="1" dirty="0" smtClean="0">
                <a:solidFill>
                  <a:srgbClr val="003366"/>
                </a:solidFill>
                <a:latin typeface="Arial Narrow" pitchFamily="34" charset="0"/>
              </a:rPr>
              <a:t>й </a:t>
            </a:r>
            <a:r>
              <a:rPr lang="ru-RU" sz="2800" b="1" dirty="0">
                <a:solidFill>
                  <a:srgbClr val="003366"/>
                </a:solidFill>
                <a:latin typeface="Arial Narrow" pitchFamily="34" charset="0"/>
              </a:rPr>
              <a:t>категории</a:t>
            </a:r>
          </a:p>
          <a:p>
            <a:pPr>
              <a:buFontTx/>
              <a:buChar char="•"/>
            </a:pPr>
            <a:r>
              <a:rPr lang="ru-RU" sz="2800" b="1" dirty="0">
                <a:solidFill>
                  <a:srgbClr val="003366"/>
                </a:solidFill>
                <a:latin typeface="Arial Narrow" pitchFamily="34" charset="0"/>
              </a:rPr>
              <a:t>Педагогический стаж </a:t>
            </a:r>
            <a:r>
              <a:rPr lang="ru-RU" sz="2800" b="1" dirty="0" smtClean="0">
                <a:solidFill>
                  <a:srgbClr val="003366"/>
                </a:solidFill>
                <a:latin typeface="Arial Narrow" pitchFamily="34" charset="0"/>
              </a:rPr>
              <a:t>32 года</a:t>
            </a:r>
            <a:endParaRPr lang="ru-RU" sz="2800" b="1" dirty="0">
              <a:solidFill>
                <a:srgbClr val="003366"/>
              </a:solidFill>
              <a:latin typeface="Arial Narrow" pitchFamily="34" charset="0"/>
            </a:endParaRPr>
          </a:p>
          <a:p>
            <a:pPr>
              <a:buFontTx/>
              <a:buChar char="•"/>
            </a:pPr>
            <a:r>
              <a:rPr lang="ru-RU" sz="2800" b="1" dirty="0">
                <a:solidFill>
                  <a:srgbClr val="003366"/>
                </a:solidFill>
                <a:latin typeface="Arial Narrow" pitchFamily="34" charset="0"/>
              </a:rPr>
              <a:t>Опыт работы классного </a:t>
            </a:r>
          </a:p>
          <a:p>
            <a:r>
              <a:rPr lang="ru-RU" sz="2800" b="1" dirty="0">
                <a:solidFill>
                  <a:srgbClr val="003366"/>
                </a:solidFill>
                <a:latin typeface="Arial Narrow" pitchFamily="34" charset="0"/>
              </a:rPr>
              <a:t>  руководителя </a:t>
            </a:r>
            <a:r>
              <a:rPr lang="ru-RU" sz="2800" b="1" dirty="0" smtClean="0">
                <a:solidFill>
                  <a:srgbClr val="003366"/>
                </a:solidFill>
                <a:latin typeface="Arial Narrow" pitchFamily="34" charset="0"/>
              </a:rPr>
              <a:t>32 года</a:t>
            </a:r>
            <a:endParaRPr lang="ru-RU" sz="2800" b="1" dirty="0">
              <a:solidFill>
                <a:srgbClr val="003366"/>
              </a:solidFill>
              <a:latin typeface="Arial Narrow" pitchFamily="34" charset="0"/>
            </a:endParaRPr>
          </a:p>
          <a:p>
            <a:endParaRPr lang="ru-RU" sz="2800" b="1" dirty="0">
              <a:solidFill>
                <a:srgbClr val="003366"/>
              </a:solidFill>
              <a:latin typeface="Arial Narrow" pitchFamily="34" charset="0"/>
            </a:endParaRPr>
          </a:p>
        </p:txBody>
      </p:sp>
      <p:pic>
        <p:nvPicPr>
          <p:cNvPr id="5" name="Рисунок 4" descr="C:\Users\Khangueva\Desktop\DSCN0694.JPG"/>
          <p:cNvPicPr/>
          <p:nvPr/>
        </p:nvPicPr>
        <p:blipFill>
          <a:blip r:embed="rId2" cstate="print"/>
          <a:srcRect l="40246" t="34829" r="36184" b="25214"/>
          <a:stretch>
            <a:fillRect/>
          </a:stretch>
        </p:blipFill>
        <p:spPr bwMode="auto">
          <a:xfrm>
            <a:off x="500034" y="1571612"/>
            <a:ext cx="314327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9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9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93" grpId="0"/>
      <p:bldP spid="16999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Достижения </a:t>
            </a:r>
          </a:p>
        </p:txBody>
      </p:sp>
      <p:pic>
        <p:nvPicPr>
          <p:cNvPr id="75779" name="Picture 2" descr="E70D3B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857250"/>
            <a:ext cx="1698625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3" descr="50953F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38" y="1143000"/>
            <a:ext cx="2071687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4" descr="3BDE4A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13" y="1214438"/>
            <a:ext cx="221456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5" descr="BE1FBA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25" y="1285875"/>
            <a:ext cx="200025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Рисунок 6" descr="F:\на форум\грамоты\Scan1014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45313" y="714375"/>
            <a:ext cx="2198687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4" name="Рисунок 7" descr="F:\на форум\грамоты\Scan1028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21475" y="2357438"/>
            <a:ext cx="2422525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5" name="Рисунок 8" descr="F:\на форум\грамоты\Scan1028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984500"/>
            <a:ext cx="2000250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6" name="Рисунок 9" descr="F:\на форум\грамоты\Scan1028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750" y="3500438"/>
            <a:ext cx="2184400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Khangueva\Pictures\2016-03-09\Scan1002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29190" y="4000504"/>
            <a:ext cx="1896559" cy="265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C:\Users\Khangueva\Pictures\2016-03-09\Scan1002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14678" y="3857628"/>
            <a:ext cx="1787612" cy="278608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dirty="0">
                <a:effectLst/>
                <a:latin typeface="Times New Roman"/>
                <a:ea typeface="Calibri"/>
              </a:rPr>
              <a:t>«Вот и стали мы на год взрослей!!!»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СПИСОК обучающихся 10 класса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Список обучающихся 11 класса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 smtClean="0"/>
              <a:t>1.Борголова Вика</a:t>
            </a:r>
          </a:p>
          <a:p>
            <a:r>
              <a:rPr lang="ru-RU" dirty="0" smtClean="0"/>
              <a:t>2.Булытов Клим</a:t>
            </a:r>
          </a:p>
          <a:p>
            <a:r>
              <a:rPr lang="ru-RU" dirty="0" smtClean="0"/>
              <a:t>3.Кириллова Валя</a:t>
            </a:r>
          </a:p>
          <a:p>
            <a:r>
              <a:rPr lang="ru-RU" dirty="0" smtClean="0"/>
              <a:t>4.Кириллова Ира</a:t>
            </a:r>
          </a:p>
          <a:p>
            <a:r>
              <a:rPr lang="ru-RU" dirty="0" smtClean="0"/>
              <a:t>5.Кириллова Лера</a:t>
            </a:r>
          </a:p>
          <a:p>
            <a:r>
              <a:rPr lang="ru-RU" dirty="0" smtClean="0"/>
              <a:t>6.Михеева Юля</a:t>
            </a:r>
          </a:p>
          <a:p>
            <a:r>
              <a:rPr lang="ru-RU" dirty="0" smtClean="0"/>
              <a:t>7.Романов Вася</a:t>
            </a:r>
          </a:p>
          <a:p>
            <a:r>
              <a:rPr lang="ru-RU" dirty="0" smtClean="0"/>
              <a:t>8.Тухалова Наташа</a:t>
            </a:r>
          </a:p>
          <a:p>
            <a:r>
              <a:rPr lang="ru-RU" dirty="0" smtClean="0"/>
              <a:t>9.Шулунова </a:t>
            </a:r>
            <a:r>
              <a:rPr lang="ru-RU" dirty="0"/>
              <a:t>С</a:t>
            </a:r>
            <a:r>
              <a:rPr lang="ru-RU" dirty="0" smtClean="0"/>
              <a:t>аша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/>
              <a:t>1.Метыкова Маша</a:t>
            </a:r>
          </a:p>
          <a:p>
            <a:r>
              <a:rPr lang="ru-RU" dirty="0" smtClean="0"/>
              <a:t>2.Никульшеева Лиза</a:t>
            </a:r>
          </a:p>
          <a:p>
            <a:r>
              <a:rPr lang="ru-RU" dirty="0" smtClean="0"/>
              <a:t>3.Хахалова Наташа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1056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65760" lvl="0" indent="-283464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be-BY" sz="2400" b="1" i="1" dirty="0">
                <a:solidFill>
                  <a:prstClr val="black"/>
                </a:solidFill>
                <a:effectLst/>
                <a:latin typeface="Times New Roman"/>
                <a:ea typeface="Calibri"/>
                <a:cs typeface="Times New Roman"/>
              </a:rPr>
              <a:t>Психолого-педагогическая характеристика класса:</a:t>
            </a:r>
            <a:r>
              <a:rPr lang="ru-RU" sz="2400" b="1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prstClr val="black"/>
                </a:solidFill>
                <a:effectLst/>
                <a:latin typeface="Calibri"/>
                <a:ea typeface="Calibri"/>
                <a:cs typeface="Times New Roman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466144" cy="5195664"/>
          </a:xfrm>
        </p:spPr>
        <p:txBody>
          <a:bodyPr>
            <a:norm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buClr>
                <a:srgbClr val="3891A7"/>
              </a:buClr>
            </a:pPr>
            <a:r>
              <a:rPr lang="be-BY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1. История возникновения класса</a:t>
            </a:r>
            <a:r>
              <a:rPr lang="be-BY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– В 2007 году поступили учиться в первый класс  в МОУ Корсукская СОШ. 1 обучающихся из деревни Шохтой, 1 из деревни Тотохон, а 1 из Ишины. В </a:t>
            </a:r>
            <a:r>
              <a:rPr lang="ru-RU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э</a:t>
            </a:r>
            <a:r>
              <a:rPr lang="be-BY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ту школу они поступили в 2011 году.</a:t>
            </a:r>
            <a:endParaRPr lang="ru-RU" sz="16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Clr>
                <a:srgbClr val="3891A7"/>
              </a:buClr>
            </a:pPr>
            <a:r>
              <a:rPr lang="be-BY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2. Состав 10 класса, характеристика семей обучающихся – </a:t>
            </a:r>
            <a:r>
              <a:rPr lang="be-BY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  классе 2 мальчика и  7 девочек. Из многодетной семьи-Борголова В,  с одним родителем- Булытов Клим, Кирилловы, Михеева Юля и Шулунова Саша и полных семей.</a:t>
            </a:r>
            <a:endParaRPr lang="ru-RU" sz="16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Clr>
                <a:srgbClr val="3891A7"/>
              </a:buClr>
            </a:pPr>
            <a:r>
              <a:rPr lang="be-BY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3. Состояние межличностных отношений</a:t>
            </a:r>
            <a:r>
              <a:rPr lang="be-BY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– Девочки между собой дружны, с мальчиками тоже находят общий язык. Мальчики тоже ладят друг с другом, и с девочками в дружеских отношениях.</a:t>
            </a:r>
            <a:endParaRPr lang="ru-RU" sz="16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Clr>
                <a:srgbClr val="3891A7"/>
              </a:buClr>
            </a:pPr>
            <a:r>
              <a:rPr lang="be-BY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3.1. Деление класса на микрогруппы (количество, состав, взаимоотношения)</a:t>
            </a:r>
            <a:r>
              <a:rPr lang="be-BY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не наблюдается.</a:t>
            </a:r>
            <a:endParaRPr lang="ru-RU" sz="16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Clr>
                <a:srgbClr val="3891A7"/>
              </a:buClr>
            </a:pPr>
            <a:r>
              <a:rPr lang="be-BY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3.2.Лидеры группы(количество, направленность) </a:t>
            </a:r>
            <a:r>
              <a:rPr lang="be-BY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Есть лидеры класса</a:t>
            </a:r>
            <a:r>
              <a:rPr lang="be-BY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be-BY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Всегда подают какие-то идеи Романов Вася и Тухалова Наташа. </a:t>
            </a:r>
            <a:endParaRPr lang="ru-RU" sz="16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Clr>
                <a:srgbClr val="3891A7"/>
              </a:buClr>
            </a:pPr>
            <a:r>
              <a:rPr lang="be-BY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3.3.</a:t>
            </a:r>
            <a:r>
              <a:rPr lang="be-BY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be-BY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Обучающиеся с высоким статусом в группе.</a:t>
            </a:r>
            <a:r>
              <a:rPr lang="be-BY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Нет.</a:t>
            </a:r>
            <a:endParaRPr lang="ru-RU" sz="16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2478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538152" cy="5987752"/>
          </a:xfrm>
        </p:spPr>
        <p:txBody>
          <a:bodyPr>
            <a:normAutofit fontScale="92500" lnSpcReduction="10000"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buClr>
                <a:srgbClr val="3891A7"/>
              </a:buClr>
            </a:pPr>
            <a:r>
              <a:rPr lang="be-BY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3.4. Обучающиеся, не принимаемы в группы (причины) – </a:t>
            </a:r>
            <a:r>
              <a:rPr lang="ru-RU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 классе все ребята приветливые, тактичны в общении друг с другом.</a:t>
            </a:r>
            <a:endParaRPr lang="ru-RU" sz="16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Clr>
                <a:srgbClr val="3891A7"/>
              </a:buClr>
            </a:pPr>
            <a:r>
              <a:rPr lang="be-BY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4.  Характер образовательной программы – </a:t>
            </a:r>
            <a:r>
              <a:rPr lang="ru-RU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традиционный </a:t>
            </a:r>
            <a:endParaRPr lang="ru-RU" sz="16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Clr>
                <a:srgbClr val="3891A7"/>
              </a:buClr>
            </a:pPr>
            <a:r>
              <a:rPr lang="be-BY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5. Успешность освоения школьниками образовательной программы.</a:t>
            </a:r>
            <a:r>
              <a:rPr lang="be-BY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16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Clr>
                <a:srgbClr val="3891A7"/>
              </a:buClr>
            </a:pPr>
            <a:r>
              <a:rPr lang="be-BY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Все обучающиеся осваивают учебный материал . В классе 1 “отличник”, 5 “ударников”,  3 - “3”.</a:t>
            </a:r>
            <a:endParaRPr lang="ru-RU" sz="16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Clr>
                <a:srgbClr val="3891A7"/>
              </a:buClr>
            </a:pPr>
            <a:r>
              <a:rPr lang="be-BY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6. Материальная обеспеченность учебного процесса </a:t>
            </a:r>
            <a:r>
              <a:rPr lang="be-BY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 Все обучающиеся обеспечены учебниками из школьной библиотеки. </a:t>
            </a:r>
            <a:endParaRPr lang="ru-RU" sz="16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Clr>
                <a:srgbClr val="3891A7"/>
              </a:buClr>
            </a:pPr>
            <a:r>
              <a:rPr lang="be-BY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7. Состояние и динамика здоровья детей</a:t>
            </a:r>
            <a:r>
              <a:rPr lang="be-BY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– удовлетворительное. </a:t>
            </a:r>
            <a:endParaRPr lang="ru-RU" sz="16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Clr>
                <a:srgbClr val="3891A7"/>
              </a:buClr>
            </a:pPr>
            <a:r>
              <a:rPr lang="be-BY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8. Участие учащихся в занятиях физической культурой и спортом</a:t>
            </a:r>
            <a:r>
              <a:rPr lang="be-BY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 Дети с удовольствием  посещают уроки физкультуры, участвуют во всех спортивных мероприятиях, за исключением Кирилловых и Михеевой Юли.</a:t>
            </a:r>
            <a:endParaRPr lang="ru-RU" sz="16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Clr>
                <a:srgbClr val="3891A7"/>
              </a:buClr>
            </a:pPr>
            <a:r>
              <a:rPr lang="be-BY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9. Включение обучающихся в дополнительные образовательные программы – </a:t>
            </a:r>
            <a:r>
              <a:rPr lang="be-BY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Все обучающиеся посещают предметные факультативы, кружки по интересам и спортивные секции.</a:t>
            </a:r>
            <a:endParaRPr lang="ru-RU" sz="16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Clr>
                <a:srgbClr val="3891A7"/>
              </a:buClr>
            </a:pPr>
            <a:r>
              <a:rPr lang="be-BY" sz="16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10. Отношения с родителями – </a:t>
            </a:r>
            <a:r>
              <a:rPr lang="be-BY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Все обучающиеся слушаются родителей, родители в курсе жизни своих детей. </a:t>
            </a:r>
            <a:endParaRPr lang="ru-RU" sz="16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buClr>
                <a:srgbClr val="3891A7"/>
              </a:buClr>
            </a:pPr>
            <a:endParaRPr lang="ru-RU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58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4F271C">
                    <a:satMod val="130000"/>
                  </a:srgbClr>
                </a:solidFill>
              </a:rPr>
              <a:t>Занятость уч-ся 10-11 классов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1.Булытов Клим – волейбол</a:t>
            </a:r>
          </a:p>
          <a:p>
            <a:r>
              <a:rPr lang="ru-RU" dirty="0" smtClean="0"/>
              <a:t>2.Кирилловы – юный химик</a:t>
            </a:r>
          </a:p>
          <a:p>
            <a:r>
              <a:rPr lang="ru-RU" dirty="0" smtClean="0"/>
              <a:t>3. Михеева Юля – юный химик, шашки</a:t>
            </a:r>
          </a:p>
          <a:p>
            <a:r>
              <a:rPr lang="ru-RU" dirty="0" smtClean="0"/>
              <a:t>4.Романов Вася – волейбол</a:t>
            </a:r>
          </a:p>
          <a:p>
            <a:r>
              <a:rPr lang="ru-RU" dirty="0" smtClean="0"/>
              <a:t>5. </a:t>
            </a:r>
            <a:r>
              <a:rPr lang="ru-RU" dirty="0" err="1" smtClean="0"/>
              <a:t>Тухалова</a:t>
            </a:r>
            <a:r>
              <a:rPr lang="ru-RU" dirty="0" smtClean="0"/>
              <a:t> Наташа – волейбол, шашки</a:t>
            </a:r>
          </a:p>
          <a:p>
            <a:r>
              <a:rPr lang="ru-RU" dirty="0" smtClean="0"/>
              <a:t>6. </a:t>
            </a:r>
            <a:r>
              <a:rPr lang="ru-RU" dirty="0" err="1" smtClean="0"/>
              <a:t>Шулунова</a:t>
            </a:r>
            <a:r>
              <a:rPr lang="ru-RU" dirty="0" smtClean="0"/>
              <a:t> Саша – волейбол, юный химик</a:t>
            </a:r>
          </a:p>
          <a:p>
            <a:r>
              <a:rPr lang="ru-RU" dirty="0" smtClean="0"/>
              <a:t>7. </a:t>
            </a:r>
            <a:r>
              <a:rPr lang="ru-RU" dirty="0" err="1" smtClean="0"/>
              <a:t>Метыкова</a:t>
            </a:r>
            <a:r>
              <a:rPr lang="ru-RU" dirty="0" smtClean="0"/>
              <a:t> Маша – </a:t>
            </a:r>
            <a:r>
              <a:rPr lang="ru-RU" dirty="0" err="1" smtClean="0"/>
              <a:t>волейбол,юн.х</a:t>
            </a:r>
            <a:r>
              <a:rPr lang="ru-RU" dirty="0" smtClean="0"/>
              <a:t>.;</a:t>
            </a:r>
          </a:p>
          <a:p>
            <a:r>
              <a:rPr lang="ru-RU" dirty="0" smtClean="0"/>
              <a:t>8. </a:t>
            </a:r>
            <a:r>
              <a:rPr lang="ru-RU" dirty="0" err="1" smtClean="0"/>
              <a:t>Хахалова</a:t>
            </a:r>
            <a:r>
              <a:rPr lang="ru-RU" dirty="0" smtClean="0"/>
              <a:t> Наташа – волейбол.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3410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Участие в школьных делах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3568" y="1524000"/>
            <a:ext cx="3888432" cy="4663440"/>
          </a:xfrm>
        </p:spPr>
        <p:txBody>
          <a:bodyPr/>
          <a:lstStyle/>
          <a:p>
            <a:r>
              <a:rPr lang="ru-RU" dirty="0" smtClean="0"/>
              <a:t>Участие в производственной бригаде.</a:t>
            </a:r>
          </a:p>
          <a:p>
            <a:r>
              <a:rPr lang="ru-RU" dirty="0" smtClean="0"/>
              <a:t>Участие в осеннем КВНе.(</a:t>
            </a:r>
            <a:r>
              <a:rPr lang="en-US" dirty="0" smtClean="0"/>
              <a:t>II</a:t>
            </a:r>
            <a:r>
              <a:rPr lang="ru-RU" dirty="0" smtClean="0"/>
              <a:t> место)</a:t>
            </a:r>
          </a:p>
          <a:p>
            <a:r>
              <a:rPr lang="ru-RU" dirty="0" smtClean="0"/>
              <a:t>Конкурс чтецов «Святость материнства» Романов Вася – </a:t>
            </a:r>
            <a:r>
              <a:rPr lang="en-US" dirty="0" smtClean="0"/>
              <a:t>I </a:t>
            </a:r>
            <a:r>
              <a:rPr lang="ru-RU" dirty="0" smtClean="0"/>
              <a:t>м.</a:t>
            </a:r>
          </a:p>
          <a:p>
            <a:r>
              <a:rPr lang="ru-RU" dirty="0" err="1" smtClean="0"/>
              <a:t>Метыкова</a:t>
            </a:r>
            <a:r>
              <a:rPr lang="ru-RU" dirty="0" smtClean="0"/>
              <a:t> М.- </a:t>
            </a:r>
            <a:r>
              <a:rPr lang="en-US" dirty="0" smtClean="0"/>
              <a:t>II</a:t>
            </a:r>
            <a:r>
              <a:rPr lang="ru-RU" dirty="0" smtClean="0"/>
              <a:t> м.</a:t>
            </a:r>
            <a:endParaRPr lang="ru-RU" dirty="0"/>
          </a:p>
        </p:txBody>
      </p:sp>
      <p:pic>
        <p:nvPicPr>
          <p:cNvPr id="5" name="Объект 4" descr="C:\Users\Khangueva\Desktop\фото-10-11кл\20161125_132230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2520280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Khangueva\Desktop\фото-10-11кл\20161125_1320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02" y="3381375"/>
            <a:ext cx="2607310" cy="3476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8041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Участие в соревновании по волейболу (</a:t>
            </a:r>
            <a:r>
              <a:rPr lang="en-US" dirty="0" smtClean="0"/>
              <a:t>I</a:t>
            </a:r>
            <a:r>
              <a:rPr lang="ru-RU" dirty="0" smtClean="0"/>
              <a:t> место)</a:t>
            </a:r>
          </a:p>
          <a:p>
            <a:r>
              <a:rPr lang="ru-RU" dirty="0" smtClean="0"/>
              <a:t>Участие в спортивном тестировании (</a:t>
            </a:r>
            <a:r>
              <a:rPr lang="en-US" dirty="0" smtClean="0"/>
              <a:t>I</a:t>
            </a:r>
            <a:r>
              <a:rPr lang="ru-RU" dirty="0" smtClean="0"/>
              <a:t> м.)</a:t>
            </a:r>
          </a:p>
          <a:p>
            <a:r>
              <a:rPr lang="ru-RU" dirty="0" smtClean="0"/>
              <a:t>Участие в районной акции «Молодежь против СПИДа» ( </a:t>
            </a:r>
            <a:r>
              <a:rPr lang="en-US" dirty="0" smtClean="0"/>
              <a:t>VIII</a:t>
            </a:r>
            <a:r>
              <a:rPr lang="ru-RU" dirty="0" smtClean="0"/>
              <a:t>место) </a:t>
            </a:r>
            <a:endParaRPr lang="ru-RU" dirty="0"/>
          </a:p>
        </p:txBody>
      </p:sp>
      <p:pic>
        <p:nvPicPr>
          <p:cNvPr id="5" name="Объект 4" descr="C:\Users\Khangueva\Desktop\фото-10-11кл\20161124_160921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0648"/>
            <a:ext cx="36576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Khangueva\Desktop\фото-10-11кл\20161124_16183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01008"/>
            <a:ext cx="3384376" cy="2592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4043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Открытый классный час «СПИД – болезнь души» с приглашением врача-нарколога </a:t>
            </a:r>
            <a:r>
              <a:rPr lang="ru-RU" sz="2800" dirty="0" err="1" smtClean="0"/>
              <a:t>Хабитуевой</a:t>
            </a:r>
            <a:r>
              <a:rPr lang="ru-RU" sz="2800" dirty="0" smtClean="0"/>
              <a:t> О.Ю.</a:t>
            </a:r>
            <a:endParaRPr lang="ru-RU" sz="2800" dirty="0"/>
          </a:p>
        </p:txBody>
      </p:sp>
      <p:pic>
        <p:nvPicPr>
          <p:cNvPr id="4" name="Объект 3" descr="C:\Users\Khangueva\Desktop\фото-10-11кл\20161202_13134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3600450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Khangueva\Desktop\фото-10-11кл\20161202_0854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9196"/>
            <a:ext cx="4104456" cy="40960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000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65760" lvl="0" indent="-283464">
              <a:spcBef>
                <a:spcPts val="600"/>
              </a:spcBef>
            </a:pPr>
            <a:r>
              <a:rPr lang="ru-RU" sz="2800" dirty="0">
                <a:solidFill>
                  <a:prstClr val="black"/>
                </a:solidFill>
                <a:effectLst/>
                <a:ea typeface="+mn-ea"/>
                <a:cs typeface="+mn-cs"/>
              </a:rPr>
              <a:t>Классный час по пожарной безопасности</a:t>
            </a:r>
            <a:br>
              <a:rPr lang="ru-RU" sz="2800" dirty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82296" indent="0">
              <a:buNone/>
            </a:pPr>
            <a:endParaRPr lang="ru-RU" dirty="0"/>
          </a:p>
        </p:txBody>
      </p:sp>
      <p:pic>
        <p:nvPicPr>
          <p:cNvPr id="5" name="Объект 4" descr="C:\Users\Привет\Desktop\фотографии\20160913_143653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245" y="1957092"/>
            <a:ext cx="5112569" cy="4023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Привет\Desktop\фотографии\20160913_1421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43054" y="2045778"/>
            <a:ext cx="5082431" cy="3816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9550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Участники муниципальных олимпиад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524000"/>
            <a:ext cx="4769680" cy="466344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1. </a:t>
            </a:r>
            <a:r>
              <a:rPr lang="ru-RU" dirty="0" err="1" smtClean="0"/>
              <a:t>Булытов</a:t>
            </a:r>
            <a:r>
              <a:rPr lang="ru-RU" dirty="0" smtClean="0"/>
              <a:t> Клим – история</a:t>
            </a:r>
          </a:p>
          <a:p>
            <a:r>
              <a:rPr lang="ru-RU" dirty="0" smtClean="0"/>
              <a:t>2. </a:t>
            </a:r>
            <a:r>
              <a:rPr lang="ru-RU" dirty="0" err="1"/>
              <a:t>Б</a:t>
            </a:r>
            <a:r>
              <a:rPr lang="ru-RU" dirty="0" err="1" smtClean="0"/>
              <a:t>орголова</a:t>
            </a:r>
            <a:r>
              <a:rPr lang="ru-RU" dirty="0" smtClean="0"/>
              <a:t> Вика- ОБЖ</a:t>
            </a:r>
          </a:p>
          <a:p>
            <a:r>
              <a:rPr lang="ru-RU" dirty="0"/>
              <a:t>3</a:t>
            </a:r>
            <a:r>
              <a:rPr lang="ru-RU" dirty="0" smtClean="0"/>
              <a:t>.Кириллова Валя – русский язык, химия, биология;</a:t>
            </a:r>
          </a:p>
          <a:p>
            <a:r>
              <a:rPr lang="ru-RU" dirty="0" smtClean="0"/>
              <a:t>4. Кириллова Лера – химия, биология;</a:t>
            </a:r>
          </a:p>
          <a:p>
            <a:r>
              <a:rPr lang="ru-RU" dirty="0" smtClean="0"/>
              <a:t>5.Михеева Юля – </a:t>
            </a:r>
            <a:r>
              <a:rPr lang="ru-RU" dirty="0" err="1" smtClean="0"/>
              <a:t>георафия</a:t>
            </a:r>
            <a:r>
              <a:rPr lang="ru-RU" dirty="0" smtClean="0"/>
              <a:t>;</a:t>
            </a:r>
          </a:p>
          <a:p>
            <a:r>
              <a:rPr lang="ru-RU" dirty="0" smtClean="0"/>
              <a:t>6. </a:t>
            </a:r>
            <a:r>
              <a:rPr lang="ru-RU" dirty="0" err="1" smtClean="0"/>
              <a:t>Тухалова</a:t>
            </a:r>
            <a:r>
              <a:rPr lang="ru-RU" dirty="0" smtClean="0"/>
              <a:t> Наташа – русский язык ( 3 м), физика, математика (1 м), обществознание (3м)</a:t>
            </a:r>
          </a:p>
          <a:p>
            <a:r>
              <a:rPr lang="ru-RU" dirty="0" smtClean="0"/>
              <a:t>7. Романов Вася – английский язык, ОБЖ;</a:t>
            </a:r>
          </a:p>
          <a:p>
            <a:r>
              <a:rPr lang="ru-RU" dirty="0" smtClean="0"/>
              <a:t>8. </a:t>
            </a:r>
            <a:r>
              <a:rPr lang="ru-RU" dirty="0" err="1" smtClean="0"/>
              <a:t>Шулунова</a:t>
            </a:r>
            <a:r>
              <a:rPr lang="ru-RU" dirty="0" smtClean="0"/>
              <a:t> Саша – математика, химия, география;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1. </a:t>
            </a:r>
            <a:r>
              <a:rPr lang="ru-RU" dirty="0" err="1" smtClean="0"/>
              <a:t>Метыкова</a:t>
            </a:r>
            <a:r>
              <a:rPr lang="ru-RU" dirty="0" smtClean="0"/>
              <a:t> Маша по всем предметам.</a:t>
            </a:r>
          </a:p>
          <a:p>
            <a:r>
              <a:rPr lang="ru-RU" dirty="0" err="1" smtClean="0"/>
              <a:t>Хахалова</a:t>
            </a:r>
            <a:r>
              <a:rPr lang="ru-RU" dirty="0" smtClean="0"/>
              <a:t> Наташа – русский язык, биология, география, обществознание.</a:t>
            </a:r>
          </a:p>
          <a:p>
            <a:r>
              <a:rPr lang="ru-RU" dirty="0" err="1" smtClean="0"/>
              <a:t>Никульшеева</a:t>
            </a:r>
            <a:r>
              <a:rPr lang="ru-RU" dirty="0" smtClean="0"/>
              <a:t> Лиза – ОБЖ, география, обществознание.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388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8" name="Rectangle 4"/>
          <p:cNvSpPr>
            <a:spLocks noChangeArrowheads="1"/>
          </p:cNvSpPr>
          <p:nvPr/>
        </p:nvSpPr>
        <p:spPr bwMode="auto">
          <a:xfrm>
            <a:off x="900113" y="504825"/>
            <a:ext cx="626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Общая характеристика класса.</a:t>
            </a:r>
          </a:p>
        </p:txBody>
      </p:sp>
      <p:sp>
        <p:nvSpPr>
          <p:cNvPr id="210949" name="Rectangle 5"/>
          <p:cNvSpPr>
            <a:spLocks noChangeArrowheads="1"/>
          </p:cNvSpPr>
          <p:nvPr/>
        </p:nvSpPr>
        <p:spPr bwMode="auto">
          <a:xfrm>
            <a:off x="468313" y="2060575"/>
            <a:ext cx="80645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ru-RU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В </a:t>
            </a:r>
            <a:r>
              <a:rPr lang="ru-RU" sz="28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10 классе </a:t>
            </a:r>
            <a:r>
              <a:rPr lang="ru-RU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9</a:t>
            </a:r>
            <a:r>
              <a:rPr lang="ru-RU" sz="28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человек и 11 </a:t>
            </a:r>
            <a:r>
              <a:rPr lang="ru-RU" sz="28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кл</a:t>
            </a:r>
            <a:r>
              <a:rPr lang="ru-RU" sz="28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.  3 ученицы</a:t>
            </a:r>
            <a:endParaRPr lang="ru-RU" sz="28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>
              <a:buFontTx/>
              <a:buChar char="•"/>
              <a:defRPr/>
            </a:pPr>
            <a:r>
              <a:rPr lang="ru-RU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Мальчиков </a:t>
            </a:r>
            <a:r>
              <a:rPr lang="ru-RU" sz="28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– 2;  </a:t>
            </a:r>
            <a:r>
              <a:rPr lang="ru-RU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девочек </a:t>
            </a:r>
            <a:r>
              <a:rPr lang="ru-RU" sz="28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- 10 </a:t>
            </a:r>
            <a:endParaRPr lang="ru-RU" sz="28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>
              <a:buFontTx/>
              <a:buChar char="•"/>
              <a:defRPr/>
            </a:pPr>
            <a:r>
              <a:rPr lang="ru-RU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Учатся на хорошо и отлично </a:t>
            </a:r>
            <a:r>
              <a:rPr lang="ru-RU" sz="28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8 </a:t>
            </a:r>
            <a:r>
              <a:rPr lang="ru-RU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человек</a:t>
            </a:r>
          </a:p>
          <a:p>
            <a:pPr>
              <a:buFontTx/>
              <a:buChar char="•"/>
              <a:defRPr/>
            </a:pPr>
            <a:r>
              <a:rPr lang="ru-RU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Второгодников, неуспевающих, правонарушителей     </a:t>
            </a:r>
          </a:p>
          <a:p>
            <a:pPr>
              <a:defRPr/>
            </a:pPr>
            <a:r>
              <a:rPr lang="ru-RU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за годы учебы в классе нет</a:t>
            </a:r>
          </a:p>
          <a:p>
            <a:pPr>
              <a:buFontTx/>
              <a:buChar char="•"/>
              <a:defRPr/>
            </a:pPr>
            <a:r>
              <a:rPr lang="ru-RU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В жизни класса и школы участвуют все ребята</a:t>
            </a:r>
          </a:p>
          <a:p>
            <a:pPr>
              <a:buFontTx/>
              <a:buChar char="•"/>
              <a:defRPr/>
            </a:pPr>
            <a:r>
              <a:rPr lang="ru-RU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Один из самых лучших классов школы</a:t>
            </a: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0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0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8" grpId="0"/>
      <p:bldP spid="21094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достижения:</a:t>
            </a:r>
            <a:endParaRPr lang="ru-RU" dirty="0"/>
          </a:p>
        </p:txBody>
      </p:sp>
      <p:pic>
        <p:nvPicPr>
          <p:cNvPr id="5" name="Объект 4" descr="C:\Users\Привет\Desktop\фотографии\20160517_103734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78647">
            <a:off x="-342369" y="3322593"/>
            <a:ext cx="36576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C:\Users\Привет\Desktop\фотографии\20160517_104145.jpg"/>
          <p:cNvPicPr>
            <a:picLocks noGrp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6" t="4914" r="5609" b="31838"/>
          <a:stretch/>
        </p:blipFill>
        <p:spPr bwMode="auto">
          <a:xfrm rot="5799833">
            <a:off x="5998938" y="3686820"/>
            <a:ext cx="3657600" cy="2223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Khangueva\Desktop\фото-10-11кл\20161125_1400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1412776"/>
            <a:ext cx="3366616" cy="3083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359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12.12.16г. Вручили грамоты нашим девушкам.</a:t>
            </a:r>
            <a:endParaRPr lang="ru-RU" dirty="0"/>
          </a:p>
        </p:txBody>
      </p:sp>
      <p:pic>
        <p:nvPicPr>
          <p:cNvPr id="5122" name="Picture 2" descr="C:\Users\Привет\Desktop\фото-16\20161212_1037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44" y="1869976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ривет\Desktop\фото-16\20161212_1034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054" y="1340768"/>
            <a:ext cx="4318396" cy="388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9121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Конкурс капитанов по теме «Россия – все, чем я дышу»</a:t>
            </a:r>
            <a:endParaRPr lang="ru-RU" dirty="0"/>
          </a:p>
        </p:txBody>
      </p:sp>
      <p:pic>
        <p:nvPicPr>
          <p:cNvPr id="6146" name="Picture 2" descr="C:\Users\Привет\Desktop\фото-16\20161212_1327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5100" y="2484437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ривет\Desktop\фото-16\20161212_1327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76850" y="2484437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974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Дружба, сплоченность и правовая грамотность помогли одержать победу 2-й команде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Викторина на тему «Знаешь ли ты,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Конституцию нашей страны?»</a:t>
            </a:r>
            <a:endParaRPr lang="ru-RU" dirty="0"/>
          </a:p>
        </p:txBody>
      </p:sp>
      <p:pic>
        <p:nvPicPr>
          <p:cNvPr id="7170" name="Picture 2" descr="C:\Users\Привет\Desktop\фото-16\20161212_13571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8841"/>
            <a:ext cx="4022725" cy="301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ривет\Desktop\фото-16\20161212_13572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1518841"/>
            <a:ext cx="4022725" cy="301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590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Родительское собрание «Здоровый образ жизни» – 09.12.16г</a:t>
            </a:r>
            <a:endParaRPr lang="ru-RU" sz="2800" dirty="0"/>
          </a:p>
        </p:txBody>
      </p:sp>
      <p:pic>
        <p:nvPicPr>
          <p:cNvPr id="4" name="Объект 3" descr="C:\Users\Привет\Desktop\фото-16\20161209_15012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8136" y="1562423"/>
            <a:ext cx="5184578" cy="5029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2683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Да, согласны нужно воспитывать детей труду и ЗОЖ</a:t>
            </a:r>
            <a:endParaRPr lang="ru-RU" dirty="0"/>
          </a:p>
        </p:txBody>
      </p:sp>
      <p:pic>
        <p:nvPicPr>
          <p:cNvPr id="4098" name="Picture 2" descr="C:\Users\Привет\Desktop\фото-16\20161209_1501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2484437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ривет\Desktop\фото-16\20161209_1501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2484437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6575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в акции «Мы против СПИДа» муниципального уровня в </a:t>
            </a:r>
            <a:r>
              <a:rPr lang="ru-RU" dirty="0" err="1" smtClean="0"/>
              <a:t>Усть</a:t>
            </a:r>
            <a:r>
              <a:rPr lang="ru-RU" smtClean="0"/>
              <a:t>-Орде 05.12.16г.</a:t>
            </a:r>
            <a:endParaRPr lang="ru-RU"/>
          </a:p>
        </p:txBody>
      </p:sp>
      <p:pic>
        <p:nvPicPr>
          <p:cNvPr id="8194" name="Picture 2" descr="C:\Users\Привет\Desktop\фото-16\20161205_1512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5100" y="2484437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ривет\Desktop\фото-16\20161205_1617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76850" y="2484437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74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Новый год</a:t>
            </a:r>
            <a:endParaRPr lang="ru-RU" dirty="0"/>
          </a:p>
        </p:txBody>
      </p:sp>
      <p:pic>
        <p:nvPicPr>
          <p:cNvPr id="4098" name="Picture 2" descr="C:\Users\Khangueva\Desktop\фото-16-17\20161228_1605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191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Санты-клаусы</a:t>
            </a:r>
            <a:r>
              <a:rPr lang="ru-RU" dirty="0" smtClean="0"/>
              <a:t> из 10-11 </a:t>
            </a:r>
            <a:r>
              <a:rPr lang="ru-RU" dirty="0" err="1" smtClean="0"/>
              <a:t>кл</a:t>
            </a:r>
            <a:endParaRPr lang="ru-RU" dirty="0"/>
          </a:p>
        </p:txBody>
      </p:sp>
      <p:pic>
        <p:nvPicPr>
          <p:cNvPr id="5122" name="Picture 2" descr="C:\Users\Khangueva\Desktop\фото-16-17\20161228_1605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011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320"/>
            <a:ext cx="781807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 теперь можно попить Кока-кола.</a:t>
            </a:r>
            <a:endParaRPr lang="ru-RU" dirty="0"/>
          </a:p>
        </p:txBody>
      </p:sp>
      <p:pic>
        <p:nvPicPr>
          <p:cNvPr id="6146" name="Picture 2" descr="C:\Users\Khangueva\Desktop\фото-16-17\20161228_1607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51" y="1628800"/>
            <a:ext cx="4798449" cy="359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hangueva\Desktop\фото-16-17\20161228_1607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84436"/>
            <a:ext cx="4067943" cy="37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82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33"/>
          <p:cNvSpPr>
            <a:spLocks noChangeArrowheads="1" noChangeShapeType="1" noTextEdit="1"/>
          </p:cNvSpPr>
          <p:nvPr/>
        </p:nvSpPr>
        <p:spPr bwMode="auto">
          <a:xfrm>
            <a:off x="2339975" y="1916113"/>
            <a:ext cx="4248150" cy="1441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МОЙ   САМЫЙ </a:t>
            </a:r>
          </a:p>
          <a:p>
            <a:pPr algn="ctr"/>
            <a:r>
              <a:rPr lang="ru-RU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КЛАССНЫЙ  КЛАСС</a:t>
            </a: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Новогодняя лотерея</a:t>
            </a:r>
            <a:endParaRPr lang="ru-RU" dirty="0"/>
          </a:p>
        </p:txBody>
      </p:sp>
      <p:pic>
        <p:nvPicPr>
          <p:cNvPr id="7171" name="Picture 3" descr="C:\Users\Khangueva\Desktop\фото-16-17\20161228_1724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9" y="1484784"/>
            <a:ext cx="4990471" cy="374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Khangueva\Desktop\фото-16-17\20161228_1724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25899"/>
            <a:ext cx="4129633" cy="30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8237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Главные </a:t>
            </a:r>
            <a:r>
              <a:rPr lang="ru-RU" smtClean="0"/>
              <a:t>призы выиграли: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Khangueva\Desktop\фото-16-17\20161228_1754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72" y="1524000"/>
            <a:ext cx="3498056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Khangueva\Desktop\фото-16-17\20161228_1807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11" y="1484784"/>
            <a:ext cx="3651869" cy="486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5848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желаем счастья вам!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37841"/>
            <a:ext cx="7920880" cy="572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0628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Итоги успеваемости 10 за первое полугодие 2016-17 </a:t>
            </a:r>
            <a:r>
              <a:rPr lang="ru-RU" dirty="0" err="1" smtClean="0"/>
              <a:t>уч.г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Отличники – 1 (</a:t>
            </a:r>
            <a:r>
              <a:rPr lang="ru-RU" dirty="0" err="1" smtClean="0"/>
              <a:t>Тухалова</a:t>
            </a:r>
            <a:r>
              <a:rPr lang="ru-RU" dirty="0" smtClean="0"/>
              <a:t> Наташа)</a:t>
            </a:r>
          </a:p>
          <a:p>
            <a:r>
              <a:rPr lang="ru-RU" dirty="0" smtClean="0"/>
              <a:t>Ударники – 4 (</a:t>
            </a:r>
            <a:r>
              <a:rPr lang="ru-RU" dirty="0" err="1" smtClean="0"/>
              <a:t>Борголова</a:t>
            </a:r>
            <a:r>
              <a:rPr lang="ru-RU" dirty="0" smtClean="0"/>
              <a:t> Вика, Михеева Юля, Кириллова Лера, </a:t>
            </a:r>
            <a:r>
              <a:rPr lang="ru-RU" dirty="0" err="1" smtClean="0"/>
              <a:t>Шулунова</a:t>
            </a:r>
            <a:r>
              <a:rPr lang="ru-RU" dirty="0" smtClean="0"/>
              <a:t> Саша)</a:t>
            </a:r>
          </a:p>
          <a:p>
            <a:r>
              <a:rPr lang="ru-RU" dirty="0" smtClean="0"/>
              <a:t>Троечники – 4 (</a:t>
            </a:r>
            <a:r>
              <a:rPr lang="ru-RU" dirty="0" err="1" smtClean="0"/>
              <a:t>Булытов</a:t>
            </a:r>
            <a:r>
              <a:rPr lang="ru-RU" dirty="0" smtClean="0"/>
              <a:t> Клим, Кириллова Валя, Кириллова Ира и Романов Вася)</a:t>
            </a:r>
          </a:p>
          <a:p>
            <a:r>
              <a:rPr lang="ru-RU" dirty="0" smtClean="0"/>
              <a:t>Итого: успеваемость – 100%</a:t>
            </a:r>
          </a:p>
          <a:p>
            <a:r>
              <a:rPr lang="ru-RU" dirty="0"/>
              <a:t> </a:t>
            </a:r>
            <a:r>
              <a:rPr lang="ru-RU" dirty="0" smtClean="0"/>
              <a:t>           качество знаний – 55,5%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5627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Итоги успеваемости уч-ся 11 класса за первое полугодие 2016-17 </a:t>
            </a:r>
            <a:r>
              <a:rPr lang="ru-RU" sz="3200" dirty="0" err="1" smtClean="0"/>
              <a:t>уч.г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Отличники – 1 (</a:t>
            </a:r>
            <a:r>
              <a:rPr lang="ru-RU" dirty="0" err="1" smtClean="0"/>
              <a:t>Метыкова</a:t>
            </a:r>
            <a:r>
              <a:rPr lang="ru-RU" dirty="0" smtClean="0"/>
              <a:t> Маша)</a:t>
            </a:r>
          </a:p>
          <a:p>
            <a:r>
              <a:rPr lang="ru-RU" dirty="0" smtClean="0"/>
              <a:t>Ударники – 2 (</a:t>
            </a:r>
            <a:r>
              <a:rPr lang="ru-RU" dirty="0" err="1" smtClean="0"/>
              <a:t>Никульшеева</a:t>
            </a:r>
            <a:r>
              <a:rPr lang="ru-RU" dirty="0" smtClean="0"/>
              <a:t> Лиза и </a:t>
            </a:r>
            <a:r>
              <a:rPr lang="ru-RU" dirty="0" err="1" smtClean="0"/>
              <a:t>Хахалова</a:t>
            </a:r>
            <a:r>
              <a:rPr lang="ru-RU" dirty="0" smtClean="0"/>
              <a:t> Наташа)</a:t>
            </a:r>
          </a:p>
          <a:p>
            <a:r>
              <a:rPr lang="ru-RU" dirty="0" smtClean="0"/>
              <a:t>Успеваемость – 100%</a:t>
            </a:r>
          </a:p>
          <a:p>
            <a:r>
              <a:rPr lang="ru-RU" smtClean="0"/>
              <a:t>Качество знаний – 100%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8636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работы на 2 полугодие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Профилактические беседы о вреде </a:t>
            </a:r>
            <a:r>
              <a:rPr lang="ru-RU" dirty="0" err="1" smtClean="0"/>
              <a:t>табакокурения</a:t>
            </a:r>
            <a:r>
              <a:rPr lang="ru-RU" dirty="0" smtClean="0"/>
              <a:t> и алкоголя</a:t>
            </a:r>
          </a:p>
          <a:p>
            <a:r>
              <a:rPr lang="ru-RU" dirty="0" smtClean="0"/>
              <a:t>Конкурс стихов и песен «Я выбираю ЗОЖ»</a:t>
            </a:r>
          </a:p>
          <a:p>
            <a:r>
              <a:rPr lang="ru-RU" dirty="0" smtClean="0"/>
              <a:t>Смотр песни и строя</a:t>
            </a:r>
          </a:p>
          <a:p>
            <a:r>
              <a:rPr lang="ru-RU" dirty="0" smtClean="0"/>
              <a:t>Школьный фестиваль инсценированной патриотической песни</a:t>
            </a:r>
          </a:p>
          <a:p>
            <a:r>
              <a:rPr lang="ru-RU" dirty="0" smtClean="0"/>
              <a:t>Уроки мужества</a:t>
            </a:r>
          </a:p>
          <a:p>
            <a:r>
              <a:rPr lang="ru-RU" dirty="0" smtClean="0"/>
              <a:t>Участие в районном КВНе.</a:t>
            </a:r>
          </a:p>
          <a:p>
            <a:r>
              <a:rPr lang="ru-RU" dirty="0" smtClean="0"/>
              <a:t>Классные часы по профориентации и эстетическому воспитанию</a:t>
            </a:r>
          </a:p>
          <a:p>
            <a:r>
              <a:rPr lang="ru-RU" dirty="0" smtClean="0"/>
              <a:t>Классные часы о курении, наркомании и токсикомании.</a:t>
            </a:r>
          </a:p>
          <a:p>
            <a:r>
              <a:rPr lang="ru-RU" dirty="0" smtClean="0"/>
              <a:t>Родительское собрание о наркомании</a:t>
            </a:r>
          </a:p>
          <a:p>
            <a:r>
              <a:rPr lang="ru-RU" dirty="0" smtClean="0"/>
              <a:t>Проведение митинга ко дню Победы.</a:t>
            </a:r>
          </a:p>
          <a:p>
            <a:r>
              <a:rPr lang="ru-RU" dirty="0" smtClean="0"/>
              <a:t>Проведение «Бессмертного полка»</a:t>
            </a:r>
          </a:p>
          <a:p>
            <a:r>
              <a:rPr lang="ru-RU" dirty="0" smtClean="0"/>
              <a:t>Пионерский сбор, посвященный приему в пионеры</a:t>
            </a:r>
          </a:p>
          <a:p>
            <a:r>
              <a:rPr lang="ru-RU" dirty="0" smtClean="0"/>
              <a:t>Последний звонок – 2017</a:t>
            </a:r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68574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96208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Смотр песни и строя. Ура! 2 место!</a:t>
            </a:r>
            <a:endParaRPr lang="ru-RU" dirty="0"/>
          </a:p>
        </p:txBody>
      </p:sp>
      <p:pic>
        <p:nvPicPr>
          <p:cNvPr id="4098" name="Picture 2" descr="C:\Users\Khangueva\Desktop\фото - 17\20170203_1414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12976"/>
            <a:ext cx="3889739" cy="291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76954"/>
            <a:ext cx="403447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5114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Фестиваль инсценированной патриотической песни</a:t>
            </a:r>
            <a:endParaRPr lang="ru-RU" dirty="0"/>
          </a:p>
        </p:txBody>
      </p:sp>
      <p:pic>
        <p:nvPicPr>
          <p:cNvPr id="7170" name="Picture 2" descr="C:\Users\Khangueva\Desktop\фото - 17\20170209_1356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1447800"/>
            <a:ext cx="3093095" cy="231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12776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933056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9" y="472514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Песня «Ах, эти тучи в голубом» - 1 место! Ура!!!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07804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Курсы волонтеров</a:t>
            </a:r>
            <a:endParaRPr lang="ru-RU" dirty="0"/>
          </a:p>
        </p:txBody>
      </p:sp>
      <p:pic>
        <p:nvPicPr>
          <p:cNvPr id="9218" name="Picture 2" descr="C:\Users\Khangueva\Desktop\фото - 17\20170210_1011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93" y="1447800"/>
            <a:ext cx="4273781" cy="320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35981"/>
            <a:ext cx="3494087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4244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«Лыжня – 2017»</a:t>
            </a:r>
            <a:endParaRPr lang="ru-RU" dirty="0"/>
          </a:p>
        </p:txBody>
      </p:sp>
      <p:pic>
        <p:nvPicPr>
          <p:cNvPr id="10243" name="Picture 3" descr="C:\Users\Khangueva\Desktop\фото - 17\20170211_1211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8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37112"/>
            <a:ext cx="3024187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11006"/>
            <a:ext cx="2511770" cy="334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268760"/>
            <a:ext cx="2841625" cy="379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51188" y="1700808"/>
            <a:ext cx="2140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Романов Вася – 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2 место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7505" y="544522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Метыкова</a:t>
            </a:r>
            <a:r>
              <a:rPr lang="ru-RU" b="1" dirty="0" smtClean="0"/>
              <a:t> Маша – 3 место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45763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9"/>
          <p:cNvSpPr>
            <a:spLocks noChangeArrowheads="1" noChangeShapeType="1" noTextEdit="1"/>
          </p:cNvSpPr>
          <p:nvPr/>
        </p:nvSpPr>
        <p:spPr bwMode="auto">
          <a:xfrm rot="828411">
            <a:off x="5437188" y="495300"/>
            <a:ext cx="3702050" cy="954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2076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ЯРКАЯ ЖИЗНЬ </a:t>
            </a:r>
          </a:p>
          <a:p>
            <a:pPr algn="ctr"/>
            <a:r>
              <a:rPr lang="ru-RU" sz="28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2076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9 КЛАССА</a:t>
            </a:r>
          </a:p>
        </p:txBody>
      </p:sp>
      <p:pic>
        <p:nvPicPr>
          <p:cNvPr id="9" name="Рисунок 8" descr="C:\Users\Khangueva\Desktop\мои документы\фотографии 9 класса\DSCN05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464649">
            <a:off x="220663" y="309563"/>
            <a:ext cx="3717925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Khangueva\Desktop\мои документы\фотографии 9 класса\DSCN08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97267">
            <a:off x="4714875" y="1428750"/>
            <a:ext cx="31432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7" descr="C:\Users\Khangueva\Desktop\мои документы\фотографии 9 класса\DSCN0855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99499">
            <a:off x="517525" y="2112963"/>
            <a:ext cx="4041775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4" descr="C:\Users\Khangueva\Desktop\мои документы\фотографии 9 класса\DSCN0395.JP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63" y="3500438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Вечер «Признание в любви»</a:t>
            </a:r>
            <a:endParaRPr lang="ru-RU" dirty="0"/>
          </a:p>
        </p:txBody>
      </p:sp>
      <p:pic>
        <p:nvPicPr>
          <p:cNvPr id="14338" name="Picture 2" descr="C:\Users\Khangueva\Desktop\фото - 17\20170217_182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467" y="1447800"/>
            <a:ext cx="3601707" cy="270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94557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8767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Спартакиада допризывной молодежи</a:t>
            </a:r>
            <a:endParaRPr lang="ru-RU" dirty="0"/>
          </a:p>
        </p:txBody>
      </p:sp>
      <p:pic>
        <p:nvPicPr>
          <p:cNvPr id="17410" name="Picture 2" descr="C:\Users\Khangueva\Desktop\фото - 17\20170221_1013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479" y="1447800"/>
            <a:ext cx="3505696" cy="262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560440" cy="266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842" y="3884112"/>
            <a:ext cx="2233860" cy="2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00274"/>
            <a:ext cx="3127375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630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Победа! 1 место в районе! </a:t>
            </a:r>
            <a:endParaRPr lang="ru-RU" dirty="0"/>
          </a:p>
        </p:txBody>
      </p:sp>
      <p:pic>
        <p:nvPicPr>
          <p:cNvPr id="21506" name="Picture 2" descr="C:\Users\Khangueva\Desktop\фото - 17\20170221_1818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6259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Классные часы: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Khangueva\Desktop\мои документы\фото-16-17\фото-10-11кл\20161202_1313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3363838" cy="448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Khangueva\Desktop\мои документы\фото-16-17\20160913_141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12775"/>
            <a:ext cx="3528392" cy="470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48064" y="6237312"/>
            <a:ext cx="3938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/>
                <a:ea typeface="Calibri"/>
              </a:rPr>
              <a:t>«Современный выпускник. Кто он?»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6117297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«СПИД – болезнь души»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56301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15719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000000"/>
                </a:solidFill>
                <a:effectLst/>
                <a:latin typeface="Arial Unicode MS"/>
                <a:ea typeface="Arial Unicode MS"/>
                <a:cs typeface="Arial Unicode MS"/>
              </a:rPr>
              <a:t>здоровый образ жизни делает человека свободным и независимым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>
                <a:latin typeface="Times New Roman"/>
                <a:ea typeface="Calibri"/>
              </a:rPr>
              <a:t>«Огонь – друг или враг»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sz="2000" dirty="0">
                <a:latin typeface="Times New Roman"/>
                <a:ea typeface="Calibri"/>
              </a:rPr>
              <a:t>«Курение - опасное увлечение»</a:t>
            </a:r>
            <a:endParaRPr lang="ru-RU" dirty="0"/>
          </a:p>
        </p:txBody>
      </p:sp>
      <p:pic>
        <p:nvPicPr>
          <p:cNvPr id="11266" name="Picture 2" descr="C:\Users\Khangueva\Desktop\мои документы\фото-16-17\20160913_14385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" y="969963"/>
            <a:ext cx="30861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Khangueva\Desktop\мои документы\фото-16-17\20160913_14212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87" y="969963"/>
            <a:ext cx="30861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7502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Бессмертный полк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Память – это наша совесть, она как сила нам нужна!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smtClean="0"/>
              <a:t>Мы не хотим войны!</a:t>
            </a:r>
            <a:endParaRPr lang="ru-RU"/>
          </a:p>
        </p:txBody>
      </p:sp>
      <p:pic>
        <p:nvPicPr>
          <p:cNvPr id="12290" name="Picture 2" descr="C:\Users\Khangueva\Desktop\фото - 17\20170509_12063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8841"/>
            <a:ext cx="4022725" cy="301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Khangueva\Desktop\фото - 17\20170509_12071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1518841"/>
            <a:ext cx="4022725" cy="301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4091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Последний звонок - 2017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Khangueva\Desktop\фото - 17\20170523_1220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2400858" cy="320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Khangueva\Desktop\фото - 17\20170523_1221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727" y="2096964"/>
            <a:ext cx="2643758" cy="352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Khangueva\Desktop\фото - 17\20170523_1222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728" y="3859470"/>
            <a:ext cx="2263391" cy="301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87745"/>
            <a:ext cx="3157537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9210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1285860"/>
            <a:ext cx="7550464" cy="3600465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«Воспитание детей есть только самосовершенствование воспитателей».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Л.Н.Толстой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2" name="Rectangle 4"/>
          <p:cNvSpPr>
            <a:spLocks noChangeArrowheads="1"/>
          </p:cNvSpPr>
          <p:nvPr/>
        </p:nvSpPr>
        <p:spPr bwMode="auto">
          <a:xfrm>
            <a:off x="1692275" y="381000"/>
            <a:ext cx="56769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Цель воспитательной работы:</a:t>
            </a:r>
            <a:br>
              <a:rPr lang="ru-RU"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</a:br>
            <a:endParaRPr lang="ru-RU" sz="3200" b="1" i="1" u="sng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211973" name="Text Box 5"/>
          <p:cNvSpPr txBox="1">
            <a:spLocks noChangeArrowheads="1"/>
          </p:cNvSpPr>
          <p:nvPr/>
        </p:nvSpPr>
        <p:spPr bwMode="auto">
          <a:xfrm>
            <a:off x="684213" y="2060575"/>
            <a:ext cx="791686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003399"/>
                </a:solidFill>
                <a:latin typeface="Arial Narrow" pitchFamily="34" charset="0"/>
              </a:rPr>
              <a:t>Формирование  личности гражданина,</a:t>
            </a:r>
          </a:p>
          <a:p>
            <a:pPr>
              <a:defRPr/>
            </a:pPr>
            <a:r>
              <a:rPr lang="ru-RU" sz="3600" b="1" dirty="0">
                <a:solidFill>
                  <a:srgbClr val="003399"/>
                </a:solidFill>
                <a:latin typeface="Arial Narrow" pitchFamily="34" charset="0"/>
              </a:rPr>
              <a:t>обладающего высоким уровнем </a:t>
            </a:r>
          </a:p>
          <a:p>
            <a:pPr>
              <a:defRPr/>
            </a:pPr>
            <a:r>
              <a:rPr lang="ru-RU" sz="3600" b="1" dirty="0">
                <a:solidFill>
                  <a:srgbClr val="003399"/>
                </a:solidFill>
                <a:latin typeface="Arial Narrow" pitchFamily="34" charset="0"/>
              </a:rPr>
              <a:t>компетенций, готового к успешному</a:t>
            </a:r>
          </a:p>
          <a:p>
            <a:pPr>
              <a:defRPr/>
            </a:pPr>
            <a:r>
              <a:rPr lang="ru-RU" sz="3600" b="1" dirty="0">
                <a:solidFill>
                  <a:srgbClr val="003399"/>
                </a:solidFill>
                <a:latin typeface="Arial Narrow" pitchFamily="34" charset="0"/>
              </a:rPr>
              <a:t> самоопределению в современном мире.</a:t>
            </a: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2" grpId="0"/>
      <p:bldP spid="2119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AutoShape 2"/>
          <p:cNvSpPr>
            <a:spLocks noChangeArrowheads="1"/>
          </p:cNvSpPr>
          <p:nvPr/>
        </p:nvSpPr>
        <p:spPr bwMode="auto">
          <a:xfrm>
            <a:off x="1403350" y="260350"/>
            <a:ext cx="6264275" cy="5762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36078"/>
                  <a:invGamma/>
                </a:schemeClr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ru-RU" b="1" i="1" u="sng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ru-RU"/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179388" y="1052513"/>
            <a:ext cx="2160587" cy="720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3E1E1"/>
              </a:gs>
              <a:gs pos="100000">
                <a:srgbClr val="ADA5A6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ADA5A6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sz="1400" b="1" i="1">
                <a:solidFill>
                  <a:srgbClr val="000000"/>
                </a:solidFill>
              </a:rPr>
              <a:t>Когнитивный </a:t>
            </a:r>
          </a:p>
          <a:p>
            <a:pPr algn="ctr"/>
            <a:r>
              <a:rPr lang="ru-RU" sz="1400" b="1" i="1">
                <a:solidFill>
                  <a:srgbClr val="000000"/>
                </a:solidFill>
              </a:rPr>
              <a:t>(познавательный)</a:t>
            </a:r>
          </a:p>
          <a:p>
            <a:pPr algn="ctr"/>
            <a:r>
              <a:rPr lang="ru-RU" sz="1400" b="1" i="1">
                <a:solidFill>
                  <a:srgbClr val="000000"/>
                </a:solidFill>
              </a:rPr>
              <a:t>компонент</a:t>
            </a:r>
          </a:p>
        </p:txBody>
      </p:sp>
      <p:sp>
        <p:nvSpPr>
          <p:cNvPr id="206852" name="AutoShape 4"/>
          <p:cNvSpPr>
            <a:spLocks noChangeArrowheads="1"/>
          </p:cNvSpPr>
          <p:nvPr/>
        </p:nvSpPr>
        <p:spPr bwMode="auto">
          <a:xfrm>
            <a:off x="3203575" y="1052513"/>
            <a:ext cx="2305050" cy="647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DA5A6">
                  <a:gamma/>
                  <a:tint val="23922"/>
                  <a:invGamma/>
                </a:srgbClr>
              </a:gs>
              <a:gs pos="100000">
                <a:srgbClr val="ADA5A6"/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ADA5A6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ru-RU" sz="14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ru-RU" sz="14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ru-RU" sz="1400" b="1" i="1">
                <a:solidFill>
                  <a:srgbClr val="000000"/>
                </a:solidFill>
              </a:rPr>
              <a:t>Эмоционально –</a:t>
            </a:r>
          </a:p>
          <a:p>
            <a:pPr algn="ctr">
              <a:defRPr/>
            </a:pPr>
            <a:r>
              <a:rPr lang="ru-RU" sz="1400" b="1" i="1">
                <a:solidFill>
                  <a:srgbClr val="000000"/>
                </a:solidFill>
              </a:rPr>
              <a:t>ценностный</a:t>
            </a:r>
          </a:p>
          <a:p>
            <a:pPr algn="ctr">
              <a:defRPr/>
            </a:pPr>
            <a:r>
              <a:rPr lang="ru-RU" sz="1400" b="1" i="1">
                <a:solidFill>
                  <a:srgbClr val="000000"/>
                </a:solidFill>
              </a:rPr>
              <a:t>компонент</a:t>
            </a:r>
          </a:p>
          <a:p>
            <a:pPr algn="ctr">
              <a:defRPr/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206853" name="AutoShape 5"/>
          <p:cNvSpPr>
            <a:spLocks noChangeArrowheads="1"/>
          </p:cNvSpPr>
          <p:nvPr/>
        </p:nvSpPr>
        <p:spPr bwMode="auto">
          <a:xfrm>
            <a:off x="6084888" y="1052513"/>
            <a:ext cx="2376487" cy="6461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DA5A6"/>
              </a:gs>
              <a:gs pos="100000">
                <a:srgbClr val="ADA5A6">
                  <a:gamma/>
                  <a:tint val="13725"/>
                  <a:invGamma/>
                </a:srgbClr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ADA5A6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ru-RU" sz="12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ru-RU" sz="1400" b="1" i="1">
                <a:solidFill>
                  <a:srgbClr val="000000"/>
                </a:solidFill>
              </a:rPr>
              <a:t>Деятельностный </a:t>
            </a:r>
          </a:p>
          <a:p>
            <a:pPr algn="ctr">
              <a:defRPr/>
            </a:pPr>
            <a:r>
              <a:rPr lang="ru-RU" sz="1400" b="1" i="1">
                <a:solidFill>
                  <a:srgbClr val="000000"/>
                </a:solidFill>
              </a:rPr>
              <a:t>(поведенческий)</a:t>
            </a:r>
          </a:p>
          <a:p>
            <a:pPr algn="ctr">
              <a:defRPr/>
            </a:pPr>
            <a:r>
              <a:rPr lang="ru-RU" sz="1400" b="1" i="1">
                <a:solidFill>
                  <a:srgbClr val="000000"/>
                </a:solidFill>
              </a:rPr>
              <a:t>компонент</a:t>
            </a:r>
          </a:p>
          <a:p>
            <a:pPr algn="ctr">
              <a:defRPr/>
            </a:pPr>
            <a:endParaRPr lang="ru-RU" sz="1400" b="1" i="1">
              <a:solidFill>
                <a:srgbClr val="000000"/>
              </a:solidFill>
            </a:endParaRPr>
          </a:p>
        </p:txBody>
      </p:sp>
      <p:sp>
        <p:nvSpPr>
          <p:cNvPr id="206854" name="AutoShape 6"/>
          <p:cNvSpPr>
            <a:spLocks noChangeArrowheads="1"/>
          </p:cNvSpPr>
          <p:nvPr/>
        </p:nvSpPr>
        <p:spPr bwMode="auto">
          <a:xfrm>
            <a:off x="1331913" y="1989138"/>
            <a:ext cx="6624637" cy="431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CC"/>
              </a:gs>
              <a:gs pos="100000">
                <a:srgbClr val="FFCCCC">
                  <a:gamma/>
                  <a:shade val="56078"/>
                  <a:invGamma/>
                </a:srgbClr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CCCC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ru-RU" sz="1400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ru-RU" sz="2000" b="1" i="1">
                <a:solidFill>
                  <a:srgbClr val="000000"/>
                </a:solidFill>
              </a:rPr>
              <a:t>Задачи воспитания компетентной личности</a:t>
            </a:r>
          </a:p>
          <a:p>
            <a:pPr algn="ctr">
              <a:defRPr/>
            </a:pPr>
            <a:endParaRPr lang="ru-RU" sz="2000" b="1" i="1">
              <a:solidFill>
                <a:srgbClr val="000000"/>
              </a:solidFill>
            </a:endParaRPr>
          </a:p>
        </p:txBody>
      </p:sp>
      <p:sp>
        <p:nvSpPr>
          <p:cNvPr id="206855" name="AutoShape 7"/>
          <p:cNvSpPr>
            <a:spLocks noChangeArrowheads="1"/>
          </p:cNvSpPr>
          <p:nvPr/>
        </p:nvSpPr>
        <p:spPr bwMode="auto">
          <a:xfrm>
            <a:off x="2339975" y="2636838"/>
            <a:ext cx="4608513" cy="5048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206856" name="AutoShape 8"/>
          <p:cNvSpPr>
            <a:spLocks noChangeArrowheads="1"/>
          </p:cNvSpPr>
          <p:nvPr/>
        </p:nvSpPr>
        <p:spPr bwMode="auto">
          <a:xfrm>
            <a:off x="250825" y="3429000"/>
            <a:ext cx="1873250" cy="3095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DA5A6">
                  <a:gamma/>
                  <a:tint val="13725"/>
                  <a:invGamma/>
                </a:srgbClr>
              </a:gs>
              <a:gs pos="100000">
                <a:srgbClr val="ADA5A6"/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ADA5A6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ru-RU" b="1" i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ru-RU"/>
          </a:p>
          <a:p>
            <a:pPr algn="ctr">
              <a:defRPr/>
            </a:pPr>
            <a:endParaRPr lang="ru-RU"/>
          </a:p>
        </p:txBody>
      </p:sp>
      <p:sp>
        <p:nvSpPr>
          <p:cNvPr id="9225" name="AutoShape 9"/>
          <p:cNvSpPr>
            <a:spLocks noChangeArrowheads="1"/>
          </p:cNvSpPr>
          <p:nvPr/>
        </p:nvSpPr>
        <p:spPr bwMode="auto">
          <a:xfrm>
            <a:off x="2843213" y="3573463"/>
            <a:ext cx="3457575" cy="2951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4F3F3"/>
              </a:gs>
              <a:gs pos="100000">
                <a:srgbClr val="ADA5A6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ADA5A6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ru-RU"/>
          </a:p>
        </p:txBody>
      </p:sp>
      <p:sp>
        <p:nvSpPr>
          <p:cNvPr id="9226" name="AutoShape 10"/>
          <p:cNvSpPr>
            <a:spLocks noChangeArrowheads="1"/>
          </p:cNvSpPr>
          <p:nvPr/>
        </p:nvSpPr>
        <p:spPr bwMode="auto">
          <a:xfrm>
            <a:off x="7092950" y="3500438"/>
            <a:ext cx="1655763" cy="2951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4F3F3"/>
              </a:gs>
              <a:gs pos="100000">
                <a:srgbClr val="ADA5A6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ADA5A6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ru-RU"/>
          </a:p>
        </p:txBody>
      </p:sp>
      <p:sp>
        <p:nvSpPr>
          <p:cNvPr id="206861" name="Rectangle 13"/>
          <p:cNvSpPr>
            <a:spLocks noChangeArrowheads="1"/>
          </p:cNvSpPr>
          <p:nvPr/>
        </p:nvSpPr>
        <p:spPr bwMode="auto">
          <a:xfrm>
            <a:off x="1547813" y="260350"/>
            <a:ext cx="5832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ru-RU" b="1" i="1" u="sng">
                <a:solidFill>
                  <a:srgbClr val="000000"/>
                </a:solidFill>
              </a:rPr>
              <a:t>Структура  компетентности	</a:t>
            </a:r>
          </a:p>
        </p:txBody>
      </p:sp>
      <p:sp>
        <p:nvSpPr>
          <p:cNvPr id="9228" name="Text Box 14"/>
          <p:cNvSpPr txBox="1">
            <a:spLocks noChangeArrowheads="1"/>
          </p:cNvSpPr>
          <p:nvPr/>
        </p:nvSpPr>
        <p:spPr bwMode="auto">
          <a:xfrm>
            <a:off x="2916238" y="2657475"/>
            <a:ext cx="32337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b="1" i="1">
                <a:solidFill>
                  <a:srgbClr val="000000"/>
                </a:solidFill>
              </a:rPr>
              <a:t>Создание  условий для</a:t>
            </a:r>
          </a:p>
        </p:txBody>
      </p:sp>
      <p:sp>
        <p:nvSpPr>
          <p:cNvPr id="9229" name="Text Box 15"/>
          <p:cNvSpPr txBox="1">
            <a:spLocks noChangeArrowheads="1"/>
          </p:cNvSpPr>
          <p:nvPr/>
        </p:nvSpPr>
        <p:spPr bwMode="auto">
          <a:xfrm>
            <a:off x="250825" y="3429000"/>
            <a:ext cx="1849438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sz="1400">
                <a:solidFill>
                  <a:srgbClr val="000000"/>
                </a:solidFill>
              </a:rPr>
              <a:t> </a:t>
            </a:r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Развития мысли-</a:t>
            </a:r>
          </a:p>
          <a:p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  тельных </a:t>
            </a:r>
          </a:p>
          <a:p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  способностей;</a:t>
            </a:r>
          </a:p>
          <a:p>
            <a:pPr>
              <a:buFontTx/>
              <a:buChar char="•"/>
            </a:pPr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формирования</a:t>
            </a:r>
          </a:p>
          <a:p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  познавательных</a:t>
            </a:r>
          </a:p>
          <a:p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  интересов;</a:t>
            </a:r>
          </a:p>
          <a:p>
            <a:pPr>
              <a:buFontTx/>
              <a:buChar char="•"/>
            </a:pPr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обеспечения</a:t>
            </a:r>
          </a:p>
          <a:p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  выпускникам </a:t>
            </a:r>
          </a:p>
          <a:p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  объема научных</a:t>
            </a:r>
          </a:p>
          <a:p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  знаний на уровне </a:t>
            </a:r>
          </a:p>
          <a:p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  мировых </a:t>
            </a:r>
          </a:p>
          <a:p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  стандартов</a:t>
            </a:r>
          </a:p>
        </p:txBody>
      </p:sp>
      <p:sp>
        <p:nvSpPr>
          <p:cNvPr id="9230" name="Text Box 18"/>
          <p:cNvSpPr txBox="1">
            <a:spLocks noChangeArrowheads="1"/>
          </p:cNvSpPr>
          <p:nvPr/>
        </p:nvSpPr>
        <p:spPr bwMode="auto">
          <a:xfrm>
            <a:off x="7092950" y="3644900"/>
            <a:ext cx="1754188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 sz="1400">
                <a:solidFill>
                  <a:srgbClr val="000000"/>
                </a:solidFill>
              </a:rPr>
              <a:t> </a:t>
            </a:r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формирования </a:t>
            </a:r>
          </a:p>
          <a:p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   здорового обра-</a:t>
            </a:r>
          </a:p>
          <a:p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   за  жизни; </a:t>
            </a:r>
          </a:p>
          <a:p>
            <a:pPr>
              <a:buFontTx/>
              <a:buChar char="•"/>
            </a:pPr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 проявления </a:t>
            </a:r>
          </a:p>
          <a:p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  нравственной, </a:t>
            </a:r>
          </a:p>
          <a:p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  гражданской по-</a:t>
            </a:r>
          </a:p>
          <a:p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  зиции в жизни </a:t>
            </a:r>
          </a:p>
          <a:p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  школы и за ее </a:t>
            </a:r>
          </a:p>
          <a:p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  пределами</a:t>
            </a:r>
          </a:p>
          <a:p>
            <a:r>
              <a:rPr lang="ru-RU" sz="1400" b="1" i="1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9231" name="Text Box 20"/>
          <p:cNvSpPr txBox="1">
            <a:spLocks noChangeArrowheads="1"/>
          </p:cNvSpPr>
          <p:nvPr/>
        </p:nvSpPr>
        <p:spPr bwMode="auto">
          <a:xfrm>
            <a:off x="2916238" y="3643313"/>
            <a:ext cx="3429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 sz="160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формирования понятий «добро»  и </a:t>
            </a:r>
          </a:p>
          <a:p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«зло» в гуманистическом смысле;</a:t>
            </a:r>
          </a:p>
          <a:p>
            <a:pPr>
              <a:buFontTx/>
              <a:buChar char="•"/>
            </a:pPr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приобщения к общекультурным </a:t>
            </a:r>
          </a:p>
          <a:p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 ценностям;</a:t>
            </a:r>
          </a:p>
          <a:p>
            <a:pPr>
              <a:buFontTx/>
              <a:buChar char="•"/>
            </a:pPr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формирования системы ценностей </a:t>
            </a:r>
          </a:p>
          <a:p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 как основы нравственности и </a:t>
            </a:r>
          </a:p>
          <a:p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 активной   гражданской позиции </a:t>
            </a:r>
          </a:p>
          <a:p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 выпускника;</a:t>
            </a:r>
          </a:p>
          <a:p>
            <a:pPr>
              <a:buFontTx/>
              <a:buChar char="•"/>
            </a:pPr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формирования нравственного </a:t>
            </a:r>
          </a:p>
          <a:p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 отношения    к человеку, семье,</a:t>
            </a:r>
          </a:p>
          <a:p>
            <a:r>
              <a:rPr lang="ru-RU" sz="1600" b="1" i="1">
                <a:solidFill>
                  <a:srgbClr val="000000"/>
                </a:solidFill>
                <a:latin typeface="Arial Narrow" pitchFamily="34" charset="0"/>
              </a:rPr>
              <a:t>   Родине, природе, труду</a:t>
            </a:r>
            <a:r>
              <a:rPr lang="ru-RU" sz="1600">
                <a:solidFill>
                  <a:srgbClr val="000000"/>
                </a:solidFill>
                <a:latin typeface="Arial Narrow" pitchFamily="34" charset="0"/>
              </a:rPr>
              <a:t>.</a:t>
            </a:r>
          </a:p>
        </p:txBody>
      </p:sp>
      <p:sp>
        <p:nvSpPr>
          <p:cNvPr id="9232" name="Line 22"/>
          <p:cNvSpPr>
            <a:spLocks noChangeShapeType="1"/>
          </p:cNvSpPr>
          <p:nvPr/>
        </p:nvSpPr>
        <p:spPr bwMode="auto">
          <a:xfrm>
            <a:off x="4500563" y="7651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33" name="Line 23"/>
          <p:cNvSpPr>
            <a:spLocks noChangeShapeType="1"/>
          </p:cNvSpPr>
          <p:nvPr/>
        </p:nvSpPr>
        <p:spPr bwMode="auto">
          <a:xfrm flipH="1">
            <a:off x="1258888" y="765175"/>
            <a:ext cx="122555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34" name="Line 24"/>
          <p:cNvSpPr>
            <a:spLocks noChangeShapeType="1"/>
          </p:cNvSpPr>
          <p:nvPr/>
        </p:nvSpPr>
        <p:spPr bwMode="auto">
          <a:xfrm>
            <a:off x="6227763" y="836613"/>
            <a:ext cx="1008062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35" name="Line 25"/>
          <p:cNvSpPr>
            <a:spLocks noChangeShapeType="1"/>
          </p:cNvSpPr>
          <p:nvPr/>
        </p:nvSpPr>
        <p:spPr bwMode="auto">
          <a:xfrm>
            <a:off x="4500563" y="170021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36" name="Line 26"/>
          <p:cNvSpPr>
            <a:spLocks noChangeShapeType="1"/>
          </p:cNvSpPr>
          <p:nvPr/>
        </p:nvSpPr>
        <p:spPr bwMode="auto">
          <a:xfrm>
            <a:off x="4500563" y="23495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37" name="Line 27"/>
          <p:cNvSpPr>
            <a:spLocks noChangeShapeType="1"/>
          </p:cNvSpPr>
          <p:nvPr/>
        </p:nvSpPr>
        <p:spPr bwMode="auto">
          <a:xfrm flipH="1">
            <a:off x="1476375" y="3141663"/>
            <a:ext cx="18002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38" name="Line 28"/>
          <p:cNvSpPr>
            <a:spLocks noChangeShapeType="1"/>
          </p:cNvSpPr>
          <p:nvPr/>
        </p:nvSpPr>
        <p:spPr bwMode="auto">
          <a:xfrm>
            <a:off x="4500563" y="3141663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39" name="Line 29"/>
          <p:cNvSpPr>
            <a:spLocks noChangeShapeType="1"/>
          </p:cNvSpPr>
          <p:nvPr/>
        </p:nvSpPr>
        <p:spPr bwMode="auto">
          <a:xfrm>
            <a:off x="5867400" y="3141663"/>
            <a:ext cx="1944688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ChangeArrowheads="1"/>
          </p:cNvSpPr>
          <p:nvPr/>
        </p:nvSpPr>
        <p:spPr bwMode="auto">
          <a:xfrm>
            <a:off x="1619250" y="165100"/>
            <a:ext cx="61483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Воспитательная работа в классе.</a:t>
            </a:r>
          </a:p>
        </p:txBody>
      </p:sp>
      <p:sp>
        <p:nvSpPr>
          <p:cNvPr id="196611" name="AutoShape 3"/>
          <p:cNvSpPr>
            <a:spLocks noChangeArrowheads="1"/>
          </p:cNvSpPr>
          <p:nvPr/>
        </p:nvSpPr>
        <p:spPr bwMode="auto">
          <a:xfrm>
            <a:off x="2857488" y="1071546"/>
            <a:ext cx="3311525" cy="1346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85882"/>
                  <a:invGamma/>
                </a:schemeClr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ru-RU" b="1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Направления</a:t>
            </a:r>
          </a:p>
          <a:p>
            <a:pPr algn="ctr">
              <a:defRPr/>
            </a:pPr>
            <a:endParaRPr lang="ru-RU" b="1" i="1" u="sng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6612" name="AutoShape 4"/>
          <p:cNvSpPr>
            <a:spLocks noChangeArrowheads="1"/>
          </p:cNvSpPr>
          <p:nvPr/>
        </p:nvSpPr>
        <p:spPr bwMode="auto">
          <a:xfrm>
            <a:off x="395288" y="2420938"/>
            <a:ext cx="2160587" cy="12239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6275"/>
                  <a:invGamma/>
                </a:schemeClr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Моё отечество</a:t>
            </a:r>
            <a:endParaRPr lang="ru-RU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196613" name="AutoShape 5"/>
          <p:cNvSpPr>
            <a:spLocks noChangeArrowheads="1"/>
          </p:cNvSpPr>
          <p:nvPr/>
        </p:nvSpPr>
        <p:spPr bwMode="auto">
          <a:xfrm>
            <a:off x="6732588" y="2420938"/>
            <a:ext cx="1922462" cy="11525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56078"/>
                  <a:invGamma/>
                </a:schemeClr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</a:rPr>
              <a:t>Здоровье</a:t>
            </a:r>
          </a:p>
          <a:p>
            <a:pPr algn="ctr">
              <a:defRPr/>
            </a:pPr>
            <a:endParaRPr lang="ru-RU"/>
          </a:p>
        </p:txBody>
      </p:sp>
      <p:sp>
        <p:nvSpPr>
          <p:cNvPr id="196614" name="AutoShape 6"/>
          <p:cNvSpPr>
            <a:spLocks noChangeArrowheads="1"/>
          </p:cNvSpPr>
          <p:nvPr/>
        </p:nvSpPr>
        <p:spPr bwMode="auto">
          <a:xfrm>
            <a:off x="611188" y="4292600"/>
            <a:ext cx="2519362" cy="12255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56078"/>
                  <a:invGamma/>
                </a:schemeClr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Я и природа</a:t>
            </a:r>
            <a:endParaRPr lang="ru-RU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196615" name="AutoShape 7"/>
          <p:cNvSpPr>
            <a:spLocks noChangeArrowheads="1"/>
          </p:cNvSpPr>
          <p:nvPr/>
        </p:nvSpPr>
        <p:spPr bwMode="auto">
          <a:xfrm>
            <a:off x="3500430" y="4868863"/>
            <a:ext cx="2079633" cy="12255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56078"/>
                  <a:invGamma/>
                </a:schemeClr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Культура, духовность</a:t>
            </a:r>
          </a:p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и творчество</a:t>
            </a:r>
            <a:endParaRPr lang="ru-RU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196616" name="AutoShape 8"/>
          <p:cNvSpPr>
            <a:spLocks noChangeArrowheads="1"/>
          </p:cNvSpPr>
          <p:nvPr/>
        </p:nvSpPr>
        <p:spPr bwMode="auto">
          <a:xfrm>
            <a:off x="6084888" y="4076700"/>
            <a:ext cx="2089150" cy="1274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56078"/>
                  <a:invGamma/>
                </a:schemeClr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семья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10249" name="Line 15"/>
          <p:cNvSpPr>
            <a:spLocks noChangeShapeType="1"/>
          </p:cNvSpPr>
          <p:nvPr/>
        </p:nvSpPr>
        <p:spPr bwMode="auto">
          <a:xfrm flipH="1">
            <a:off x="1763713" y="1989138"/>
            <a:ext cx="10795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250" name="Line 17"/>
          <p:cNvSpPr>
            <a:spLocks noChangeShapeType="1"/>
          </p:cNvSpPr>
          <p:nvPr/>
        </p:nvSpPr>
        <p:spPr bwMode="auto">
          <a:xfrm flipH="1">
            <a:off x="2195513" y="2420938"/>
            <a:ext cx="1512887" cy="1871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251" name="Line 18"/>
          <p:cNvSpPr>
            <a:spLocks noChangeShapeType="1"/>
          </p:cNvSpPr>
          <p:nvPr/>
        </p:nvSpPr>
        <p:spPr bwMode="auto">
          <a:xfrm flipH="1">
            <a:off x="4500563" y="2420938"/>
            <a:ext cx="71437" cy="2447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252" name="Line 19"/>
          <p:cNvSpPr>
            <a:spLocks noChangeShapeType="1"/>
          </p:cNvSpPr>
          <p:nvPr/>
        </p:nvSpPr>
        <p:spPr bwMode="auto">
          <a:xfrm>
            <a:off x="5364163" y="2420938"/>
            <a:ext cx="1655762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253" name="Line 20"/>
          <p:cNvSpPr>
            <a:spLocks noChangeShapeType="1"/>
          </p:cNvSpPr>
          <p:nvPr/>
        </p:nvSpPr>
        <p:spPr bwMode="auto">
          <a:xfrm>
            <a:off x="6156325" y="1844675"/>
            <a:ext cx="12954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28596" y="857232"/>
            <a:ext cx="2071702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Я - человек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715140" y="928670"/>
            <a:ext cx="2428860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Профессиональное самоопределение и труд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rot="10800000">
            <a:off x="2500298" y="1285860"/>
            <a:ext cx="428628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6286512" y="1142984"/>
            <a:ext cx="428628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196611" idx="1"/>
            <a:endCxn id="196611" idx="1"/>
          </p:cNvCxnSpPr>
          <p:nvPr/>
        </p:nvCxnSpPr>
        <p:spPr>
          <a:xfrm rot="10800000">
            <a:off x="2857488" y="1744646"/>
            <a:ext cx="15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u="sng" dirty="0" smtClean="0">
                <a:latin typeface="Arial Narrow" pitchFamily="34" charset="0"/>
              </a:rPr>
              <a:t>Показатели уровня воспитанности </a:t>
            </a:r>
            <a:br>
              <a:rPr lang="ru-RU" sz="3200" b="1" i="1" u="sng" dirty="0" smtClean="0">
                <a:latin typeface="Arial Narrow" pitchFamily="34" charset="0"/>
              </a:rPr>
            </a:br>
            <a:r>
              <a:rPr lang="ru-RU" sz="3200" b="1" i="1" u="sng" dirty="0" smtClean="0">
                <a:latin typeface="Arial Narrow" pitchFamily="34" charset="0"/>
              </a:rPr>
              <a:t> в классе за </a:t>
            </a:r>
            <a:r>
              <a:rPr lang="ru-RU" sz="3200" b="1" i="1" u="sng" dirty="0" smtClean="0">
                <a:latin typeface="Arial Narrow" pitchFamily="34" charset="0"/>
              </a:rPr>
              <a:t>2015-2017 </a:t>
            </a:r>
            <a:r>
              <a:rPr lang="ru-RU" sz="3200" b="1" i="1" u="sng" dirty="0" smtClean="0">
                <a:latin typeface="Arial Narrow" pitchFamily="34" charset="0"/>
              </a:rPr>
              <a:t>г </a:t>
            </a:r>
            <a:r>
              <a:rPr lang="ru-RU" sz="3200" b="1" i="1" u="sng" dirty="0" err="1" smtClean="0">
                <a:latin typeface="Arial Narrow" pitchFamily="34" charset="0"/>
              </a:rPr>
              <a:t>г</a:t>
            </a:r>
            <a:r>
              <a:rPr lang="ru-RU" sz="3200" b="1" i="1" u="sng" dirty="0" smtClean="0">
                <a:latin typeface="Arial Narrow" pitchFamily="34" charset="0"/>
              </a:rPr>
              <a:t>.</a:t>
            </a:r>
            <a:endParaRPr lang="ru-RU" sz="3200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828800" y="1828800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1450</TotalTime>
  <Words>1552</Words>
  <Application>Microsoft Office PowerPoint</Application>
  <PresentationFormat>Экран (4:3)</PresentationFormat>
  <Paragraphs>282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Солнцестояние</vt:lpstr>
      <vt:lpstr>  «Мыслить, творить, страдать, радоваться, любить сердцем…»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Показатели уровня воспитанности   в классе за 2015-2017 г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Кирилловы: Ира, Валя и Лера</vt:lpstr>
      <vt:lpstr> Тухалова Наташа</vt:lpstr>
      <vt:lpstr>г.Кострома</vt:lpstr>
      <vt:lpstr>г.Челябинск</vt:lpstr>
      <vt:lpstr>Семикратная чемпионка области по русским шашкам. Чемпион Сибирского Федерального округа. Двухкратный серебряный призер Всероссийского первенства среди учащихся по шашкам. Кандидат в мастера спорта</vt:lpstr>
      <vt:lpstr>Достижения </vt:lpstr>
      <vt:lpstr>«Вот и стали мы на год взрослей!!!»</vt:lpstr>
      <vt:lpstr>Психолого-педагогическая характеристика класса: </vt:lpstr>
      <vt:lpstr>Презентация PowerPoint</vt:lpstr>
      <vt:lpstr>Занятость уч-ся 10-11 классов</vt:lpstr>
      <vt:lpstr>Участие в школьных делах</vt:lpstr>
      <vt:lpstr>Презентация PowerPoint</vt:lpstr>
      <vt:lpstr>Открытый классный час «СПИД – болезнь души» с приглашением врача-нарколога Хабитуевой О.Ю.</vt:lpstr>
      <vt:lpstr>Классный час по пожарной безопасности </vt:lpstr>
      <vt:lpstr>Участники муниципальных олимпиад</vt:lpstr>
      <vt:lpstr>Наши достижения:</vt:lpstr>
      <vt:lpstr>12.12.16г. Вручили грамоты нашим девушкам.</vt:lpstr>
      <vt:lpstr>Конкурс капитанов по теме «Россия – все, чем я дышу»</vt:lpstr>
      <vt:lpstr>Дружба, сплоченность и правовая грамотность помогли одержать победу 2-й команде</vt:lpstr>
      <vt:lpstr>Родительское собрание «Здоровый образ жизни» – 09.12.16г</vt:lpstr>
      <vt:lpstr>Да, согласны нужно воспитывать детей труду и ЗОЖ</vt:lpstr>
      <vt:lpstr>Участие в акции «Мы против СПИДа» муниципального уровня в Усть-Орде 05.12.16г.</vt:lpstr>
      <vt:lpstr>Новый год</vt:lpstr>
      <vt:lpstr>Санты-клаусы из 10-11 кл</vt:lpstr>
      <vt:lpstr>А теперь можно попить Кока-кола.</vt:lpstr>
      <vt:lpstr>Новогодняя лотерея</vt:lpstr>
      <vt:lpstr>Главные призы выиграли:</vt:lpstr>
      <vt:lpstr>Мы желаем счастья вам!</vt:lpstr>
      <vt:lpstr>Итоги успеваемости 10 за первое полугодие 2016-17 уч.г.</vt:lpstr>
      <vt:lpstr>Итоги успеваемости уч-ся 11 класса за первое полугодие 2016-17 уч.г.</vt:lpstr>
      <vt:lpstr>План работы на 2 полугодие</vt:lpstr>
      <vt:lpstr>Смотр песни и строя. Ура! 2 место!</vt:lpstr>
      <vt:lpstr>Фестиваль инсценированной патриотической песни</vt:lpstr>
      <vt:lpstr>Курсы волонтеров</vt:lpstr>
      <vt:lpstr>«Лыжня – 2017»</vt:lpstr>
      <vt:lpstr>Вечер «Признание в любви»</vt:lpstr>
      <vt:lpstr>Спартакиада допризывной молодежи</vt:lpstr>
      <vt:lpstr>Победа! 1 место в районе! </vt:lpstr>
      <vt:lpstr>Классные часы:</vt:lpstr>
      <vt:lpstr>здоровый образ жизни делает человека свободным и независимым</vt:lpstr>
      <vt:lpstr>Бессмертный полк</vt:lpstr>
      <vt:lpstr>Последний звонок - 2017</vt:lpstr>
      <vt:lpstr>«Воспитание детей есть только самосовершенствование воспитателей».  Л.Н.Толстой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Khangueva</dc:creator>
  <cp:lastModifiedBy>Khangueva</cp:lastModifiedBy>
  <cp:revision>102</cp:revision>
  <cp:lastPrinted>2016-11-24T13:35:33Z</cp:lastPrinted>
  <dcterms:created xsi:type="dcterms:W3CDTF">2016-03-01T11:06:42Z</dcterms:created>
  <dcterms:modified xsi:type="dcterms:W3CDTF">2017-05-28T14:05:31Z</dcterms:modified>
</cp:coreProperties>
</file>