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6" r:id="rId8"/>
    <p:sldId id="263" r:id="rId9"/>
    <p:sldId id="264" r:id="rId10"/>
    <p:sldId id="267" r:id="rId11"/>
    <p:sldId id="271" r:id="rId12"/>
    <p:sldId id="270" r:id="rId13"/>
    <p:sldId id="268" r:id="rId14"/>
    <p:sldId id="269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2" r:id="rId23"/>
    <p:sldId id="283" r:id="rId24"/>
    <p:sldId id="286" r:id="rId25"/>
    <p:sldId id="285" r:id="rId26"/>
    <p:sldId id="291" r:id="rId27"/>
    <p:sldId id="284" r:id="rId28"/>
    <p:sldId id="290" r:id="rId29"/>
    <p:sldId id="281" r:id="rId30"/>
    <p:sldId id="287" r:id="rId31"/>
    <p:sldId id="288" r:id="rId32"/>
    <p:sldId id="292" r:id="rId33"/>
    <p:sldId id="289" r:id="rId34"/>
    <p:sldId id="304" r:id="rId35"/>
    <p:sldId id="305" r:id="rId36"/>
    <p:sldId id="303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00"/>
    <a:srgbClr val="00FF00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8" d="100"/>
          <a:sy n="78" d="100"/>
        </p:scale>
        <p:origin x="-1170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131" y="2490696"/>
            <a:ext cx="8611737" cy="1876607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Млекопитающие. </a:t>
            </a:r>
            <a:b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Общая характеристика.</a:t>
            </a:r>
            <a:b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Происхождение и многообразие</a:t>
            </a:r>
            <a:b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endParaRPr lang="ru-RU" sz="49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avatars.mds.yandex.net/get-zen_doc/3638148/pub_5f33190397d25b1c9cf2e2e8_5f331bf3fa2fdc0441d8059f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1" y="950977"/>
            <a:ext cx="8381787" cy="47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5069" y="271190"/>
            <a:ext cx="6705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8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getimg.germany.ru/g/http:/i27.fastpic.ru/big/2012/0315/49/cda4a40ea141c9cafc043a188529a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2794" cy="3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i.artfile.ru/1920x1200_1049873_%5bwww.ArtFile.ru%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94" y="3267456"/>
            <a:ext cx="4811206" cy="31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s://in-w.ru/wp-content/uploads/2019/08/dlonnouhiy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7456"/>
            <a:ext cx="4332794" cy="320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s://images.wallpaperscraft.ru/image/single/morzh_klyki_morda_razmytost_65119_1280x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95" y="1"/>
            <a:ext cx="4811205" cy="326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3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get.wallhere.com/photo/cat-nature-photography-lion-wildlife-nose-big-cats-whiskers-beak-head-Iris-eye-fauna-mammal-human-body-organ-close-up-cat-like-mammal-macro-photography-snout-87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95072"/>
            <a:ext cx="362102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zoovet.ru/upload/resize_cache/uf/a1d/800_600_1/a1def902c6349a924682363e009981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02" y="195072"/>
            <a:ext cx="4924425" cy="61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2880" y="4158734"/>
            <a:ext cx="367093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!? </a:t>
            </a:r>
            <a:r>
              <a:rPr lang="ru-RU" sz="3200" b="1" dirty="0" smtClean="0">
                <a:latin typeface="Arial Black" panose="020B0A04020102020204" pitchFamily="34" charset="0"/>
                <a:cs typeface="Times New Roman" pitchFamily="18" charset="0"/>
              </a:rPr>
              <a:t>Третье веко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81253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r4.mt.ru/r7/photo34A1/20650701370-0/jpg/bp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2100" cy="64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oir.mobi/uploads/posts/2021-05/1619974660_22-oir_mobi-p-zrachki-antilopi-zhivotnie-krasivo-foto-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75" y="914401"/>
            <a:ext cx="4349005" cy="37795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35380" y="98577"/>
            <a:ext cx="4267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76542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comp-plus.ru/wp-content/uploads/2019/03/ytop42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30" y="276844"/>
            <a:ext cx="6269609" cy="5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0874" y="1305585"/>
            <a:ext cx="4267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84884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evenbuy.ru/wp-content/uploads/5/a/5/5a5982ac8afbbc468d208877ef8ff7c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3376" cy="346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kot-i-koshka.ru/wp-content/uploads/2017/08/i-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" y="3462528"/>
            <a:ext cx="4336679" cy="303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www.dolphinencounters.com/wp-content/uploads/2015/12/sea-lion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96" y="3478722"/>
            <a:ext cx="4718304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271899"/>
            <a:ext cx="480364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 </a:t>
            </a:r>
            <a:r>
              <a:rPr lang="ru-RU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Вибриссы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 –</a:t>
            </a:r>
            <a:r>
              <a:rPr lang="ru-RU" sz="3200" b="1" dirty="0" smtClean="0">
                <a:latin typeface="Arial Black" panose="020B0A04020102020204" pitchFamily="34" charset="0"/>
                <a:cs typeface="Times New Roman" pitchFamily="18" charset="0"/>
              </a:rPr>
              <a:t>не усы</a:t>
            </a:r>
            <a:endParaRPr lang="ru-RU" sz="3200" dirty="0"/>
          </a:p>
        </p:txBody>
      </p:sp>
      <p:pic>
        <p:nvPicPr>
          <p:cNvPr id="4098" name="Picture 2" descr="https://avatars.mds.yandex.net/get-zen_doc/40170/pub_5bbf887338a33e00a9f7bae2_5bbf899f2667aa00ab8c6f62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76" y="0"/>
            <a:ext cx="4230624" cy="347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192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natalyland.ru/wp-content/uploads/c/d/c/cdcf530620cdb2e76cbe8a65a8503f0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09873" cy="345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-dog.ru/wallpapers/0/57/527997014125703/medved-les-morda-yaz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74" y="3450337"/>
            <a:ext cx="4834126" cy="340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images11.popmeh.ru/upload/img_cache/2e7/2e76c5c1f4ec136b8675e82eae141f9f_cropped_1332x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5" y="3450336"/>
            <a:ext cx="4224529" cy="34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images11.popmeh.ru/upload/img_cache/a50/a50bea6de3fb09d39f003188c9b49d95_cropped_1332x7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74" y="0"/>
            <a:ext cx="4834126" cy="35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3311242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 Язык –</a:t>
            </a:r>
            <a:r>
              <a:rPr lang="ru-RU" sz="2000" b="1" dirty="0" smtClean="0">
                <a:latin typeface="Arial Black" panose="020B0A04020102020204" pitchFamily="34" charset="0"/>
                <a:cs typeface="Times New Roman" pitchFamily="18" charset="0"/>
              </a:rPr>
              <a:t> не только орган чувств, но и средство добычи пищи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34947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-36576" y="216408"/>
            <a:ext cx="9144000" cy="4328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51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ОРГАНЫ ДЫХАНИЯ</a:t>
            </a:r>
            <a:endParaRPr lang="ru-RU" sz="31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19458" name="Picture 2" descr="https://iknigi.net/books_files/online_html/93811/i_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118"/>
            <a:ext cx="9239706" cy="386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-36576" y="3803904"/>
            <a:ext cx="9257994" cy="8656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5100" b="1" dirty="0" smtClean="0">
                <a:latin typeface="Arial Black" panose="020B0A04020102020204" pitchFamily="34" charset="0"/>
                <a:cs typeface="Times New Roman" pitchFamily="18" charset="0"/>
              </a:rPr>
              <a:t>Определите органы дыхания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5100" b="1" dirty="0" smtClean="0">
                <a:latin typeface="Arial Black" panose="020B0A04020102020204" pitchFamily="34" charset="0"/>
                <a:cs typeface="Times New Roman" pitchFamily="18" charset="0"/>
              </a:rPr>
              <a:t> и среду обитания хордовых животных</a:t>
            </a:r>
            <a:endParaRPr lang="ru-RU" sz="3100" b="1" dirty="0" smtClean="0"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7043" y="79931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  <a:cs typeface="Times New Roman" pitchFamily="18" charset="0"/>
              </a:rPr>
              <a:t>1</a:t>
            </a:r>
            <a:endParaRPr lang="ru-RU" b="1" dirty="0"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7971" y="82548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23144" y="82548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31523" y="82548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974979" y="891492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26958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au-donetsk.ru/wp-content/uploads/dyhatelnaya-sistema-mlekopitayushchih-stroenie-i-funkcii-organov-dyhan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2416" y="5231630"/>
            <a:ext cx="429158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 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Arial Black" panose="020B0A04020102020204" pitchFamily="34" charset="0"/>
                <a:cs typeface="Times New Roman" pitchFamily="18" charset="0"/>
              </a:rPr>
              <a:t>альвеолярные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45568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ds03.infourok.ru/uploads/ex/0e3c/000578f3-6341498a/2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2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" y="292609"/>
            <a:ext cx="8839200" cy="51206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Определите ТИП и ПОДТИП данного животного</a:t>
            </a:r>
          </a:p>
          <a:p>
            <a:pPr marL="0" indent="0"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2" name="Picture 2" descr="https://i.artfile.ru/2000x1333_816014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6" y="1042655"/>
            <a:ext cx="7234355" cy="482169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95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fs.znanio.ru/methodology/images/fc/7b/fc7b111abb49c9b04cdcc82b9be4db6fa265e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1" y="200819"/>
            <a:ext cx="8159369" cy="61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28416" y="1259626"/>
            <a:ext cx="8900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80734" y="1734007"/>
            <a:ext cx="19268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91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ykl-res.azureedge.net/fbec1976-57e7-45e0-b6e1-766c66afd174/4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24"/>
            <a:ext cx="9144000" cy="555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-36576" y="216408"/>
            <a:ext cx="9144000" cy="4328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51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Кровеносная система.</a:t>
            </a: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571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knigi.net/books_files/online_html/94517/i_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056"/>
            <a:ext cx="9144000" cy="563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-36576" y="216408"/>
            <a:ext cx="9144000" cy="4328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51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Пищеварительная система</a:t>
            </a:r>
            <a:endParaRPr lang="ru-RU" sz="3100" b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72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fsd.videouroki.net/products/conspekty/bio7pozv/26-vnutriennieie-stroieniie-mliekopitaiushchikh.files/image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8" y="0"/>
            <a:ext cx="6876288" cy="28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ferret-pet.ru/wp-content/uploads/7/9/9/799f1d5f86ada3ac4b89b2d8e7c089d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504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s://www.merkur.de/bilder/2015/09/29/5574195/772286410-urn-newsml-dpa-com-20090101-150923-99-07330_large_4_3-2ee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89504"/>
            <a:ext cx="4267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326" y="135374"/>
            <a:ext cx="66400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97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s1.slide-share.ru/s_slide/a82688740c527e41125eebc8c680fb22/7aec89f3-86a1-4230-8f63-a57d9d0f5d4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s1.slide-share.ru/s_slide/a82688740c527e41125eebc8c680fb22/7aec89f3-86a1-4230-8f63-a57d9d0f5d48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s1.slide-share.ru/s_slide/a82688740c527e41125eebc8c680fb22/7aec89f3-86a1-4230-8f63-a57d9d0f5d48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s1.slide-share.ru/s_slide/a82688740c527e41125eebc8c680fb22/7aec89f3-86a1-4230-8f63-a57d9d0f5d48.jpe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s1.slide-share.ru/s_slide/a82688740c527e41125eebc8c680fb22/7aec89f3-86a1-4230-8f63-a57d9d0f5d48.jpe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1.slide-share.ru/s_slide/a82688740c527e41125eebc8c680fb22/7aec89f3-86a1-4230-8f63-a57d9d0f5d48.jpe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https://vet-klinik.ru/wp-content/uploads/2021/03/249c316c254fda1ed546213849687b5e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12" name="Picture 16" descr="https://veterinastya.ru/wp-content/uploads/2021/05/image-2048x136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9" y="312738"/>
            <a:ext cx="8487869" cy="58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277566" y="2451854"/>
            <a:ext cx="135165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  <a:cs typeface="Times New Roman" pitchFamily="18" charset="0"/>
              </a:rPr>
              <a:t>Моче-</a:t>
            </a:r>
          </a:p>
          <a:p>
            <a:r>
              <a:rPr lang="ru-RU" b="1" dirty="0" smtClean="0">
                <a:latin typeface="Arial Black" panose="020B0A04020102020204" pitchFamily="34" charset="0"/>
                <a:cs typeface="Times New Roman" pitchFamily="18" charset="0"/>
              </a:rPr>
              <a:t>спуска-</a:t>
            </a:r>
          </a:p>
          <a:p>
            <a:r>
              <a:rPr lang="ru-RU" b="1" dirty="0">
                <a:latin typeface="Arial Black" panose="020B0A04020102020204" pitchFamily="34" charset="0"/>
                <a:cs typeface="Times New Roman" pitchFamily="18" charset="0"/>
              </a:rPr>
              <a:t>т</a:t>
            </a:r>
            <a:r>
              <a:rPr lang="ru-RU" b="1" dirty="0" smtClean="0">
                <a:latin typeface="Arial Black" panose="020B0A04020102020204" pitchFamily="34" charset="0"/>
                <a:cs typeface="Times New Roman" pitchFamily="18" charset="0"/>
              </a:rPr>
              <a:t>ельный</a:t>
            </a:r>
          </a:p>
          <a:p>
            <a:r>
              <a:rPr lang="ru-RU" b="1" dirty="0" smtClean="0">
                <a:latin typeface="Arial Black" panose="020B0A04020102020204" pitchFamily="34" charset="0"/>
                <a:cs typeface="Times New Roman" pitchFamily="18" charset="0"/>
              </a:rPr>
              <a:t> канал</a:t>
            </a:r>
            <a:endParaRPr lang="ru-RU" b="1" dirty="0"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09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s://smart-lab.ru/uploads/images/06/18/76/2021/04/25/d8c8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474"/>
            <a:ext cx="4277680" cy="294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https://fs3.fotoload.ru/f/1219/1575912438/1920x1080/1615f52e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1" y="0"/>
            <a:ext cx="4511039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https://ramzoo.ru/wp-content/uploads/913cfe52fff5186066b07449faba750e53dcef2219765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3" y="37502"/>
            <a:ext cx="4200999" cy="30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https://live.staticflickr.com/4624/39823684524_1b9903832c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1" y="3415474"/>
            <a:ext cx="4511040" cy="294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-13902" y="3159442"/>
            <a:ext cx="8802625" cy="5120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Размножение? Оплодотворение? Есть половой диморфизм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864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goldribbon.ru/uploads/posts/2018-09/1538250945_d8c250ce-5051-4bca-88a3-cf6c5d7a3c8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72" y="3012789"/>
            <a:ext cx="4267200" cy="31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80822" y="647438"/>
            <a:ext cx="429158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 ? </a:t>
            </a:r>
            <a:r>
              <a:rPr lang="ru-RU" sz="2400" b="1" dirty="0" smtClean="0">
                <a:latin typeface="Arial Black" panose="020B0A04020102020204" pitchFamily="34" charset="0"/>
                <a:cs typeface="Times New Roman" pitchFamily="18" charset="0"/>
              </a:rPr>
              <a:t>Матка и плацента</a:t>
            </a:r>
            <a:endParaRPr lang="ru-RU" sz="2400" dirty="0"/>
          </a:p>
        </p:txBody>
      </p:sp>
      <p:pic>
        <p:nvPicPr>
          <p:cNvPr id="9218" name="Picture 2" descr="https://ykl-res.azureedge.net/104959bc-2e58-40bc-838f-f92b4d6a9a36/%D0%97%D0%B0%D1%80%D0%BE%D0%B4%D1%8B%D1%88%D0%BC%D0%BB%D0%B5%D0%BA%D0%BE%D0%BF%D0%B8%D1%82%D0%B0%D1%8E%D1%89%D0%B5%D0%B3%D0%BEw48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7" y="134112"/>
            <a:ext cx="4418955" cy="559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90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i.artfile.ru/2560x1707_1543740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" y="0"/>
            <a:ext cx="4267199" cy="27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oir.mobi/uploads/posts/2021-05/1620236573_54-oir_mobi-p-zhivotnie-zabotyatsya-o-potomstve-zhivotni-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0" y="0"/>
            <a:ext cx="4425696" cy="27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s://img-fotki.yandex.ru/get/6307/68701203.189/0_91a36_610b524d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" y="3223794"/>
            <a:ext cx="414528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s://i.pinimg.com/originals/3d/47/b3/3d47b35a3cbaa9b1d5ebee26ad2125d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77" y="3223794"/>
            <a:ext cx="402336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134112" y="2711731"/>
            <a:ext cx="8802625" cy="5120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Что за свойство проявляют все животные на фото?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02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fm.cnbc.com/applications/cnbc.com/resources/img/editorial/2017/01/27/104245252-GettyImages-680801553.jpg?v=14855274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7" y="175294"/>
            <a:ext cx="4548735" cy="30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interessno.ru/wp-content/uploads/2020/01/89161704.jpg.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34" y="3303774"/>
            <a:ext cx="4154297" cy="276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i.pinimg.com/originals/26/03/2f/26032f02248be8f1197d37e5c5b639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56" y="0"/>
            <a:ext cx="3559390" cy="31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96425" y="6073305"/>
            <a:ext cx="4052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ПОДКЛАСС  ЯЙЦЕКЛАДУЩИЕ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6914" y="36361"/>
            <a:ext cx="4187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Подкласс НАСТОЯЩИЕ ЗВЕРИ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4631" y="2797042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Плацентарные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99931" y="3207026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СУМЧАТЫЕ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596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верозубые ящеры похожи на млекопитающих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78" y="640268"/>
            <a:ext cx="8069962" cy="552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7147" y="0"/>
            <a:ext cx="8802625" cy="5120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ПРОИСХОЖДЕНИЕ МЛЕКОПИТАЮЩИХ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1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0" y="256032"/>
            <a:ext cx="9144000" cy="512063"/>
          </a:xfrm>
          <a:noFill/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Определите </a:t>
            </a:r>
            <a:r>
              <a:rPr lang="ru-RU" sz="2400" b="1" u="sng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предполагаемый </a:t>
            </a: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КЛАСС данного животного</a:t>
            </a:r>
          </a:p>
          <a:p>
            <a:pPr marL="0" indent="0"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2050" name="Picture 2" descr="https://i.artfile.ru/2000x1333_816014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1" y="1032065"/>
            <a:ext cx="4567188" cy="304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846320" y="1237488"/>
            <a:ext cx="4303776" cy="31312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Рыбы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Земноводные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Пресмыкающиеся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Птицы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Млекопитающие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096" y="4590287"/>
            <a:ext cx="9144000" cy="5120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Найдите 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днокоренное слово слову «млекопитающие»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24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верозубый ящер на охоте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9" y="541056"/>
            <a:ext cx="8230759" cy="57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0" y="0"/>
            <a:ext cx="8802625" cy="5120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Зверозубые ящеры.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02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Череп зверозубого ящер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8" y="256032"/>
            <a:ext cx="8488553" cy="57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664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tudfile.net/html/46330/238/html_7FIDDEZMLZ.sHN9/htmlconvd-fDRge8404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" y="134429"/>
            <a:ext cx="8948928" cy="6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22325" y="5727891"/>
            <a:ext cx="8802625" cy="5120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err="1" smtClean="0">
                <a:latin typeface="Arial Black" panose="020B0A04020102020204" pitchFamily="34" charset="0"/>
                <a:cs typeface="Times New Roman" pitchFamily="18" charset="0"/>
              </a:rPr>
              <a:t>Меланодон</a:t>
            </a:r>
            <a:endParaRPr lang="ru-RU" sz="2400" b="1" dirty="0" smtClean="0">
              <a:latin typeface="Arial Black" panose="020B0A04020102020204" pitchFamily="34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37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6pch.ru/stories-raw/img/38164.p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08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mg.akusherstvo.ru/images/magaz/im905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1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286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knigi.net/books_files/online_html/93811/i_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70688"/>
            <a:ext cx="8842121" cy="60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355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img.buzzfeed.com/buzzfeed-static/static/2016-08/5/15/enhanced/buzzfeed-prod-fastlane02/enhanced-7099-1470425622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583" y="170688"/>
            <a:ext cx="5953125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12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atlasprirodirossii.ru/wp-content/uploads/2012/01/lastonog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2" y="97536"/>
            <a:ext cx="4120896" cy="621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cherepah.ru/wp-content/uploads/f/9/2/f92ca5c9845b43ce0b182d10bec7ce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36" y="97536"/>
            <a:ext cx="4315968" cy="621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885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ds04.infourok.ru/uploads/ex/04ce/0011cb95-6173c03d/hello_html_m72227d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8" y="217042"/>
            <a:ext cx="8867446" cy="61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21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ferret-pet.ru/wp-content/uploads/b/3/7/b377f811381847445e3b6402b8176b0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9690" cy="62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kaktusenok.com/img/animals/21/lev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08" y="904036"/>
            <a:ext cx="4888992" cy="447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922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da-land.ru/images/article/orig/2018/07/domashnee-moloko-polza-i-vred-primenenie-i-hrane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2"/>
            <a:ext cx="4052385" cy="29388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mds.yandex.net/get-zen_doc/5231691/pub_60f5eab2c6cba86dfd64f425_60f5ec339457d91159169c83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64" y="0"/>
            <a:ext cx="4161536" cy="293246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русская народная сказка гуси лебед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29" y="3200971"/>
            <a:ext cx="4145280" cy="293827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31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hobby-puzzle.ru/images/product_images/popup_images/4714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182879"/>
            <a:ext cx="8570977" cy="61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97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cont.ws/uploads/pic/2017/5/1%20%28817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"/>
            <a:ext cx="9144000" cy="63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957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072" y="646974"/>
            <a:ext cx="8942832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/>
              <a:t>1.Установите </a:t>
            </a:r>
            <a:r>
              <a:rPr lang="ru-RU" sz="2800" b="1" dirty="0"/>
              <a:t>соответствие между признаком животных и классами Пресмыкающихся и Млекопитающих</a:t>
            </a:r>
            <a:r>
              <a:rPr lang="ru-RU" sz="2800" b="1" dirty="0" smtClean="0"/>
              <a:t>.</a:t>
            </a:r>
          </a:p>
          <a:p>
            <a:r>
              <a:rPr lang="ru-RU" sz="2800" b="1" u="sng" dirty="0" smtClean="0"/>
              <a:t>ПРИЗНАК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А</a:t>
            </a:r>
            <a:r>
              <a:rPr lang="ru-RU" sz="2800" b="1" dirty="0"/>
              <a:t>) </a:t>
            </a:r>
            <a:r>
              <a:rPr lang="ru-RU" sz="2800" b="1" dirty="0" err="1"/>
              <a:t>трехкамерное</a:t>
            </a:r>
            <a:r>
              <a:rPr lang="ru-RU" sz="2800" b="1" dirty="0"/>
              <a:t> сердце</a:t>
            </a:r>
            <a:br>
              <a:rPr lang="ru-RU" sz="2800" b="1" dirty="0"/>
            </a:br>
            <a:r>
              <a:rPr lang="ru-RU" sz="2800" b="1" dirty="0"/>
              <a:t>Б) вскармливают детенышей молоком</a:t>
            </a:r>
            <a:br>
              <a:rPr lang="ru-RU" sz="2800" b="1" dirty="0"/>
            </a:br>
            <a:r>
              <a:rPr lang="ru-RU" sz="2800" b="1" dirty="0"/>
              <a:t>В) покрыты шерстью</a:t>
            </a:r>
            <a:br>
              <a:rPr lang="ru-RU" sz="2800" b="1" dirty="0"/>
            </a:br>
            <a:r>
              <a:rPr lang="ru-RU" sz="2800" b="1" dirty="0"/>
              <a:t>Г) кожа сухая, без желез, покрыта чешуями</a:t>
            </a:r>
            <a:br>
              <a:rPr lang="ru-RU" sz="2800" b="1" dirty="0"/>
            </a:br>
            <a:r>
              <a:rPr lang="ru-RU" sz="2800" b="1" dirty="0"/>
              <a:t>Д) </a:t>
            </a:r>
            <a:r>
              <a:rPr lang="ru-RU" sz="2800" b="1" dirty="0" err="1"/>
              <a:t>теплокровность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Е) зубы недифференцированные</a:t>
            </a:r>
            <a:br>
              <a:rPr lang="ru-RU" sz="2800" b="1" dirty="0"/>
            </a:br>
            <a:endParaRPr lang="ru-RU" sz="2800" b="1" dirty="0"/>
          </a:p>
          <a:p>
            <a:r>
              <a:rPr lang="ru-RU" sz="2800" b="1" u="sng" dirty="0"/>
              <a:t>КЛАСС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1</a:t>
            </a:r>
            <a:r>
              <a:rPr lang="ru-RU" sz="2800" b="1" dirty="0"/>
              <a:t>) Пресмыкающиеся</a:t>
            </a:r>
            <a:br>
              <a:rPr lang="ru-RU" sz="2800" b="1" dirty="0"/>
            </a:br>
            <a:r>
              <a:rPr lang="ru-RU" sz="2800" b="1" dirty="0"/>
              <a:t>2) Млекопитающие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11680" y="0"/>
            <a:ext cx="429158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Рефлексия урока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5385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3840" y="121920"/>
            <a:ext cx="8741664" cy="56938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/>
              <a:t>2.Установите </a:t>
            </a:r>
            <a:r>
              <a:rPr lang="ru-RU" sz="2800" b="1" dirty="0"/>
              <a:t>соответствие между признаком и классом животных, для которого он характерен</a:t>
            </a:r>
            <a:r>
              <a:rPr lang="ru-RU" sz="2800" b="1" dirty="0" smtClean="0"/>
              <a:t>.</a:t>
            </a:r>
          </a:p>
          <a:p>
            <a:r>
              <a:rPr lang="ru-RU" sz="2800" b="1" u="sng" dirty="0" smtClean="0"/>
              <a:t>ПРИЗНАК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А</a:t>
            </a:r>
            <a:r>
              <a:rPr lang="ru-RU" sz="2800" b="1" dirty="0"/>
              <a:t>) образование цевки в конечности</a:t>
            </a:r>
            <a:br>
              <a:rPr lang="ru-RU" sz="2800" b="1" dirty="0"/>
            </a:br>
            <a:r>
              <a:rPr lang="ru-RU" sz="2800" b="1" dirty="0"/>
              <a:t>Б) развитие у большинства плаценты</a:t>
            </a:r>
            <a:br>
              <a:rPr lang="ru-RU" sz="2800" b="1" dirty="0"/>
            </a:br>
            <a:r>
              <a:rPr lang="ru-RU" sz="2800" b="1" dirty="0"/>
              <a:t>В) развитие на теле волосяного покрова</a:t>
            </a:r>
            <a:br>
              <a:rPr lang="ru-RU" sz="2800" b="1" dirty="0"/>
            </a:br>
            <a:r>
              <a:rPr lang="ru-RU" sz="2800" b="1" dirty="0"/>
              <a:t>Г) наличие в коже потовых желез</a:t>
            </a:r>
            <a:br>
              <a:rPr lang="ru-RU" sz="2800" b="1" dirty="0"/>
            </a:br>
            <a:r>
              <a:rPr lang="ru-RU" sz="2800" b="1" dirty="0"/>
              <a:t>Д) наличие копчиковой железы</a:t>
            </a:r>
            <a:br>
              <a:rPr lang="ru-RU" sz="2800" b="1" dirty="0"/>
            </a:br>
            <a:r>
              <a:rPr lang="ru-RU" sz="2800" b="1" dirty="0"/>
              <a:t>Е) наличие воздушных мешков</a:t>
            </a:r>
            <a:br>
              <a:rPr lang="ru-RU" sz="2800" b="1" dirty="0"/>
            </a:br>
            <a:endParaRPr lang="ru-RU" sz="2800" b="1" dirty="0"/>
          </a:p>
          <a:p>
            <a:r>
              <a:rPr lang="ru-RU" sz="2800" b="1" u="sng" dirty="0"/>
              <a:t>КЛАСС ЖИВОТНЫХ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1</a:t>
            </a:r>
            <a:r>
              <a:rPr lang="ru-RU" sz="2800" b="1" dirty="0"/>
              <a:t>) Птицы</a:t>
            </a:r>
            <a:br>
              <a:rPr lang="ru-RU" sz="2800" b="1" dirty="0"/>
            </a:br>
            <a:r>
              <a:rPr lang="ru-RU" sz="2800" b="1" dirty="0"/>
              <a:t>2) Млекопитающие</a:t>
            </a:r>
          </a:p>
        </p:txBody>
      </p:sp>
    </p:spTree>
    <p:extLst>
      <p:ext uri="{BB962C8B-B14F-4D97-AF65-F5344CB8AC3E}">
        <p14:creationId xmlns:p14="http://schemas.microsoft.com/office/powerpoint/2010/main" val="2988034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9728" y="207264"/>
            <a:ext cx="5431536" cy="61247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/>
              <a:t>3.Выберите </a:t>
            </a:r>
            <a:r>
              <a:rPr lang="ru-RU" sz="2800" b="1" dirty="0"/>
              <a:t>три верных ответа из шести и запишите в ответ цифры, под которыми они указаны</a:t>
            </a:r>
            <a:r>
              <a:rPr lang="ru-RU" sz="2800" b="1" dirty="0" smtClean="0"/>
              <a:t>.</a:t>
            </a:r>
          </a:p>
          <a:p>
            <a:r>
              <a:rPr lang="ru-RU" sz="2800" b="1" dirty="0" smtClean="0"/>
              <a:t>Для этого животных характерно: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1</a:t>
            </a:r>
            <a:r>
              <a:rPr lang="ru-RU" sz="2800" b="1" dirty="0"/>
              <a:t>) артериальная кровь не смешивается с венозной</a:t>
            </a:r>
            <a:br>
              <a:rPr lang="ru-RU" sz="2800" b="1" dirty="0"/>
            </a:br>
            <a:r>
              <a:rPr lang="ru-RU" sz="2800" b="1" dirty="0"/>
              <a:t>2) артериальная и венозная кровь частично смешиваются</a:t>
            </a:r>
            <a:br>
              <a:rPr lang="ru-RU" sz="2800" b="1" dirty="0"/>
            </a:br>
            <a:r>
              <a:rPr lang="ru-RU" sz="2800" b="1" dirty="0"/>
              <a:t>3) сердце </a:t>
            </a:r>
            <a:r>
              <a:rPr lang="ru-RU" sz="2800" b="1" dirty="0" err="1"/>
              <a:t>трёхкамерное</a:t>
            </a:r>
            <a:r>
              <a:rPr lang="ru-RU" sz="2800" b="1" dirty="0"/>
              <a:t> с неполной перегородкой в желудочке</a:t>
            </a:r>
            <a:br>
              <a:rPr lang="ru-RU" sz="2800" b="1" dirty="0"/>
            </a:br>
            <a:r>
              <a:rPr lang="ru-RU" sz="2800" b="1" dirty="0"/>
              <a:t>4) сердце четырёхкамерное</a:t>
            </a:r>
            <a:br>
              <a:rPr lang="ru-RU" sz="2800" b="1" dirty="0"/>
            </a:br>
            <a:r>
              <a:rPr lang="ru-RU" sz="2800" b="1" dirty="0"/>
              <a:t>5) зубы не дифференцированы</a:t>
            </a:r>
            <a:br>
              <a:rPr lang="ru-RU" sz="2800" b="1" dirty="0"/>
            </a:br>
            <a:r>
              <a:rPr lang="ru-RU" sz="2800" b="1" dirty="0"/>
              <a:t>6) интенсивный обмен веществ</a:t>
            </a:r>
          </a:p>
        </p:txBody>
      </p: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499072"/>
            <a:ext cx="3474720" cy="554113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532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83024" y="190006"/>
            <a:ext cx="4572000" cy="35394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2800" b="1" dirty="0"/>
              <a:t>ХАРАКТЕРИСТИКИ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А) наличие </a:t>
            </a:r>
            <a:r>
              <a:rPr lang="ru-RU" sz="2800" b="1" dirty="0" err="1"/>
              <a:t>вибриссов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Б) </a:t>
            </a:r>
            <a:r>
              <a:rPr lang="ru-RU" sz="2800" b="1" dirty="0" smtClean="0"/>
              <a:t>перьевой покров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В) двойное дыхание</a:t>
            </a:r>
            <a:br>
              <a:rPr lang="ru-RU" sz="2800" b="1" dirty="0"/>
            </a:br>
            <a:r>
              <a:rPr lang="ru-RU" sz="2800" b="1" dirty="0"/>
              <a:t>Г) дифференцированные зубы</a:t>
            </a:r>
            <a:br>
              <a:rPr lang="ru-RU" sz="2800" b="1" dirty="0"/>
            </a:br>
            <a:r>
              <a:rPr lang="ru-RU" sz="2800" b="1" dirty="0"/>
              <a:t>Д) наличие киля на грудине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420721"/>
              </p:ext>
            </p:extLst>
          </p:nvPr>
        </p:nvGraphicFramePr>
        <p:xfrm>
          <a:off x="4383025" y="4420616"/>
          <a:ext cx="4760975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195"/>
                <a:gridCol w="952195"/>
                <a:gridCol w="952195"/>
                <a:gridCol w="952195"/>
                <a:gridCol w="9521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А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Б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В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Г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Д</a:t>
                      </a:r>
                      <a:endParaRPr lang="ru-RU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412" name="Picture 4" descr="https://legkovmeste.ru/wp-content/uploads/2019/02/post_5b03385e7aaa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7" y="190006"/>
            <a:ext cx="3858767" cy="315266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https://kipmu.ru/wp-content/uploads/albtrs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575"/>
            <a:ext cx="4144356" cy="276345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64592" y="2718816"/>
            <a:ext cx="5913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1</a:t>
            </a:r>
            <a:endParaRPr lang="ru-RU" sz="4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319" y="5527727"/>
            <a:ext cx="5913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/>
              <a:t>2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942108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976" y="190006"/>
            <a:ext cx="4572000" cy="397031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2800" b="1" dirty="0"/>
              <a:t>ХАРАКТЕРИСТИКИ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А) </a:t>
            </a:r>
            <a:r>
              <a:rPr lang="ru-RU" sz="2800" b="1" dirty="0" err="1" smtClean="0"/>
              <a:t>доразвитие</a:t>
            </a:r>
            <a:r>
              <a:rPr lang="ru-RU" sz="2800" b="1" dirty="0" smtClean="0"/>
              <a:t> детеныша в сумке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Б) </a:t>
            </a:r>
            <a:r>
              <a:rPr lang="ru-RU" sz="2800" b="1" dirty="0" smtClean="0"/>
              <a:t>яйцекладущие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В</a:t>
            </a:r>
            <a:r>
              <a:rPr lang="ru-RU" sz="2800" b="1" dirty="0" smtClean="0"/>
              <a:t>) питаются молоком млечных желез в сумке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Г</a:t>
            </a:r>
            <a:r>
              <a:rPr lang="ru-RU" sz="2800" b="1" dirty="0" smtClean="0"/>
              <a:t>) примитивные млечные железы</a:t>
            </a:r>
            <a:endParaRPr lang="ru-RU" sz="28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851357"/>
              </p:ext>
            </p:extLst>
          </p:nvPr>
        </p:nvGraphicFramePr>
        <p:xfrm>
          <a:off x="438913" y="4917554"/>
          <a:ext cx="380878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195"/>
                <a:gridCol w="952195"/>
                <a:gridCol w="952195"/>
                <a:gridCol w="9521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А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Б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В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Г</a:t>
                      </a:r>
                      <a:endParaRPr lang="ru-RU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12" y="456247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https://placepic.ru/wp-content/uploads/2018/11/DIm-oRXWsAA0Kb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32" y="3730866"/>
            <a:ext cx="3657600" cy="24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51848" y="2576310"/>
            <a:ext cx="5913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1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80732" y="5401247"/>
            <a:ext cx="5913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2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4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0" y="1725168"/>
            <a:ext cx="9144000" cy="5120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КАКИМИ ОТЛИЧИТЕЛЬНЫМИ ПРИЗНАКАМИ ОБЛАДАЮТ МЛЕКОПИТАЮЩИЕ?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76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ermilon.ru/wp-content/uploads/2019/04/2-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" y="0"/>
            <a:ext cx="4720526" cy="325492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4100" name="Picture 4" descr="https://words-storage.s3.eu-central-1.amazonaws.com/production/article_images/5a3a213f2685b200284518b7/caefab42-11f7-474c-964e-ae7f992559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96" y="3108960"/>
            <a:ext cx="5205984" cy="325526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17471" y="2317742"/>
            <a:ext cx="2832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96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4.infourok.ru/uploads/ex/0234/0017bc6b-7f3663ec/2/hello_html_m225e39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5632"/>
            <a:ext cx="9144000" cy="61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-30480" y="0"/>
            <a:ext cx="9144000" cy="86563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51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Какой отдел головного мозга значительно доминирует у млекопитающих и почему</a:t>
            </a:r>
            <a:r>
              <a:rPr lang="ru-RU" sz="58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?</a:t>
            </a:r>
            <a:r>
              <a:rPr lang="ru-RU" sz="31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8768" y="5475470"/>
            <a:ext cx="2832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38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zooservis.ru/wp-content/uploads/2021/06/1114003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5" y="135102"/>
            <a:ext cx="3735509" cy="26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eb-zoopark.ru/wp-content/uploads/2018/06/1-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94" y="135101"/>
            <a:ext cx="3735231" cy="26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atherineasquithgallery.com/uploads/posts/2021-02/1613217696_120-p-fon-sinyaya-ptitsa-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5" y="3318264"/>
            <a:ext cx="3625781" cy="288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trikky.ru/wp-content/blogs.dir/1/files/2021/06/25/img-20210625-wa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94" y="3316224"/>
            <a:ext cx="3735232" cy="28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-54864" y="2806201"/>
            <a:ext cx="9144000" cy="5120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itchFamily="18" charset="0"/>
              </a:rPr>
              <a:t>Охарактеризуйте покров данных животных . Если ли различия?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51828" y="5596789"/>
            <a:ext cx="115908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! 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01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erret-pet.ru/wp-content/uploads/3/1/2/3121b9b4c01e107ec5f141b83f4bf47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" y="95440"/>
            <a:ext cx="8058912" cy="60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51104" y="95440"/>
            <a:ext cx="8058912" cy="12537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latin typeface="Arial Black" panose="020B0A04020102020204" pitchFamily="34" charset="0"/>
                <a:cs typeface="Times New Roman" pitchFamily="18" charset="0"/>
              </a:rPr>
              <a:t>Сравните кровь в сердце представленных животных и объясните наличие </a:t>
            </a:r>
            <a:r>
              <a:rPr lang="ru-RU" sz="2400" b="1" dirty="0" err="1" smtClean="0">
                <a:latin typeface="Arial Black" panose="020B0A04020102020204" pitchFamily="34" charset="0"/>
                <a:cs typeface="Times New Roman" pitchFamily="18" charset="0"/>
              </a:rPr>
              <a:t>теплокровности</a:t>
            </a:r>
            <a:r>
              <a:rPr lang="ru-RU" sz="2400" b="1" dirty="0" smtClean="0">
                <a:latin typeface="Arial Black" panose="020B0A04020102020204" pitchFamily="34" charset="0"/>
                <a:cs typeface="Times New Roman" pitchFamily="18" charset="0"/>
              </a:rPr>
              <a:t> у млекопитающих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05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219</Words>
  <Application>Microsoft Office PowerPoint</Application>
  <PresentationFormat>Экран (4:3)</PresentationFormat>
  <Paragraphs>73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Млекопитающие.  Общая характеристика. Происхождение и многообразие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Дмитрий Фамилия</cp:lastModifiedBy>
  <cp:revision>266</cp:revision>
  <dcterms:created xsi:type="dcterms:W3CDTF">2014-11-21T11:00:06Z</dcterms:created>
  <dcterms:modified xsi:type="dcterms:W3CDTF">2022-04-07T13:48:09Z</dcterms:modified>
</cp:coreProperties>
</file>