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307" r:id="rId3"/>
    <p:sldId id="306" r:id="rId4"/>
    <p:sldId id="305" r:id="rId5"/>
    <p:sldId id="303" r:id="rId6"/>
    <p:sldId id="262" r:id="rId7"/>
    <p:sldId id="302" r:id="rId8"/>
    <p:sldId id="318" r:id="rId9"/>
    <p:sldId id="310" r:id="rId10"/>
    <p:sldId id="311" r:id="rId11"/>
    <p:sldId id="309" r:id="rId12"/>
    <p:sldId id="312" r:id="rId13"/>
    <p:sldId id="301" r:id="rId14"/>
    <p:sldId id="314" r:id="rId15"/>
    <p:sldId id="315" r:id="rId16"/>
    <p:sldId id="316" r:id="rId17"/>
    <p:sldId id="317" r:id="rId18"/>
    <p:sldId id="289" r:id="rId19"/>
    <p:sldId id="320" r:id="rId20"/>
    <p:sldId id="283" r:id="rId21"/>
    <p:sldId id="29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7DEE9-CDC8-4FCE-98E6-0822AC651E9E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E7906-7AAA-4A46-A598-7E64CDD80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21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E7906-7AAA-4A46-A598-7E64CDD80989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260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5DA9-DFD3-4012-8B12-19A02D0D4F8F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5EF7B6-A1BC-4215-BBC5-F3A17EDA2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5DA9-DFD3-4012-8B12-19A02D0D4F8F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F7B6-A1BC-4215-BBC5-F3A17EDA2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5DA9-DFD3-4012-8B12-19A02D0D4F8F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F7B6-A1BC-4215-BBC5-F3A17EDA2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2437357-F557-43E4-803B-BEDE69456EE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73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5DA9-DFD3-4012-8B12-19A02D0D4F8F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5EF7B6-A1BC-4215-BBC5-F3A17EDA2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5DA9-DFD3-4012-8B12-19A02D0D4F8F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F7B6-A1BC-4215-BBC5-F3A17EDA23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5DA9-DFD3-4012-8B12-19A02D0D4F8F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F7B6-A1BC-4215-BBC5-F3A17EDA2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5DA9-DFD3-4012-8B12-19A02D0D4F8F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95EF7B6-A1BC-4215-BBC5-F3A17EDA239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5DA9-DFD3-4012-8B12-19A02D0D4F8F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F7B6-A1BC-4215-BBC5-F3A17EDA2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5DA9-DFD3-4012-8B12-19A02D0D4F8F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F7B6-A1BC-4215-BBC5-F3A17EDA2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5DA9-DFD3-4012-8B12-19A02D0D4F8F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F7B6-A1BC-4215-BBC5-F3A17EDA2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5DA9-DFD3-4012-8B12-19A02D0D4F8F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F7B6-A1BC-4215-BBC5-F3A17EDA239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4BB5DA9-DFD3-4012-8B12-19A02D0D4F8F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5EF7B6-A1BC-4215-BBC5-F3A17EDA23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7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458200" cy="3240360"/>
          </a:xfrm>
        </p:spPr>
        <p:txBody>
          <a:bodyPr>
            <a:noAutofit/>
          </a:bodyPr>
          <a:lstStyle/>
          <a:p>
            <a:pPr algn="ctr"/>
            <a:endParaRPr lang="ru-RU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«Применение распределительного свойства умножения».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60648"/>
            <a:ext cx="23528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20.11.15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027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№3,4,5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Число, содержащее целую и дробную части, называют смешанным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b="1" dirty="0" smtClean="0"/>
              <a:t>Чтобы перевести обыкновенную дробь в           десятичную надо: числитель дроби    разделить на знаменатель дроби</a:t>
            </a:r>
          </a:p>
          <a:p>
            <a:endParaRPr lang="ru-RU" b="1" dirty="0" smtClean="0"/>
          </a:p>
          <a:p>
            <a:r>
              <a:rPr lang="ru-RU" b="1" dirty="0" smtClean="0"/>
              <a:t>Чтобы </a:t>
            </a:r>
            <a:r>
              <a:rPr lang="ru-RU" b="1" dirty="0"/>
              <a:t>умножить дробь на дробь, надо:1) найти произведение числителей и произведение знаменателей этих дробей; 2) первое произведение записать числителем, а второе - знаменателем.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82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6,7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buNone/>
            </a:pPr>
            <a:r>
              <a:rPr lang="ru-RU" b="1" dirty="0"/>
              <a:t>Чтобы найти дробь от числа, нужно умножить число на эту дробь</a:t>
            </a:r>
            <a:r>
              <a:rPr lang="ru-RU" b="1" dirty="0" smtClean="0"/>
              <a:t>.</a:t>
            </a:r>
          </a:p>
          <a:p>
            <a:pPr marL="0" indent="0">
              <a:lnSpc>
                <a:spcPct val="107000"/>
              </a:lnSpc>
              <a:buNone/>
            </a:pPr>
            <a:endParaRPr lang="ru-RU" dirty="0"/>
          </a:p>
          <a:p>
            <a:pPr marL="0" indent="0">
              <a:lnSpc>
                <a:spcPct val="107000"/>
              </a:lnSpc>
              <a:buNone/>
            </a:pPr>
            <a:r>
              <a:rPr lang="ru-RU" b="1" dirty="0"/>
              <a:t>Чтобы найти несколько процентов от числа, нужно проценты перевести в обыкновенную или десятичную дробь и умножить число на эту дробь.</a:t>
            </a:r>
            <a:endParaRPr lang="ru-RU" dirty="0"/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43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Распределительное свойство умножения. Чтобы умножить разность на число, можно умножить на это число уменьшаемое и вычитаемое и из первого произведения вычесть второе. Чтобы умножить сумму на число, можно умножить на это число каждое слагаемое и сложить получившиеся произведения.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055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332656"/>
            <a:ext cx="8424936" cy="6120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40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764704"/>
            <a:ext cx="8371655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49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457200"/>
            <a:ext cx="8686800" cy="578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77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457200"/>
            <a:ext cx="8686799" cy="599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68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277" y="457200"/>
            <a:ext cx="8515672" cy="5924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65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33CC"/>
                </a:solidFill>
                <a:latin typeface="Georgia" pitchFamily="18" charset="0"/>
              </a:rPr>
              <a:t>Ответы </a:t>
            </a:r>
            <a:endParaRPr lang="ru-RU" sz="3200" b="1" i="1" dirty="0">
              <a:solidFill>
                <a:srgbClr val="0033CC"/>
              </a:solidFill>
              <a:latin typeface="Georg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351" name="Group 39"/>
              <p:cNvGraphicFramePr>
                <a:graphicFrameLocks noGrp="1"/>
              </p:cNvGraphicFramePr>
              <p:nvPr>
                <p:ph type="tbl" idx="1"/>
                <p:extLst>
                  <p:ext uri="{D42A27DB-BD31-4B8C-83A1-F6EECF244321}">
                    <p14:modId xmlns:p14="http://schemas.microsoft.com/office/powerpoint/2010/main" val="3387094637"/>
                  </p:ext>
                </p:extLst>
              </p:nvPr>
            </p:nvGraphicFramePr>
            <p:xfrm>
              <a:off x="107504" y="548680"/>
              <a:ext cx="8856983" cy="6264697"/>
            </p:xfrm>
            <a:graphic>
              <a:graphicData uri="http://schemas.openxmlformats.org/drawingml/2006/table">
                <a:tbl>
                  <a:tblPr firstCol="1"/>
                  <a:tblGrid>
                    <a:gridCol w="235672"/>
                    <a:gridCol w="3565089"/>
                    <a:gridCol w="5056222"/>
                  </a:tblGrid>
                  <a:tr h="536630">
                    <a:tc gridSpan="3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9406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0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Уровень А 1 вариант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0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Уровень А  2 вариант</a:t>
                          </a: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hlink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159180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а) </a:t>
                          </a:r>
                          <a:r>
                            <a:rPr kumimoji="0" lang="ru-RU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17</a:t>
                          </a: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; б) </a:t>
                          </a:r>
                          <a:r>
                            <a:rPr kumimoji="0" lang="ru-RU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5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;  в)</a:t>
                          </a:r>
                          <a:r>
                            <a:rPr kumimoji="0" lang="ru-RU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ru-RU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;</a:t>
                          </a: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г)</a:t>
                          </a:r>
                          <a:r>
                            <a:rPr kumimoji="0" lang="ru-RU" sz="32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32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32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kumimoji="0" lang="ru-RU" sz="32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28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ru-RU" sz="3200" b="1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rgbClr val="0033CC"/>
                                      </a:solidFill>
                                      <a:effectLst/>
                                      <a:latin typeface="Georgia" pitchFamily="18" charset="0"/>
                                    </a:rPr>
                                    <m:t> </m:t>
                                  </m:r>
                                </m:den>
                              </m:f>
                            </m:oMath>
                          </a14:m>
                          <a:endParaRPr kumimoji="0" lang="ru-RU" sz="32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33CC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а) </a:t>
                          </a:r>
                          <a:r>
                            <a:rPr kumimoji="0" lang="ru-RU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13</a:t>
                          </a: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; б) </a:t>
                          </a:r>
                          <a:r>
                            <a:rPr kumimoji="0" lang="ru-RU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10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;  в) 4 ;</a:t>
                          </a: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 г</a:t>
                          </a:r>
                          <a14:m>
                            <m:oMath xmlns:m="http://schemas.openxmlformats.org/officeDocument/2006/math">
                              <m:r>
                                <a:rPr kumimoji="0" lang="ru-RU" sz="2800" b="1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 </m:t>
                              </m:r>
                              <m:f>
                                <m:fPr>
                                  <m:ctrlPr>
                                    <a:rPr kumimoji="0" lang="ru-RU" sz="28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27</m:t>
                                  </m:r>
                                </m:den>
                              </m:f>
                            </m:oMath>
                          </a14:m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hlink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13194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0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Уровень Б 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0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1 вариант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33CC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0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Уровень Б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0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 1 вариант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hlink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187610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а) 17; </a:t>
                          </a: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б) </a:t>
                          </a:r>
                          <a:r>
                            <a:rPr kumimoji="0" lang="ru-RU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5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; </a:t>
                          </a:r>
                          <a:r>
                            <a:rPr kumimoji="0" lang="ru-RU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       </a:t>
                          </a: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в)</a:t>
                          </a:r>
                          <a:r>
                            <a:rPr kumimoji="0" lang="ru-RU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ru-RU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; </a:t>
                          </a:r>
                          <a:r>
                            <a:rPr kumimoji="0" lang="ru-RU" sz="32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 </a:t>
                          </a:r>
                          <a:r>
                            <a:rPr kumimoji="0" lang="ru-RU" sz="24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г)</a:t>
                          </a: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28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ru-RU" sz="2800" b="1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rgbClr val="0033CC"/>
                                      </a:solidFill>
                                      <a:effectLst/>
                                      <a:latin typeface="Georgia" pitchFamily="18" charset="0"/>
                                    </a:rPr>
                                    <m:t> 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;  </a:t>
                          </a:r>
                          <a:r>
                            <a:rPr kumimoji="0" lang="ru-RU" sz="20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 Д) </a:t>
                          </a: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1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0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0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1  </m:t>
                                  </m:r>
                                </m:num>
                                <m:den>
                                  <m:r>
                                    <a:rPr kumimoji="0" lang="ru-RU" sz="20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kumimoji="0" lang="ru-RU" sz="20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33CC"/>
                            </a:solidFill>
                            <a:effectLst/>
                            <a:latin typeface="Georgia" pitchFamily="18" charset="0"/>
                          </a:endParaRP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а) </a:t>
                          </a:r>
                          <a:r>
                            <a:rPr kumimoji="0" lang="ru-RU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13</a:t>
                          </a: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; б) </a:t>
                          </a:r>
                          <a:r>
                            <a:rPr kumimoji="0" lang="ru-RU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10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; в) 4 ;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32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 </a:t>
                          </a: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г</a:t>
                          </a:r>
                          <a14:m>
                            <m:oMath xmlns:m="http://schemas.openxmlformats.org/officeDocument/2006/math">
                              <m:r>
                                <a:rPr kumimoji="0" lang="ru-RU" sz="2800" b="1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 </m:t>
                              </m:r>
                              <m:f>
                                <m:fPr>
                                  <m:ctrlPr>
                                    <a:rPr kumimoji="0" lang="ru-RU" sz="28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27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ru-RU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; д) 1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1  </m:t>
                                  </m:r>
                                </m:num>
                                <m:den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kumimoji="0" lang="ru-RU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3351" name="Group 39"/>
              <p:cNvGraphicFramePr>
                <a:graphicFrameLocks noGrp="1"/>
              </p:cNvGraphicFramePr>
              <p:nvPr>
                <p:ph type="tbl" idx="1"/>
                <p:extLst>
                  <p:ext uri="{D42A27DB-BD31-4B8C-83A1-F6EECF244321}">
                    <p14:modId xmlns:p14="http://schemas.microsoft.com/office/powerpoint/2010/main" val="3387094637"/>
                  </p:ext>
                </p:extLst>
              </p:nvPr>
            </p:nvGraphicFramePr>
            <p:xfrm>
              <a:off x="107504" y="548680"/>
              <a:ext cx="8856983" cy="6264697"/>
            </p:xfrm>
            <a:graphic>
              <a:graphicData uri="http://schemas.openxmlformats.org/drawingml/2006/table">
                <a:tbl>
                  <a:tblPr firstCol="1"/>
                  <a:tblGrid>
                    <a:gridCol w="235672"/>
                    <a:gridCol w="3565089"/>
                    <a:gridCol w="5056222"/>
                  </a:tblGrid>
                  <a:tr h="536630">
                    <a:tc gridSpan="3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9406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0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Уровень А 1 вариант</a:t>
                          </a:r>
                          <a:endParaRPr kumimoji="0" lang="ru-RU" sz="20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33CC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0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Уровень А  2 вариант</a:t>
                          </a: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hlink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159180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7009" t="-93511" r="-142735" b="-2019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75422" t="-93511" r="-602" b="-201908"/>
                          </a:stretch>
                        </a:blipFill>
                      </a:tcPr>
                    </a:tc>
                  </a:tr>
                  <a:tr h="13194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0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Уровень Б 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0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1 вариант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33CC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0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Уровень Б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0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 1 вариант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hlink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187610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7009" t="-234740" r="-142735" b="-1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75422" t="-234740" r="-602" b="-162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3353" name="Rectangle 41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55" name="Rectangle 43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57" name="Rectangle 45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63" name="Rectangle 51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65" name="Rectangle 53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88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оценок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916832"/>
            <a:ext cx="633670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оценок: Уровень А</a:t>
            </a:r>
            <a:endParaRPr lang="ru-RU" sz="24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заданий – «5»                                                                                    </a:t>
            </a:r>
            <a:endParaRPr lang="ru-RU" sz="24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заданий – «4»</a:t>
            </a:r>
            <a:endParaRPr lang="ru-RU" sz="24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задания – «3»</a:t>
            </a:r>
            <a:endParaRPr lang="ru-RU" sz="24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задание – «2»</a:t>
            </a:r>
            <a:endParaRPr lang="ru-RU" sz="24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оценок: Уровень Б</a:t>
            </a:r>
            <a:endParaRPr lang="ru-RU" sz="24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заданий – «5»                                                                                    </a:t>
            </a:r>
            <a:endParaRPr lang="ru-RU" sz="24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4-3 заданий – «4»</a:t>
            </a:r>
            <a:endParaRPr lang="ru-RU" sz="24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3-2 задания – «3»</a:t>
            </a:r>
            <a:endParaRPr lang="ru-RU" sz="24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задание – «2»</a:t>
            </a:r>
            <a:endParaRPr lang="ru-RU" sz="24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78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Проверим 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 538(</a:t>
            </a:r>
            <a:r>
              <a:rPr lang="ru-RU" dirty="0" err="1" smtClean="0"/>
              <a:t>а,б,в</a:t>
            </a:r>
            <a:r>
              <a:rPr lang="ru-RU" dirty="0" smtClean="0"/>
              <a:t>)</a:t>
            </a:r>
          </a:p>
          <a:p>
            <a:r>
              <a:rPr lang="ru-RU" dirty="0" smtClean="0"/>
              <a:t>№ 499</a:t>
            </a:r>
          </a:p>
          <a:p>
            <a:r>
              <a:rPr lang="ru-RU" dirty="0" smtClean="0"/>
              <a:t>№ 568 (а)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64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071678"/>
            <a:ext cx="7265819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Домашнее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задание: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№ 565 (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а,б,в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), № 570, 571.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261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 flipV="1">
            <a:off x="1978365" y="1124744"/>
            <a:ext cx="0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978366" y="4221088"/>
            <a:ext cx="53299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835696" y="3789040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835696" y="3284984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835696" y="2780928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835696" y="2276872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835696" y="1772816"/>
            <a:ext cx="2873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endCxn id="81" idx="0"/>
          </p:cNvCxnSpPr>
          <p:nvPr/>
        </p:nvCxnSpPr>
        <p:spPr>
          <a:xfrm>
            <a:off x="2858617" y="4077072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endCxn id="82" idx="0"/>
          </p:cNvCxnSpPr>
          <p:nvPr/>
        </p:nvCxnSpPr>
        <p:spPr>
          <a:xfrm>
            <a:off x="3794720" y="4077072"/>
            <a:ext cx="1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4658816" y="4077072"/>
            <a:ext cx="0" cy="3286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5594920" y="4077072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6732240" y="4077072"/>
            <a:ext cx="0" cy="3286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596336" y="4221088"/>
            <a:ext cx="1431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Этапы урока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2627784" y="4365104"/>
            <a:ext cx="461665" cy="129614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3563888" y="4365104"/>
            <a:ext cx="461665" cy="129614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83" name="TextBox 82"/>
          <p:cNvSpPr txBox="1"/>
          <p:nvPr/>
        </p:nvSpPr>
        <p:spPr>
          <a:xfrm>
            <a:off x="4427984" y="4221088"/>
            <a:ext cx="461665" cy="1800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 smtClean="0"/>
              <a:t>Работа в парах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5364088" y="3789040"/>
            <a:ext cx="461665" cy="27363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 smtClean="0"/>
              <a:t>Решение уравнения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6660232" y="4241413"/>
            <a:ext cx="738664" cy="20679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1331640" y="1484784"/>
            <a:ext cx="236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1331641" y="2060848"/>
            <a:ext cx="421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1331640" y="2564904"/>
            <a:ext cx="264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01" name="TextBox 100"/>
          <p:cNvSpPr txBox="1"/>
          <p:nvPr/>
        </p:nvSpPr>
        <p:spPr>
          <a:xfrm>
            <a:off x="1331640" y="3042248"/>
            <a:ext cx="437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02" name="TextBox 101"/>
          <p:cNvSpPr txBox="1"/>
          <p:nvPr/>
        </p:nvSpPr>
        <p:spPr>
          <a:xfrm>
            <a:off x="1331640" y="3573016"/>
            <a:ext cx="52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03" name="TextBox 102"/>
          <p:cNvSpPr txBox="1"/>
          <p:nvPr/>
        </p:nvSpPr>
        <p:spPr>
          <a:xfrm>
            <a:off x="1995629" y="575444"/>
            <a:ext cx="5600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Мое настроение на уроке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47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№ 538 (</a:t>
            </a:r>
            <a:r>
              <a:rPr lang="ru-RU" dirty="0" err="1" smtClean="0"/>
              <a:t>а,б,в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784887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370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Задача: № 499</a:t>
            </a:r>
            <a:endParaRPr lang="ru-RU" dirty="0"/>
          </a:p>
        </p:txBody>
      </p:sp>
      <p:sp>
        <p:nvSpPr>
          <p:cNvPr id="14342" name="Объект 1434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Решение.</a:t>
            </a:r>
          </a:p>
          <a:p>
            <a:r>
              <a:rPr lang="ru-RU" dirty="0"/>
              <a:t>1) 60 · 0,15 = 9 (м) понизился уровень в июне.</a:t>
            </a:r>
          </a:p>
          <a:p>
            <a:r>
              <a:rPr lang="ru-RU" dirty="0"/>
              <a:t>2) 60 – 9 = 51 (м) стал уровень озера в июне.</a:t>
            </a:r>
          </a:p>
          <a:p>
            <a:r>
              <a:rPr lang="ru-RU" dirty="0"/>
              <a:t>3) 51 · 0,12 = 6,12 (м) понизился уровень в июле.</a:t>
            </a:r>
          </a:p>
          <a:p>
            <a:r>
              <a:rPr lang="ru-RU" dirty="0"/>
              <a:t>4) 51 – 6,12 = 44,88 (м) стала глубина озера к началу августа.</a:t>
            </a:r>
          </a:p>
          <a:p>
            <a:r>
              <a:rPr lang="ru-RU" dirty="0"/>
              <a:t>Ответ: 44,88 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53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 №568(в)</a:t>
            </a:r>
            <a:endParaRPr lang="ru-RU" dirty="0"/>
          </a:p>
        </p:txBody>
      </p:sp>
      <p:pic>
        <p:nvPicPr>
          <p:cNvPr id="4" name="Объект 3" descr="Проверка выполнения домашнего задания. № 568 ( в ) Решение класса: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299648" cy="51579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170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908175" y="260350"/>
            <a:ext cx="5329238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68760"/>
            <a:ext cx="8640960" cy="3204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5415" indent="-685800">
              <a:lnSpc>
                <a:spcPct val="115000"/>
              </a:lnSpc>
              <a:spcAft>
                <a:spcPts val="1000"/>
              </a:spcAft>
              <a:tabLst>
                <a:tab pos="2581275" algn="l"/>
              </a:tabLst>
            </a:pPr>
            <a:r>
              <a:rPr lang="ru-RU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Соотнесите свои ответы домашней работы с буквами, (в порядке убывания) и вы получите  математический термин о котором мы будем говорить на уроке.</a:t>
            </a:r>
            <a:endParaRPr lang="ru-RU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1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217019"/>
              </p:ext>
            </p:extLst>
          </p:nvPr>
        </p:nvGraphicFramePr>
        <p:xfrm>
          <a:off x="304800" y="1196753"/>
          <a:ext cx="8686800" cy="36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165618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cs typeface="Times New Roman" pitchFamily="18" charset="0"/>
                        </a:rPr>
                        <a:t>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44,88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</a:tr>
              <a:tr h="2020519"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68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Разминка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8686800" cy="5780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463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Математические прятки ( Работа в парах)     </a:t>
            </a:r>
            <a:r>
              <a:rPr lang="ru-RU" dirty="0" smtClean="0"/>
              <a:t>№ 1,2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Деление числителя и знаменателя на их общий делитель, отличный от единицы, называется   сокращением дроби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 Чтобы сложить (вычесть) дроби с разными знаменателями, надо: 1) привести данные дроби к наименьшему общему знаменателю; 2) сложить (вычесть) полученные дроби.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93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</TotalTime>
  <Words>513</Words>
  <Application>Microsoft Office PowerPoint</Application>
  <PresentationFormat>Экран (4:3)</PresentationFormat>
  <Paragraphs>86</Paragraphs>
  <Slides>21</Slides>
  <Notes>1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Презентация PowerPoint</vt:lpstr>
      <vt:lpstr>Проверим домашнее задание</vt:lpstr>
      <vt:lpstr>Решение № 538 (а,б,в)</vt:lpstr>
      <vt:lpstr>Задача: № 499</vt:lpstr>
      <vt:lpstr>Решение: №568(в)</vt:lpstr>
      <vt:lpstr>Презентация PowerPoint</vt:lpstr>
      <vt:lpstr>Презентация PowerPoint</vt:lpstr>
      <vt:lpstr>Презентация PowerPoint</vt:lpstr>
      <vt:lpstr>Математические прятки ( Работа в парах)     № 1,2</vt:lpstr>
      <vt:lpstr>№3,4,5</vt:lpstr>
      <vt:lpstr>№ 6,7</vt:lpstr>
      <vt:lpstr>№8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Ответы </vt:lpstr>
      <vt:lpstr>Критерии оценок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Цели:</dc:title>
  <dc:creator>Азат</dc:creator>
  <cp:lastModifiedBy>user</cp:lastModifiedBy>
  <cp:revision>50</cp:revision>
  <dcterms:created xsi:type="dcterms:W3CDTF">2011-11-20T11:37:15Z</dcterms:created>
  <dcterms:modified xsi:type="dcterms:W3CDTF">2016-10-29T06:46:24Z</dcterms:modified>
</cp:coreProperties>
</file>