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65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5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78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91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48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57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13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64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97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59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16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56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1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63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9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168AF3-A505-4987-8ACE-10428A5863E4}"/>
              </a:ext>
            </a:extLst>
          </p:cNvPr>
          <p:cNvSpPr txBox="1"/>
          <p:nvPr/>
        </p:nvSpPr>
        <p:spPr>
          <a:xfrm>
            <a:off x="1907704" y="908720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4</a:t>
            </a:r>
            <a:endParaRPr lang="en-150" sz="8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97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хлебосольная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560640" y="335267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3200" b="1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  <a:endParaRPr lang="ru-RU" sz="3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446336" y="5517231"/>
            <a:ext cx="1308418" cy="1126105"/>
            <a:chOff x="7020272" y="5517232"/>
            <a:chExt cx="1376184" cy="1274440"/>
          </a:xfrm>
        </p:grpSpPr>
        <p:sp>
          <p:nvSpPr>
            <p:cNvPr id="31" name="Овал 30"/>
            <p:cNvSpPr/>
            <p:nvPr/>
          </p:nvSpPr>
          <p:spPr>
            <a:xfrm>
              <a:off x="7020272" y="5517232"/>
              <a:ext cx="1376184" cy="1274440"/>
            </a:xfrm>
            <a:prstGeom prst="ellipse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Стрелка вправо 31"/>
            <p:cNvSpPr/>
            <p:nvPr/>
          </p:nvSpPr>
          <p:spPr>
            <a:xfrm>
              <a:off x="7219160" y="5912136"/>
              <a:ext cx="978408" cy="484632"/>
            </a:xfrm>
            <a:prstGeom prst="rightArrow">
              <a:avLst/>
            </a:prstGeom>
            <a:solidFill>
              <a:srgbClr val="006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6368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1/61/954/61954373_1280088852_430aec6ef2a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548" y="156492"/>
            <a:ext cx="7249019" cy="658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508800"/>
            <a:ext cx="50405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</a:rPr>
              <a:t>Важное место в рационе москвичей отводилось ______. Он был главным кушаньем на любом пиршестве. Хозяин разрезал хлеб на ломти и подавал гостям вместе с солью. __________ - знак уважения к гостям, ______________ души. </a:t>
            </a:r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Поэтому Москву  называют ___________.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7257" y="2071103"/>
            <a:ext cx="2088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Хлеб и соль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7013" y="1056734"/>
            <a:ext cx="114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хлебу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7258" y="2625057"/>
            <a:ext cx="3106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открытой, щедрой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1461" y="627541"/>
            <a:ext cx="2603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хлебосольной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257" y="454295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Спасской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013" y="359842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белого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461" y="4034607"/>
            <a:ext cx="180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куранты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978" y="1641509"/>
            <a:ext cx="2376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Золоченые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013" y="3156542"/>
            <a:ext cx="2603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белокаменной</a:t>
            </a:r>
          </a:p>
        </p:txBody>
      </p:sp>
    </p:spTree>
    <p:extLst>
      <p:ext uri="{BB962C8B-B14F-4D97-AF65-F5344CB8AC3E}">
        <p14:creationId xmlns:p14="http://schemas.microsoft.com/office/powerpoint/2010/main" val="16641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56042 0.618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21" y="3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0.77222 -0.011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11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38298 0.1972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9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0.57952 0.1796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76" y="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8" grpId="0"/>
      <p:bldP spid="56" grpId="0"/>
      <p:bldP spid="57" grpId="0"/>
      <p:bldP spid="58" grpId="0"/>
      <p:bldP spid="8" grpId="0"/>
      <p:bldP spid="9" grpId="0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836712"/>
            <a:ext cx="6480720" cy="46991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ИГРА</a:t>
            </a:r>
            <a:endParaRPr lang="ru-RU" sz="72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«Найди правильный ответ»</a:t>
            </a:r>
          </a:p>
        </p:txBody>
      </p:sp>
    </p:spTree>
    <p:extLst>
      <p:ext uri="{BB962C8B-B14F-4D97-AF65-F5344CB8AC3E}">
        <p14:creationId xmlns:p14="http://schemas.microsoft.com/office/powerpoint/2010/main" val="121804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хлебосольная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553620" y="1345087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двуглавый </a:t>
              </a:r>
            </a:p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орёл</a:t>
              </a:r>
            </a:p>
          </p:txBody>
        </p:sp>
      </p:grp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3084627" y="1345087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19150" y="1556792"/>
              <a:ext cx="691313" cy="57801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508019" y="1353725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4" y="2554823"/>
              <a:ext cx="656188" cy="56365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4" name="Группа 179"/>
          <p:cNvGrpSpPr/>
          <p:nvPr/>
        </p:nvGrpSpPr>
        <p:grpSpPr>
          <a:xfrm>
            <a:off x="5948179" y="1353725"/>
            <a:ext cx="2944300" cy="2007586"/>
            <a:chOff x="-1980678" y="2350849"/>
            <a:chExt cx="2268006" cy="1225550"/>
          </a:xfrm>
          <a:solidFill>
            <a:schemeClr val="tx2">
              <a:lumMod val="75000"/>
            </a:schemeClr>
          </a:solidFill>
        </p:grpSpPr>
        <p:sp>
          <p:nvSpPr>
            <p:cNvPr id="15" name="Прямоугольник 14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-1962284" y="2554823"/>
              <a:ext cx="2249612" cy="582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Государственные </a:t>
              </a:r>
            </a:p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символы</a:t>
              </a: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560640" y="335267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3200" b="1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  <a:endParaRPr lang="ru-RU" sz="3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3098695" y="3352673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522087" y="3361311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962247" y="3361311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446336" y="5517231"/>
            <a:ext cx="1308418" cy="1126105"/>
            <a:chOff x="7020272" y="5517232"/>
            <a:chExt cx="1376184" cy="1274440"/>
          </a:xfrm>
        </p:grpSpPr>
        <p:sp>
          <p:nvSpPr>
            <p:cNvPr id="30" name="Овал 29"/>
            <p:cNvSpPr/>
            <p:nvPr/>
          </p:nvSpPr>
          <p:spPr>
            <a:xfrm>
              <a:off x="7020272" y="5517232"/>
              <a:ext cx="1376184" cy="1274440"/>
            </a:xfrm>
            <a:prstGeom prst="ellipse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219160" y="5912136"/>
              <a:ext cx="978408" cy="484632"/>
            </a:xfrm>
            <a:prstGeom prst="rightArrow">
              <a:avLst/>
            </a:prstGeom>
            <a:solidFill>
              <a:srgbClr val="006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039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хлебосольная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3084627" y="1345087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19150" y="1556792"/>
              <a:ext cx="691313" cy="57801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508019" y="1353725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4" y="2554823"/>
              <a:ext cx="656188" cy="56365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560640" y="335267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3200" b="1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  <a:endParaRPr lang="ru-RU" sz="3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3098695" y="3352673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522087" y="3361311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962247" y="3361311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9" name="Группа 179"/>
          <p:cNvGrpSpPr/>
          <p:nvPr/>
        </p:nvGrpSpPr>
        <p:grpSpPr>
          <a:xfrm>
            <a:off x="5948179" y="1353725"/>
            <a:ext cx="2944300" cy="2007586"/>
            <a:chOff x="-1980678" y="2350849"/>
            <a:chExt cx="2268006" cy="1225550"/>
          </a:xfrm>
          <a:solidFill>
            <a:schemeClr val="tx2">
              <a:lumMod val="75000"/>
            </a:schemeClr>
          </a:solidFill>
        </p:grpSpPr>
        <p:sp>
          <p:nvSpPr>
            <p:cNvPr id="30" name="Прямоугольник 29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-1962284" y="2554823"/>
              <a:ext cx="2249612" cy="582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Государственные </a:t>
              </a:r>
            </a:p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символы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446336" y="5517231"/>
            <a:ext cx="1308418" cy="1126105"/>
            <a:chOff x="7020272" y="5517232"/>
            <a:chExt cx="1376184" cy="1274440"/>
          </a:xfrm>
        </p:grpSpPr>
        <p:sp>
          <p:nvSpPr>
            <p:cNvPr id="33" name="Овал 32"/>
            <p:cNvSpPr/>
            <p:nvPr/>
          </p:nvSpPr>
          <p:spPr>
            <a:xfrm>
              <a:off x="7020272" y="5517232"/>
              <a:ext cx="1376184" cy="1274440"/>
            </a:xfrm>
            <a:prstGeom prst="ellipse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трелка вправо 33"/>
            <p:cNvSpPr/>
            <p:nvPr/>
          </p:nvSpPr>
          <p:spPr>
            <a:xfrm>
              <a:off x="7219160" y="5912136"/>
              <a:ext cx="978408" cy="484632"/>
            </a:xfrm>
            <a:prstGeom prst="rightArrow">
              <a:avLst/>
            </a:prstGeom>
            <a:solidFill>
              <a:srgbClr val="006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76120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хлебосольная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3084627" y="1345087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19150" y="1556792"/>
              <a:ext cx="691313" cy="57801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508019" y="1353725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4" y="2554823"/>
              <a:ext cx="656188" cy="56365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560640" y="335267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3200" b="1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  <a:endParaRPr lang="ru-RU" sz="3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522087" y="3361311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962247" y="3361311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32" name="Группа 152"/>
          <p:cNvGrpSpPr>
            <a:grpSpLocks/>
          </p:cNvGrpSpPr>
          <p:nvPr/>
        </p:nvGrpSpPr>
        <p:grpSpPr bwMode="auto">
          <a:xfrm>
            <a:off x="3098695" y="3352673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33" name="Прямоугольник 32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7446336" y="5517231"/>
            <a:ext cx="1308418" cy="1126105"/>
            <a:chOff x="7020272" y="5517232"/>
            <a:chExt cx="1376184" cy="1274440"/>
          </a:xfrm>
        </p:grpSpPr>
        <p:sp>
          <p:nvSpPr>
            <p:cNvPr id="36" name="Овал 35"/>
            <p:cNvSpPr/>
            <p:nvPr/>
          </p:nvSpPr>
          <p:spPr>
            <a:xfrm>
              <a:off x="7020272" y="5517232"/>
              <a:ext cx="1376184" cy="1274440"/>
            </a:xfrm>
            <a:prstGeom prst="ellipse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трелка вправо 36"/>
            <p:cNvSpPr/>
            <p:nvPr/>
          </p:nvSpPr>
          <p:spPr>
            <a:xfrm>
              <a:off x="7219160" y="5912136"/>
              <a:ext cx="978408" cy="484632"/>
            </a:xfrm>
            <a:prstGeom prst="rightArrow">
              <a:avLst/>
            </a:prstGeom>
            <a:solidFill>
              <a:srgbClr val="006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8886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хлебосольная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3084627" y="1345087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19150" y="1556792"/>
              <a:ext cx="691313" cy="57801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508019" y="1353725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4" y="2554823"/>
              <a:ext cx="656188" cy="56365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560640" y="335267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3200" b="1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  <a:endParaRPr lang="ru-RU" sz="3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962247" y="3361311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1" name="Группа 179"/>
          <p:cNvGrpSpPr/>
          <p:nvPr/>
        </p:nvGrpSpPr>
        <p:grpSpPr>
          <a:xfrm>
            <a:off x="4522087" y="3361311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2" name="Прямоугольник 2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446336" y="5517231"/>
            <a:ext cx="1308418" cy="1126105"/>
            <a:chOff x="7020272" y="5517232"/>
            <a:chExt cx="1376184" cy="1274440"/>
          </a:xfrm>
        </p:grpSpPr>
        <p:sp>
          <p:nvSpPr>
            <p:cNvPr id="31" name="Овал 30"/>
            <p:cNvSpPr/>
            <p:nvPr/>
          </p:nvSpPr>
          <p:spPr>
            <a:xfrm>
              <a:off x="7020272" y="5517232"/>
              <a:ext cx="1376184" cy="1274440"/>
            </a:xfrm>
            <a:prstGeom prst="ellipse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трелка вправо 34"/>
            <p:cNvSpPr/>
            <p:nvPr/>
          </p:nvSpPr>
          <p:spPr>
            <a:xfrm>
              <a:off x="7219160" y="5912136"/>
              <a:ext cx="978408" cy="484632"/>
            </a:xfrm>
            <a:prstGeom prst="rightArrow">
              <a:avLst/>
            </a:prstGeom>
            <a:solidFill>
              <a:srgbClr val="006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9863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хлебосольная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3084627" y="1345087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19150" y="1556792"/>
              <a:ext cx="691313" cy="57801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560640" y="335267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3200" b="1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  <a:endParaRPr lang="ru-RU" sz="3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962247" y="3361311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0" name="Группа 179"/>
          <p:cNvGrpSpPr/>
          <p:nvPr/>
        </p:nvGrpSpPr>
        <p:grpSpPr>
          <a:xfrm>
            <a:off x="4508019" y="1353725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3" name="Прямоугольник 22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-834824" y="2554823"/>
              <a:ext cx="656188" cy="56365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7446336" y="5517231"/>
            <a:ext cx="1308418" cy="1126105"/>
            <a:chOff x="7020272" y="5517232"/>
            <a:chExt cx="1376184" cy="1274440"/>
          </a:xfrm>
        </p:grpSpPr>
        <p:sp>
          <p:nvSpPr>
            <p:cNvPr id="30" name="Овал 29"/>
            <p:cNvSpPr/>
            <p:nvPr/>
          </p:nvSpPr>
          <p:spPr>
            <a:xfrm>
              <a:off x="7020272" y="5517232"/>
              <a:ext cx="1376184" cy="1274440"/>
            </a:xfrm>
            <a:prstGeom prst="ellipse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219160" y="5912136"/>
              <a:ext cx="978408" cy="484632"/>
            </a:xfrm>
            <a:prstGeom prst="rightArrow">
              <a:avLst/>
            </a:prstGeom>
            <a:solidFill>
              <a:srgbClr val="006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445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хлебосольная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560640" y="335267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3200" b="1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  <a:endParaRPr lang="ru-RU" sz="3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962247" y="3361311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15" name="Группа 152"/>
          <p:cNvGrpSpPr>
            <a:grpSpLocks/>
          </p:cNvGrpSpPr>
          <p:nvPr/>
        </p:nvGrpSpPr>
        <p:grpSpPr bwMode="auto">
          <a:xfrm>
            <a:off x="3084627" y="1345087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16" name="Прямоугольник 15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519150" y="1556792"/>
              <a:ext cx="691313" cy="57801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446336" y="5517231"/>
            <a:ext cx="1308418" cy="1126105"/>
            <a:chOff x="7020272" y="5517232"/>
            <a:chExt cx="1376184" cy="1274440"/>
          </a:xfrm>
        </p:grpSpPr>
        <p:sp>
          <p:nvSpPr>
            <p:cNvPr id="25" name="Овал 24"/>
            <p:cNvSpPr/>
            <p:nvPr/>
          </p:nvSpPr>
          <p:spPr>
            <a:xfrm>
              <a:off x="7020272" y="5517232"/>
              <a:ext cx="1376184" cy="1274440"/>
            </a:xfrm>
            <a:prstGeom prst="ellipse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7219160" y="5912136"/>
              <a:ext cx="978408" cy="484632"/>
            </a:xfrm>
            <a:prstGeom prst="rightArrow">
              <a:avLst/>
            </a:prstGeom>
            <a:solidFill>
              <a:srgbClr val="006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9671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хлебосольная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560640" y="335267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3200" b="1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  <a:endParaRPr lang="ru-RU" sz="3200" b="1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79"/>
          <p:cNvGrpSpPr/>
          <p:nvPr/>
        </p:nvGrpSpPr>
        <p:grpSpPr>
          <a:xfrm>
            <a:off x="5962247" y="3361311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13" name="Прямоугольник 12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446336" y="5517231"/>
            <a:ext cx="1308418" cy="1126105"/>
            <a:chOff x="7020272" y="5517232"/>
            <a:chExt cx="1376184" cy="1274440"/>
          </a:xfrm>
        </p:grpSpPr>
        <p:sp>
          <p:nvSpPr>
            <p:cNvPr id="22" name="Овал 21"/>
            <p:cNvSpPr/>
            <p:nvPr/>
          </p:nvSpPr>
          <p:spPr>
            <a:xfrm>
              <a:off x="7020272" y="5517232"/>
              <a:ext cx="1376184" cy="1274440"/>
            </a:xfrm>
            <a:prstGeom prst="ellipse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7219160" y="5912136"/>
              <a:ext cx="978408" cy="484632"/>
            </a:xfrm>
            <a:prstGeom prst="rightArrow">
              <a:avLst/>
            </a:prstGeom>
            <a:solidFill>
              <a:srgbClr val="0066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4860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117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Monotype Corsiva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</dc:creator>
  <cp:lastModifiedBy>Administrator</cp:lastModifiedBy>
  <cp:revision>8</cp:revision>
  <dcterms:created xsi:type="dcterms:W3CDTF">2014-04-07T15:10:26Z</dcterms:created>
  <dcterms:modified xsi:type="dcterms:W3CDTF">2022-01-04T09:57:54Z</dcterms:modified>
</cp:coreProperties>
</file>