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3" r:id="rId3"/>
    <p:sldId id="269" r:id="rId4"/>
    <p:sldId id="270" r:id="rId5"/>
    <p:sldId id="262" r:id="rId6"/>
    <p:sldId id="263" r:id="rId7"/>
    <p:sldId id="264" r:id="rId8"/>
    <p:sldId id="265" r:id="rId9"/>
    <p:sldId id="272" r:id="rId10"/>
    <p:sldId id="267" r:id="rId11"/>
    <p:sldId id="261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07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917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313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77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3722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9367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08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93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420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3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>
                <a:tint val="40000"/>
                <a:satMod val="350000"/>
              </a:schemeClr>
            </a:gs>
            <a:gs pos="60000">
              <a:srgbClr val="FFFF99"/>
            </a:gs>
            <a:gs pos="100000">
              <a:srgbClr val="FFC000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04.01.2022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04.01.2022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364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8D43ACF-B03F-4DD0-A542-282444059EC9}"/>
              </a:ext>
            </a:extLst>
          </p:cNvPr>
          <p:cNvSpPr txBox="1"/>
          <p:nvPr/>
        </p:nvSpPr>
        <p:spPr>
          <a:xfrm>
            <a:off x="1907704" y="908720"/>
            <a:ext cx="55446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1</a:t>
            </a:r>
            <a:endParaRPr lang="en-150" sz="88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895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302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http://img0.liveinternet.ru/images/attach/c/1/61/954/61954373_1280088852_430aec6ef2a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548" y="156492"/>
            <a:ext cx="7249019" cy="658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51920" y="620688"/>
            <a:ext cx="45365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По воле князя  ________ Донского   деревянные стены заменили мощными стенами из   __________  кирпича   с   высокими башнями. С тех пор стали называть  Москву    </a:t>
            </a:r>
          </a:p>
          <a:p>
            <a:pPr algn="just"/>
            <a:r>
              <a:rPr lang="ru-RU" sz="3200" dirty="0">
                <a:solidFill>
                  <a:prstClr val="black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             __________.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7258" y="3156542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Дмитрия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7258" y="1672387"/>
            <a:ext cx="170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красного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7526" y="2237194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Спасской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7500" y="4010772"/>
            <a:ext cx="2088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Хлеб и соль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258" y="3570577"/>
            <a:ext cx="2088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белого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500" y="764347"/>
            <a:ext cx="2603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белокаменной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7526" y="2697315"/>
            <a:ext cx="1800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куранты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7500" y="1268760"/>
            <a:ext cx="2376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Золоченые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2900" y="4412591"/>
            <a:ext cx="30243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1F497D">
                    <a:lumMod val="50000"/>
                  </a:srgbClr>
                </a:solidFill>
                <a:latin typeface="Monotype Corsiva" panose="03010101010201010101" pitchFamily="66" charset="0"/>
              </a:rPr>
              <a:t>церквей, соборов</a:t>
            </a:r>
            <a:endParaRPr lang="ru-RU" sz="3200" dirty="0">
              <a:solidFill>
                <a:srgbClr val="1F497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08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81481E-6 L 0.57535 0.461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67" y="2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0.6901 -0.3703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97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67448 -0.220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715" y="-1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19" grpId="0"/>
      <p:bldP spid="21" grpId="0"/>
      <p:bldP spid="22" grpId="0"/>
      <p:bldP spid="25" grpId="0"/>
      <p:bldP spid="26" grpId="0"/>
      <p:bldP spid="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922572"/>
            <a:ext cx="6588108" cy="4597003"/>
          </a:xfrm>
          <a:prstGeom prst="round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" action="ppaction://hlinkshowjump?jump=nextslide"/>
              </a:rPr>
              <a:t>ИГРА</a:t>
            </a:r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6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«Найди правильный ответ»</a:t>
            </a:r>
          </a:p>
        </p:txBody>
      </p:sp>
    </p:spTree>
    <p:extLst>
      <p:ext uri="{BB962C8B-B14F-4D97-AF65-F5344CB8AC3E}">
        <p14:creationId xmlns:p14="http://schemas.microsoft.com/office/powerpoint/2010/main" val="178106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5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8" name="Группа 152"/>
          <p:cNvGrpSpPr>
            <a:grpSpLocks/>
          </p:cNvGrpSpPr>
          <p:nvPr/>
        </p:nvGrpSpPr>
        <p:grpSpPr bwMode="auto">
          <a:xfrm>
            <a:off x="2940612" y="1273793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1" name="Группа 179"/>
          <p:cNvGrpSpPr/>
          <p:nvPr/>
        </p:nvGrpSpPr>
        <p:grpSpPr>
          <a:xfrm>
            <a:off x="4364004" y="128243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71430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14" name="Группа 179"/>
          <p:cNvGrpSpPr/>
          <p:nvPr/>
        </p:nvGrpSpPr>
        <p:grpSpPr>
          <a:xfrm>
            <a:off x="5804164" y="1282431"/>
            <a:ext cx="2944300" cy="2007586"/>
            <a:chOff x="-1980678" y="2350849"/>
            <a:chExt cx="2268006" cy="1225550"/>
          </a:xfrm>
          <a:solidFill>
            <a:schemeClr val="tx2">
              <a:lumMod val="75000"/>
            </a:schemeClr>
          </a:solidFill>
        </p:grpSpPr>
        <p:sp>
          <p:nvSpPr>
            <p:cNvPr id="15" name="Прямоугольник 14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  <p:grpSp>
        <p:nvGrpSpPr>
          <p:cNvPr id="17" name="Группа 82"/>
          <p:cNvGrpSpPr>
            <a:grpSpLocks/>
          </p:cNvGrpSpPr>
          <p:nvPr/>
        </p:nvGrpSpPr>
        <p:grpSpPr bwMode="auto">
          <a:xfrm>
            <a:off x="409605" y="3281379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18" name="Прямоугольник 17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5004048" y="1556792"/>
              <a:ext cx="1741607" cy="700551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двуглавый </a:t>
              </a:r>
            </a:p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орёл</a:t>
              </a:r>
            </a:p>
          </p:txBody>
        </p:sp>
      </p:grpSp>
      <p:grpSp>
        <p:nvGrpSpPr>
          <p:cNvPr id="20" name="Группа 152"/>
          <p:cNvGrpSpPr>
            <a:grpSpLocks/>
          </p:cNvGrpSpPr>
          <p:nvPr/>
        </p:nvGrpSpPr>
        <p:grpSpPr bwMode="auto">
          <a:xfrm>
            <a:off x="2954680" y="3281379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23" name="Группа 179"/>
          <p:cNvGrpSpPr/>
          <p:nvPr/>
        </p:nvGrpSpPr>
        <p:grpSpPr>
          <a:xfrm>
            <a:off x="4378072" y="3290017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6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3" name="Овал 2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Стрелка вправо 1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65673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3" name="Группа 152"/>
          <p:cNvGrpSpPr>
            <a:grpSpLocks/>
          </p:cNvGrpSpPr>
          <p:nvPr/>
        </p:nvGrpSpPr>
        <p:grpSpPr bwMode="auto">
          <a:xfrm>
            <a:off x="2940612" y="1273793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5" name="Группа 179"/>
          <p:cNvGrpSpPr/>
          <p:nvPr/>
        </p:nvGrpSpPr>
        <p:grpSpPr>
          <a:xfrm>
            <a:off x="4364004" y="128243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2" name="Прямоугольник 1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-834824" y="2554823"/>
              <a:ext cx="656188" cy="71430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8" name="Группа 179"/>
          <p:cNvGrpSpPr/>
          <p:nvPr/>
        </p:nvGrpSpPr>
        <p:grpSpPr>
          <a:xfrm>
            <a:off x="5804164" y="1282431"/>
            <a:ext cx="2944300" cy="2007586"/>
            <a:chOff x="-1980678" y="2350849"/>
            <a:chExt cx="2268006" cy="1225550"/>
          </a:xfrm>
          <a:solidFill>
            <a:schemeClr val="tx2">
              <a:lumMod val="75000"/>
            </a:schemeClr>
          </a:solidFill>
        </p:grpSpPr>
        <p:sp>
          <p:nvSpPr>
            <p:cNvPr id="15" name="Прямоугольник 14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Прямоугольник 15"/>
            <p:cNvSpPr/>
            <p:nvPr/>
          </p:nvSpPr>
          <p:spPr bwMode="auto">
            <a:xfrm>
              <a:off x="-1962284" y="2554823"/>
              <a:ext cx="2249612" cy="58244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Государственные </a:t>
              </a:r>
            </a:p>
            <a:p>
              <a:pPr algn="ctr">
                <a:defRPr/>
              </a:pPr>
              <a:r>
                <a:rPr lang="ru-RU" sz="28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символы</a:t>
              </a:r>
            </a:p>
          </p:txBody>
        </p:sp>
      </p:grpSp>
      <p:grpSp>
        <p:nvGrpSpPr>
          <p:cNvPr id="14" name="Группа 152"/>
          <p:cNvGrpSpPr>
            <a:grpSpLocks/>
          </p:cNvGrpSpPr>
          <p:nvPr/>
        </p:nvGrpSpPr>
        <p:grpSpPr bwMode="auto">
          <a:xfrm>
            <a:off x="2954680" y="3281379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7" name="Группа 179"/>
          <p:cNvGrpSpPr/>
          <p:nvPr/>
        </p:nvGrpSpPr>
        <p:grpSpPr>
          <a:xfrm>
            <a:off x="4378072" y="3290017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0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30" name="Овал 29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право 30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302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3" name="Группа 152"/>
          <p:cNvGrpSpPr>
            <a:grpSpLocks/>
          </p:cNvGrpSpPr>
          <p:nvPr/>
        </p:nvGrpSpPr>
        <p:grpSpPr bwMode="auto">
          <a:xfrm>
            <a:off x="2940612" y="1273793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9" name="Прямоугольник 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14" name="Группа 152"/>
          <p:cNvGrpSpPr>
            <a:grpSpLocks/>
          </p:cNvGrpSpPr>
          <p:nvPr/>
        </p:nvGrpSpPr>
        <p:grpSpPr bwMode="auto">
          <a:xfrm>
            <a:off x="2954680" y="3281379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7" name="Группа 179"/>
          <p:cNvGrpSpPr/>
          <p:nvPr/>
        </p:nvGrpSpPr>
        <p:grpSpPr>
          <a:xfrm>
            <a:off x="4378072" y="3290017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0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31" name="Группа 179"/>
          <p:cNvGrpSpPr/>
          <p:nvPr/>
        </p:nvGrpSpPr>
        <p:grpSpPr>
          <a:xfrm>
            <a:off x="4364004" y="1282431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32" name="Прямоугольник 31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 bwMode="auto">
            <a:xfrm>
              <a:off x="-834824" y="2554823"/>
              <a:ext cx="656188" cy="714306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35" name="Овал 34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Стрелка вправо 35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83938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14" name="Группа 152"/>
          <p:cNvGrpSpPr>
            <a:grpSpLocks/>
          </p:cNvGrpSpPr>
          <p:nvPr/>
        </p:nvGrpSpPr>
        <p:grpSpPr bwMode="auto">
          <a:xfrm>
            <a:off x="2954680" y="3281379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21" name="Прямоугольник 20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17" name="Группа 179"/>
          <p:cNvGrpSpPr/>
          <p:nvPr/>
        </p:nvGrpSpPr>
        <p:grpSpPr>
          <a:xfrm>
            <a:off x="4378072" y="3290017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0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23" name="Группа 152"/>
          <p:cNvGrpSpPr>
            <a:grpSpLocks/>
          </p:cNvGrpSpPr>
          <p:nvPr/>
        </p:nvGrpSpPr>
        <p:grpSpPr bwMode="auto">
          <a:xfrm>
            <a:off x="2940612" y="1273793"/>
            <a:ext cx="1423392" cy="2007586"/>
            <a:chOff x="5004048" y="1340768"/>
            <a:chExt cx="1728192" cy="1256778"/>
          </a:xfrm>
          <a:solidFill>
            <a:schemeClr val="tx2">
              <a:lumMod val="75000"/>
            </a:schemeClr>
          </a:solidFill>
        </p:grpSpPr>
        <p:sp>
          <p:nvSpPr>
            <p:cNvPr id="26" name="Прямоугольник 25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27291" y="1556792"/>
              <a:ext cx="475031" cy="732508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34" name="Овал 33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Стрелка вправо 34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74965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17" name="Группа 179"/>
          <p:cNvGrpSpPr/>
          <p:nvPr/>
        </p:nvGrpSpPr>
        <p:grpSpPr>
          <a:xfrm>
            <a:off x="4378072" y="3290017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24" name="Прямоугольник 23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0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18" name="Группа 152"/>
          <p:cNvGrpSpPr>
            <a:grpSpLocks/>
          </p:cNvGrpSpPr>
          <p:nvPr/>
        </p:nvGrpSpPr>
        <p:grpSpPr bwMode="auto">
          <a:xfrm>
            <a:off x="2954680" y="3281379"/>
            <a:ext cx="1423392" cy="2007586"/>
            <a:chOff x="5004048" y="1340768"/>
            <a:chExt cx="1728192" cy="1256778"/>
          </a:xfrm>
          <a:solidFill>
            <a:srgbClr val="002060"/>
          </a:solidFill>
        </p:grpSpPr>
        <p:sp>
          <p:nvSpPr>
            <p:cNvPr id="19" name="Прямоугольник 18"/>
            <p:cNvSpPr>
              <a:spLocks/>
            </p:cNvSpPr>
            <p:nvPr/>
          </p:nvSpPr>
          <p:spPr>
            <a:xfrm>
              <a:off x="5004048" y="1340768"/>
              <a:ext cx="1728192" cy="1256778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519149" y="1556792"/>
              <a:ext cx="691315" cy="578018"/>
            </a:xfrm>
            <a:prstGeom prst="rect">
              <a:avLst/>
            </a:prstGeom>
            <a:grpFill/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>
              <a:defPPr>
                <a:defRPr lang="ru-RU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32" name="Овал 31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трелка вправо 32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8775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20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27" name="Прямоугольник 26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Прямоугольник 27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15" name="Группа 179"/>
          <p:cNvGrpSpPr/>
          <p:nvPr/>
        </p:nvGrpSpPr>
        <p:grpSpPr>
          <a:xfrm>
            <a:off x="4378072" y="3290017"/>
            <a:ext cx="1440160" cy="2007586"/>
            <a:chOff x="-1476672" y="2350849"/>
            <a:chExt cx="1764000" cy="1225550"/>
          </a:xfrm>
          <a:solidFill>
            <a:schemeClr val="tx2">
              <a:lumMod val="75000"/>
            </a:schemeClr>
          </a:solidFill>
        </p:grpSpPr>
        <p:sp>
          <p:nvSpPr>
            <p:cNvPr id="16" name="Прямоугольник 15"/>
            <p:cNvSpPr>
              <a:spLocks/>
            </p:cNvSpPr>
            <p:nvPr/>
          </p:nvSpPr>
          <p:spPr bwMode="auto">
            <a:xfrm>
              <a:off x="-1476672" y="2350849"/>
              <a:ext cx="1764000" cy="122555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 bwMode="auto">
            <a:xfrm>
              <a:off x="-834825" y="2554823"/>
              <a:ext cx="656189" cy="56365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txBody>
            <a:bodyPr wrap="non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54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23" name="Овал 22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Стрелка вправо 25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12332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7583" y="2348880"/>
            <a:ext cx="7568873" cy="17025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algn="ctr"/>
            <a:r>
              <a:rPr lang="ru-RU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белокаменная</a:t>
            </a:r>
          </a:p>
          <a:p>
            <a:pPr algn="ctr"/>
            <a:endParaRPr lang="ru-RU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grpSp>
        <p:nvGrpSpPr>
          <p:cNvPr id="2" name="Группа 82"/>
          <p:cNvGrpSpPr>
            <a:grpSpLocks/>
          </p:cNvGrpSpPr>
          <p:nvPr/>
        </p:nvGrpSpPr>
        <p:grpSpPr bwMode="auto">
          <a:xfrm>
            <a:off x="395537" y="1273793"/>
            <a:ext cx="2545078" cy="2007586"/>
            <a:chOff x="5004048" y="1340768"/>
            <a:chExt cx="1741607" cy="1305600"/>
          </a:xfrm>
          <a:solidFill>
            <a:schemeClr val="tx2">
              <a:lumMod val="75000"/>
            </a:schemeClr>
          </a:solidFill>
        </p:grpSpPr>
        <p:sp>
          <p:nvSpPr>
            <p:cNvPr id="6" name="Прямоугольник 5"/>
            <p:cNvSpPr>
              <a:spLocks/>
            </p:cNvSpPr>
            <p:nvPr/>
          </p:nvSpPr>
          <p:spPr>
            <a:xfrm>
              <a:off x="5004048" y="1340768"/>
              <a:ext cx="1728192" cy="1305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004048" y="1556792"/>
              <a:ext cx="1741607" cy="88779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Сергей Михалков</a:t>
              </a:r>
            </a:p>
          </p:txBody>
        </p:sp>
      </p:grpSp>
      <p:grpSp>
        <p:nvGrpSpPr>
          <p:cNvPr id="12" name="Группа 179"/>
          <p:cNvGrpSpPr/>
          <p:nvPr/>
        </p:nvGrpSpPr>
        <p:grpSpPr>
          <a:xfrm>
            <a:off x="5818232" y="3290017"/>
            <a:ext cx="2944300" cy="2007586"/>
            <a:chOff x="-1980678" y="2350849"/>
            <a:chExt cx="2268006" cy="1225550"/>
          </a:xfrm>
          <a:solidFill>
            <a:srgbClr val="006600"/>
          </a:solidFill>
        </p:grpSpPr>
        <p:sp>
          <p:nvSpPr>
            <p:cNvPr id="13" name="Прямоугольник 12"/>
            <p:cNvSpPr>
              <a:spLocks/>
            </p:cNvSpPr>
            <p:nvPr/>
          </p:nvSpPr>
          <p:spPr bwMode="auto">
            <a:xfrm>
              <a:off x="-1980678" y="2350849"/>
              <a:ext cx="2268006" cy="1225550"/>
            </a:xfrm>
            <a:prstGeom prst="rect">
              <a:avLst/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Прямоугольник 13"/>
            <p:cNvSpPr/>
            <p:nvPr/>
          </p:nvSpPr>
          <p:spPr bwMode="auto">
            <a:xfrm>
              <a:off x="-1962284" y="2554823"/>
              <a:ext cx="2249612" cy="620021"/>
            </a:xfrm>
            <a:prstGeom prst="rect">
              <a:avLst/>
            </a:prstGeom>
            <a:grpFill/>
          </p:spPr>
          <p:txBody>
            <a:bodyPr wrap="square">
              <a:spAutoFit/>
              <a:scene3d>
                <a:camera prst="orthographicFront"/>
                <a:lightRig rig="flat" dir="t">
                  <a:rot lat="0" lon="0" rev="18900000"/>
                </a:lightRig>
              </a:scene3d>
              <a:sp3d extrusionH="31750" contourW="6350" prstMaterial="powder">
                <a:bevelT w="19050" h="19050" prst="angle"/>
                <a:contourClr>
                  <a:schemeClr val="accent3">
                    <a:tint val="100000"/>
                    <a:shade val="100000"/>
                    <a:satMod val="100000"/>
                    <a:hueMod val="10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6000" b="1" dirty="0">
                  <a:ln/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Гимн 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7534982" y="5590380"/>
            <a:ext cx="1189639" cy="1060696"/>
            <a:chOff x="7534983" y="5797304"/>
            <a:chExt cx="1189639" cy="1060696"/>
          </a:xfrm>
        </p:grpSpPr>
        <p:sp>
          <p:nvSpPr>
            <p:cNvPr id="18" name="Овал 17"/>
            <p:cNvSpPr/>
            <p:nvPr/>
          </p:nvSpPr>
          <p:spPr>
            <a:xfrm>
              <a:off x="7534983" y="5797304"/>
              <a:ext cx="1189639" cy="1060696"/>
            </a:xfrm>
            <a:prstGeom prst="ellipse">
              <a:avLst/>
            </a:prstGeom>
            <a:ln w="38100"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Стрелка вправо 18"/>
            <p:cNvSpPr/>
            <p:nvPr/>
          </p:nvSpPr>
          <p:spPr>
            <a:xfrm>
              <a:off x="7668344" y="6120728"/>
              <a:ext cx="936104" cy="457200"/>
            </a:xfrm>
            <a:prstGeom prst="rightArrow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31423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40000">
                                          <p:val>
                                            <p:strVal val="-ppt_h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h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h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h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80000">
                                          <p:val>
                                            <p:strVal val="ppt_h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h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h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101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Monotype Corsiva</vt:lpstr>
      <vt:lpstr>Times New Roman</vt:lpstr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</dc:creator>
  <cp:lastModifiedBy>Administrator</cp:lastModifiedBy>
  <cp:revision>19</cp:revision>
  <dcterms:created xsi:type="dcterms:W3CDTF">2014-04-07T15:10:26Z</dcterms:created>
  <dcterms:modified xsi:type="dcterms:W3CDTF">2022-01-04T09:56:47Z</dcterms:modified>
</cp:coreProperties>
</file>