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91" r:id="rId3"/>
    <p:sldId id="258" r:id="rId4"/>
    <p:sldId id="257" r:id="rId5"/>
    <p:sldId id="260" r:id="rId6"/>
    <p:sldId id="259" r:id="rId7"/>
    <p:sldId id="262" r:id="rId8"/>
    <p:sldId id="264" r:id="rId9"/>
    <p:sldId id="265" r:id="rId10"/>
    <p:sldId id="272" r:id="rId11"/>
    <p:sldId id="267" r:id="rId12"/>
    <p:sldId id="270" r:id="rId13"/>
    <p:sldId id="269" r:id="rId14"/>
    <p:sldId id="276" r:id="rId15"/>
    <p:sldId id="275" r:id="rId16"/>
    <p:sldId id="274" r:id="rId17"/>
    <p:sldId id="273" r:id="rId18"/>
    <p:sldId id="268" r:id="rId19"/>
    <p:sldId id="279" r:id="rId20"/>
    <p:sldId id="263" r:id="rId21"/>
    <p:sldId id="266" r:id="rId22"/>
    <p:sldId id="277" r:id="rId23"/>
    <p:sldId id="278" r:id="rId24"/>
    <p:sldId id="285" r:id="rId25"/>
    <p:sldId id="286" r:id="rId26"/>
    <p:sldId id="281" r:id="rId27"/>
    <p:sldId id="283" r:id="rId28"/>
    <p:sldId id="282" r:id="rId29"/>
    <p:sldId id="284" r:id="rId30"/>
    <p:sldId id="29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DB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1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BA06-04AB-4671-9B85-F8200F7472F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29FF-2215-4ECB-8C47-729956FA5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65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BA06-04AB-4671-9B85-F8200F7472F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29FF-2215-4ECB-8C47-729956FA5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035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BA06-04AB-4671-9B85-F8200F7472F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29FF-2215-4ECB-8C47-729956FA5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4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BA06-04AB-4671-9B85-F8200F7472F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29FF-2215-4ECB-8C47-729956FA5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2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BA06-04AB-4671-9B85-F8200F7472F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29FF-2215-4ECB-8C47-729956FA5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677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BA06-04AB-4671-9B85-F8200F7472F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29FF-2215-4ECB-8C47-729956FA5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022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BA06-04AB-4671-9B85-F8200F7472F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29FF-2215-4ECB-8C47-729956FA5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995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BA06-04AB-4671-9B85-F8200F7472F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29FF-2215-4ECB-8C47-729956FA5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232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BA06-04AB-4671-9B85-F8200F7472F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29FF-2215-4ECB-8C47-729956FA5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585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BA06-04AB-4671-9B85-F8200F7472F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29FF-2215-4ECB-8C47-729956FA5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92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BA06-04AB-4671-9B85-F8200F7472F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229FF-2215-4ECB-8C47-729956FA5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482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22000">
              <a:schemeClr val="accent1">
                <a:lumMod val="45000"/>
                <a:lumOff val="55000"/>
              </a:schemeClr>
            </a:gs>
            <a:gs pos="51000">
              <a:srgbClr val="92D050"/>
            </a:gs>
            <a:gs pos="80000">
              <a:srgbClr val="FFFF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DBA06-04AB-4671-9B85-F8200F7472F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229FF-2215-4ECB-8C47-729956FA5F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79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339" y="-215295"/>
            <a:ext cx="8532602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Николай Николаевич Носов</a:t>
            </a:r>
            <a:endParaRPr lang="ru-RU" sz="12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26" name="Picture 2" descr="https://interesnyefakty.org/wp-content/uploads/Nikolay-Nikolaevich-Noso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03" y="3632127"/>
            <a:ext cx="1828370" cy="244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02275" y="5161927"/>
            <a:ext cx="1847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8579" y="5477471"/>
            <a:ext cx="4864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Подготовила: </a:t>
            </a:r>
            <a:r>
              <a:rPr lang="ru-RU" b="1" dirty="0" smtClean="0"/>
              <a:t>Соколова Галина Геннадьевна, </a:t>
            </a:r>
            <a:r>
              <a:rPr lang="ru-RU" dirty="0" smtClean="0"/>
              <a:t>воспитатель начальной школы,                             ОЧУ Первая </a:t>
            </a:r>
            <a:r>
              <a:rPr lang="ru-RU" dirty="0"/>
              <a:t>М</a:t>
            </a:r>
            <a:r>
              <a:rPr lang="ru-RU" dirty="0" smtClean="0"/>
              <a:t>осковская гимназия.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730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48505" y="495480"/>
            <a:ext cx="5129241" cy="6124754"/>
          </a:xfrm>
          <a:prstGeom prst="rect">
            <a:avLst/>
          </a:prstGeom>
          <a:gradFill>
            <a:gsLst>
              <a:gs pos="13000">
                <a:srgbClr val="7030A0"/>
              </a:gs>
              <a:gs pos="33000">
                <a:schemeClr val="accent1">
                  <a:lumMod val="45000"/>
                  <a:lumOff val="55000"/>
                </a:schemeClr>
              </a:gs>
              <a:gs pos="57000">
                <a:srgbClr val="00B050"/>
              </a:gs>
              <a:gs pos="84000">
                <a:srgbClr val="FFFF00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800" b="1" i="1" dirty="0">
                <a:solidFill>
                  <a:srgbClr val="003300"/>
                </a:solidFill>
                <a:cs typeface="Arial" charset="0"/>
              </a:rPr>
              <a:t>В обычной жизни Носов был очень молчаливым и замкнутым человеком, которого называли «хмурым ворчуном». Но книги он писал исключительно весёлые. Николай Николаевич не терпел лжи, лицемерия и притворства. По мнению окружающих, не было более отзывчивого и простого человека, чем Носов. Людей удивляла его особенная деликатность и доброта. </a:t>
            </a:r>
            <a:endParaRPr lang="ru-RU" sz="2800" b="1" dirty="0"/>
          </a:p>
        </p:txBody>
      </p:sp>
      <p:pic>
        <p:nvPicPr>
          <p:cNvPr id="3" name="Picture 6" descr="http://fb.ru/misc/i/gallery/19003/3756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r="1"/>
          <a:stretch/>
        </p:blipFill>
        <p:spPr bwMode="auto">
          <a:xfrm>
            <a:off x="425003" y="877673"/>
            <a:ext cx="3232418" cy="414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526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887" y="193028"/>
            <a:ext cx="40655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charset="0"/>
              </a:rPr>
              <a:t>Первый рассказ Носова был опубликован в 1938 году. Назывался он </a:t>
            </a: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charset="0"/>
              </a:rPr>
              <a:t>«</a:t>
            </a: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charset="0"/>
              </a:rPr>
              <a:t>Затейники</a:t>
            </a: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charset="0"/>
              </a:rPr>
              <a:t>».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 descr="https://static.1tv.ru/uploads/photo/image/8/big/224818_big_cb67e9b9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3901402"/>
            <a:ext cx="3749676" cy="281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5376" y="1238475"/>
            <a:ext cx="507682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В последующие годы он стал писать для всесоюзных детских изданий, таких как «Костер», «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Мурзилка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», «Пионерская правда».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                             </a:t>
            </a:r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Именно </a:t>
            </a:r>
            <a:r>
              <a:rPr lang="ru-RU" b="1" dirty="0">
                <a:solidFill>
                  <a:srgbClr val="7030A0"/>
                </a:solidFill>
                <a:latin typeface="Comic Sans MS" pitchFamily="66" charset="0"/>
              </a:rPr>
              <a:t>там впервые был напечатаны любимые </a:t>
            </a:r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всеми </a:t>
            </a:r>
            <a:r>
              <a:rPr lang="ru-RU" sz="2000" b="1" i="1" dirty="0" smtClean="0">
                <a:solidFill>
                  <a:srgbClr val="7030A0"/>
                </a:solidFill>
                <a:latin typeface="Comic Sans MS" pitchFamily="66" charset="0"/>
              </a:rPr>
              <a:t>«</a:t>
            </a:r>
            <a:r>
              <a:rPr lang="ru-RU" sz="2000" b="1" i="1" dirty="0">
                <a:solidFill>
                  <a:srgbClr val="7030A0"/>
                </a:solidFill>
                <a:latin typeface="Comic Sans MS" pitchFamily="66" charset="0"/>
              </a:rPr>
              <a:t>Веселая семейка» </a:t>
            </a:r>
            <a:r>
              <a:rPr lang="ru-RU" b="1" dirty="0">
                <a:solidFill>
                  <a:srgbClr val="7030A0"/>
                </a:solidFill>
                <a:latin typeface="Comic Sans MS" pitchFamily="66" charset="0"/>
              </a:rPr>
              <a:t>- о том, как закадычные друзья Мишка и Коля задумали смастерить инкубатор и вывести цыплят. </a:t>
            </a:r>
          </a:p>
        </p:txBody>
      </p:sp>
      <p:pic>
        <p:nvPicPr>
          <p:cNvPr id="3074" name="Picture 2" descr="https://azbukivedia.ru/wa-data/public/shop/products/34/01/134/images/546/546.9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67" y="101688"/>
            <a:ext cx="2764109" cy="36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data.fantlab.ru/images/editions/big/184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6" y="3222962"/>
            <a:ext cx="2566690" cy="349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44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7600" y="4294138"/>
            <a:ext cx="67379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dirty="0">
                <a:solidFill>
                  <a:srgbClr val="002060"/>
                </a:solidFill>
                <a:latin typeface="Arial Black" panose="020B0A04020102020204" pitchFamily="34" charset="0"/>
                <a:cs typeface="Arial" charset="0"/>
              </a:rPr>
              <a:t>«Постепенно я понял, что сочинять для детей – наилучшая работа, она требует очень много знаний, и не только литературных, ещё больше психологии детей. </a:t>
            </a:r>
            <a:r>
              <a:rPr lang="ru-RU" altLang="ru-RU" b="1" dirty="0">
                <a:solidFill>
                  <a:srgbClr val="002060"/>
                </a:solidFill>
                <a:latin typeface="Arial Black" panose="020B0A04020102020204" pitchFamily="34" charset="0"/>
                <a:cs typeface="Arial" charset="0"/>
              </a:rPr>
              <a:t>Главное</a:t>
            </a:r>
            <a:r>
              <a:rPr lang="ru-RU" altLang="ru-RU" dirty="0">
                <a:solidFill>
                  <a:srgbClr val="002060"/>
                </a:solidFill>
                <a:latin typeface="Arial Black" panose="020B0A04020102020204" pitchFamily="34" charset="0"/>
                <a:cs typeface="Arial" charset="0"/>
              </a:rPr>
              <a:t> – любви к ним. И уважения. Я понял, когда у меня рос сын, что к детям нужно относиться с самым большим и очень тёплым </a:t>
            </a:r>
            <a:r>
              <a:rPr lang="ru-RU" altLang="ru-RU" dirty="0" smtClean="0">
                <a:solidFill>
                  <a:srgbClr val="002060"/>
                </a:solidFill>
                <a:latin typeface="Arial Black" panose="020B0A04020102020204" pitchFamily="34" charset="0"/>
                <a:cs typeface="Arial" charset="0"/>
              </a:rPr>
              <a:t>уважением».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4" descr="http://fakty.ua/user_uploads/images/articles/2011/08/10/137865/11s09%20nosov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49" y="549275"/>
            <a:ext cx="3721947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s://pbs.twimg.com/media/DFnHsnmXsAAnlc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352" y="364475"/>
            <a:ext cx="4050148" cy="380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820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597" y="3810001"/>
            <a:ext cx="82550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«Мишкина каша» 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- в котором те же два друга пытаются сварить себе на ужин кашу, а та, пакость такая, лезет и лезет из кастрюли;                                             «Телефон»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- где Мишка и Коля покупают себе практически настоящие телефонные аппараты, а потом портят и ломают их, причем, исключительно из исследовательских целей – уж очень хотелось посмотреть, как они устроены;         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«Дневник Коли Синицына» </a:t>
            </a:r>
            <a:r>
              <a:rPr lang="ru-RU" sz="2000" b="1" dirty="0" smtClean="0">
                <a:solidFill>
                  <a:srgbClr val="008000"/>
                </a:solidFill>
                <a:latin typeface="Comic Sans MS" pitchFamily="66" charset="0"/>
              </a:rPr>
              <a:t>- о школьниках, ставших пчеловодами.</a:t>
            </a:r>
            <a:endParaRPr lang="ru-RU" sz="2000" b="1" dirty="0">
              <a:solidFill>
                <a:srgbClr val="008000"/>
              </a:solidFill>
            </a:endParaRPr>
          </a:p>
        </p:txBody>
      </p:sp>
      <p:pic>
        <p:nvPicPr>
          <p:cNvPr id="4098" name="Picture 2" descr="http://www.ndbmarshak.ru/content/news/1557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599" y="97073"/>
            <a:ext cx="2650998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fiction-books.ru/img/1014335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28" y="67488"/>
            <a:ext cx="2318249" cy="35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100book.ru/b13348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32" y="97073"/>
            <a:ext cx="2668812" cy="32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887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78300" y="633443"/>
            <a:ext cx="4572000" cy="58567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Повесть </a:t>
            </a:r>
            <a:r>
              <a:rPr lang="ru-RU" sz="2400" b="1" i="1" dirty="0">
                <a:solidFill>
                  <a:srgbClr val="002060"/>
                </a:solidFill>
                <a:latin typeface="Comic Sans MS" pitchFamily="66" charset="0"/>
              </a:rPr>
              <a:t>«Витя Малеев в школе и дома»</a:t>
            </a:r>
            <a:r>
              <a:rPr lang="ru-RU" sz="2000" b="1" i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называют одной из самых удачных в творчестве Носова: несмотря на достаточно обычный исходный материал – пионерские сборы, школьные уроки, разговоры учителей с учениками – в ней необычайно реалистично описана повседневная жизнь мальчишек, причем сделано это настолько интересно и естественно, что любой читатель узнает в них себя. И это неудивительно – ведь очень многие сюжеты Николай Носов не выдумывал, а брал из жизни, общаясь с сыном и его приятелями, подсматривая и находя повсюду: на улице, в гостях, в школах, куда его приглашали на творческие встречи…</a:t>
            </a:r>
          </a:p>
          <a:p>
            <a:pPr>
              <a:lnSpc>
                <a:spcPct val="80000"/>
              </a:lnSpc>
              <a:defRPr/>
            </a:pPr>
            <a:endParaRPr lang="ru-RU" sz="2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99" y="1661848"/>
            <a:ext cx="2143125" cy="330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://img-fotki.yandex.ru/get/9263/211246333.8/0_db554_2c4d43c8_XX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77" y="382663"/>
            <a:ext cx="3940522" cy="52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420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6948" y="139487"/>
            <a:ext cx="574958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latin typeface="Comic Sans MS" panose="030F0702030302020204" pitchFamily="66" charset="0"/>
              </a:rPr>
              <a:t>Одна из его книг называется </a:t>
            </a:r>
            <a:r>
              <a:rPr lang="ru-RU" alt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«Фантазеры». 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Иногда это слово употребляют как обидное, укоряющее: «Эх ты, фантазер!».</a:t>
            </a:r>
            <a:r>
              <a:rPr lang="en-US" altLang="ru-RU" sz="2000" b="1" dirty="0" smtClean="0">
                <a:latin typeface="Comic Sans MS" panose="030F0702030302020204" pitchFamily="66" charset="0"/>
              </a:rPr>
              <a:t>    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                    Кто же такой фантазер? </a:t>
            </a:r>
          </a:p>
          <a:p>
            <a:r>
              <a:rPr lang="ru-RU" altLang="ru-RU" sz="2000" b="1" dirty="0" smtClean="0">
                <a:latin typeface="Comic Sans MS" panose="030F0702030302020204" pitchFamily="66" charset="0"/>
              </a:rPr>
              <a:t>    Это мечтатель, сердце которого наполнено смелыми и неожиданными замыслами</a:t>
            </a:r>
            <a:r>
              <a:rPr lang="ru-RU" altLang="ru-RU" dirty="0" smtClean="0">
                <a:latin typeface="Comic Sans MS" panose="030F0702030302020204" pitchFamily="66" charset="0"/>
              </a:rPr>
              <a:t>.</a:t>
            </a:r>
            <a:endParaRPr lang="ru-RU" altLang="ru-RU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39487"/>
            <a:ext cx="3208265" cy="42682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0" t="7935" r="7000" b="44137"/>
          <a:stretch/>
        </p:blipFill>
        <p:spPr>
          <a:xfrm>
            <a:off x="3051536" y="4446583"/>
            <a:ext cx="2857500" cy="23876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6540" r="55087" b="9330"/>
          <a:stretch/>
        </p:blipFill>
        <p:spPr>
          <a:xfrm>
            <a:off x="5909036" y="2413407"/>
            <a:ext cx="3050174" cy="41910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" t="1" r="11549" b="42777"/>
          <a:stretch/>
        </p:blipFill>
        <p:spPr>
          <a:xfrm>
            <a:off x="241300" y="4560301"/>
            <a:ext cx="2286000" cy="216016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06787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3815" y="30682"/>
            <a:ext cx="415006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Николай Носов сам был редкостным фантазером. Как раз его фантазия и подарила всем нам Незнайку и других коротышек – маленьких человечков ростом с огурец - с их увлекательнейшими путешествиями в Цветочном городе и даже на Луне.</a:t>
            </a: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42" y="2616005"/>
            <a:ext cx="2872008" cy="421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581" y="3692008"/>
            <a:ext cx="2380018" cy="3137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6" t="24541" r="19715" b="5507"/>
          <a:stretch/>
        </p:blipFill>
        <p:spPr>
          <a:xfrm>
            <a:off x="170850" y="3911119"/>
            <a:ext cx="2885661" cy="27562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206" y="156508"/>
            <a:ext cx="2400199" cy="31070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r="4171"/>
          <a:stretch/>
        </p:blipFill>
        <p:spPr>
          <a:xfrm>
            <a:off x="113359" y="410966"/>
            <a:ext cx="2550456" cy="289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52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052" y="248557"/>
            <a:ext cx="86741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omic Sans MS" pitchFamily="66" charset="0"/>
              </a:rPr>
              <a:t>В "Приключениях Незнайки" </a:t>
            </a:r>
            <a:r>
              <a:rPr lang="ru-RU" dirty="0">
                <a:latin typeface="Comic Sans MS" pitchFamily="66" charset="0"/>
              </a:rPr>
              <a:t>Носов подробно рассказывает о таких машинах, приборах, инструментах, которым только еще предстояло появиться. Первое издание </a:t>
            </a:r>
            <a:r>
              <a:rPr lang="ru-RU" b="1" dirty="0">
                <a:latin typeface="Comic Sans MS" pitchFamily="66" charset="0"/>
              </a:rPr>
              <a:t>"Незнайки в </a:t>
            </a:r>
            <a:r>
              <a:rPr lang="ru-RU" b="1" dirty="0" smtClean="0">
                <a:latin typeface="Comic Sans MS" pitchFamily="66" charset="0"/>
              </a:rPr>
              <a:t>Солнечном </a:t>
            </a:r>
            <a:r>
              <a:rPr lang="ru-RU" b="1" dirty="0">
                <a:latin typeface="Comic Sans MS" pitchFamily="66" charset="0"/>
              </a:rPr>
              <a:t>городе" </a:t>
            </a:r>
            <a:r>
              <a:rPr lang="ru-RU" dirty="0">
                <a:latin typeface="Comic Sans MS" pitchFamily="66" charset="0"/>
              </a:rPr>
              <a:t>вышло в свет в 1958 году - тогда подробно описываемая в книге телевизионная система наблюдения за уличным движением была еще фантастикой. Современные читатели знают, что такая система существует на самом деле. Значит, умел писатель заглянуть в будущее... Это очень веселая сказка, герои которой подозрительно похожи на своих маленьких читателей. Особенно, Незнайка. Ну, точь-в-точь мальчишка-сорванец, из-за своего неумения и зазнайства попадающий в самые разные истории. Поэтому и полюбился он больше всех. И не только нашим (тогда — советским) ребятам, но и зарубежным, так как стараниями переводчиков очень скоро заговорил на многих языках мира. Даже </a:t>
            </a:r>
            <a:r>
              <a:rPr lang="ru-RU" dirty="0" smtClean="0">
                <a:latin typeface="Comic Sans MS" pitchFamily="66" charset="0"/>
              </a:rPr>
              <a:t>– по – </a:t>
            </a:r>
            <a:r>
              <a:rPr lang="ru-RU" dirty="0" err="1" smtClean="0">
                <a:latin typeface="Comic Sans MS" pitchFamily="66" charset="0"/>
              </a:rPr>
              <a:t>японски</a:t>
            </a:r>
            <a:r>
              <a:rPr lang="ru-RU" dirty="0">
                <a:latin typeface="Comic Sans MS" pitchFamily="66" charset="0"/>
              </a:rPr>
              <a:t>!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07098" y="4127406"/>
            <a:ext cx="320522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0" i="0" dirty="0" smtClean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Над ставшим его визитной карточкой циклом книг о Незнайке и его друзьях Николай Носов работал в течение 12 лет         (1953 – 1965).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7" y="3941876"/>
            <a:ext cx="2274577" cy="29161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b="3382"/>
          <a:stretch/>
        </p:blipFill>
        <p:spPr>
          <a:xfrm>
            <a:off x="6002178" y="3663581"/>
            <a:ext cx="2534301" cy="319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57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7400" y="4787900"/>
            <a:ext cx="71475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 2008  г. к 100-летию со дня рождения Н. Н. Носова Центральный банк РФ выпустил памятную серебряную монету.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18519" r="7778" b="8704"/>
          <a:stretch/>
        </p:blipFill>
        <p:spPr>
          <a:xfrm>
            <a:off x="774700" y="259390"/>
            <a:ext cx="7086600" cy="452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6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2600" y="36392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latin typeface="inherit"/>
              </a:rPr>
              <a:t>Возле кемеровского вуза появилась «Лавка знаний»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7112" y="43166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r="5278" b="4122"/>
          <a:stretch/>
        </p:blipFill>
        <p:spPr>
          <a:xfrm>
            <a:off x="4165600" y="71801"/>
            <a:ext cx="4403512" cy="35519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86200" y="428556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Композиция состоит из стального паркового дивана с элементами художественного литья и малой скульптурной формы известного сказочного персонажа – Незнайки, выполненного из кедра новокузнецким мастером резьбы по дереву Виктором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Подпориным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altLang="ru-RU" sz="2400" dirty="0"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9" t="6594" r="7208" b="7334"/>
          <a:stretch/>
        </p:blipFill>
        <p:spPr>
          <a:xfrm>
            <a:off x="192369" y="166757"/>
            <a:ext cx="3401731" cy="45192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9900" y="4962362"/>
            <a:ext cx="32131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2013г. на территории художественной </a:t>
            </a:r>
            <a:r>
              <a:rPr lang="ru-RU" dirty="0"/>
              <a:t>школы </a:t>
            </a:r>
            <a:r>
              <a:rPr lang="ru-RU" dirty="0" smtClean="0"/>
              <a:t>                     г</a:t>
            </a:r>
            <a:r>
              <a:rPr lang="ru-RU" b="1" dirty="0" smtClean="0"/>
              <a:t>. Прокопьевска </a:t>
            </a:r>
            <a:r>
              <a:rPr lang="ru-RU" dirty="0" smtClean="0"/>
              <a:t>установлена </a:t>
            </a:r>
            <a:r>
              <a:rPr lang="ru-RU" b="1" dirty="0"/>
              <a:t>фигура Незнайки с кистью и палитрой в руках.</a:t>
            </a:r>
          </a:p>
        </p:txBody>
      </p:sp>
    </p:spTree>
    <p:extLst>
      <p:ext uri="{BB962C8B-B14F-4D97-AF65-F5344CB8AC3E}">
        <p14:creationId xmlns:p14="http://schemas.microsoft.com/office/powerpoint/2010/main" val="3845570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0760" y="231820"/>
            <a:ext cx="817530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Николай Николаевич Носов – известный детский писатель</a:t>
            </a:r>
            <a:endParaRPr lang="ru-RU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31" y="2166960"/>
            <a:ext cx="6783759" cy="45225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94601" y="1568493"/>
            <a:ext cx="2534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dist="38100" dir="2640000" algn="bl" rotWithShape="0">
                    <a:srgbClr val="5B9BD5"/>
                  </a:outerShdw>
                </a:effectLst>
              </a:rPr>
              <a:t>1908 -1976</a:t>
            </a:r>
            <a:endParaRPr lang="ru-RU" sz="4000" b="1" dirty="0">
              <a:ln w="12700">
                <a:solidFill>
                  <a:srgbClr val="5B9BD5"/>
                </a:solidFill>
                <a:prstDash val="solid"/>
              </a:ln>
              <a:solidFill>
                <a:srgbClr val="5B9BD5">
                  <a:lumMod val="75000"/>
                </a:srgbClr>
              </a:solidFill>
              <a:effectLst>
                <a:outerShdw dist="38100" dir="2640000" algn="bl" rotWithShape="0">
                  <a:srgbClr val="5B9BD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9109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900igr.net/datai/literatura/Nikolaj-Nikolaevich-Nosov/0008-007-N.N.Nosov-s-synom-na-dache-v-KHimkak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" t="9299" r="6090" b="4725"/>
          <a:stretch/>
        </p:blipFill>
        <p:spPr bwMode="auto">
          <a:xfrm>
            <a:off x="800100" y="431799"/>
            <a:ext cx="7251700" cy="537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8448" y="6159500"/>
            <a:ext cx="515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Н.Н. 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Н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осов с сыном на даче в Химках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004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900igr.net/up/datas/232473/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406400"/>
            <a:ext cx="8216900" cy="616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900igr.net/datai/literatura/Nikolaj-Nikolaevich-Nosov/0011-010-N.N.Nosov-s-vnukom-Igore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t="2299" r="3708" b="3776"/>
          <a:stretch/>
        </p:blipFill>
        <p:spPr bwMode="auto">
          <a:xfrm>
            <a:off x="4737100" y="1104899"/>
            <a:ext cx="3276777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44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33118" y="763538"/>
            <a:ext cx="371078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rgbClr val="C00000"/>
                </a:solidFill>
                <a:latin typeface="Arial Black" panose="020B0A04020102020204" pitchFamily="34" charset="0"/>
                <a:cs typeface="Arial" charset="0"/>
              </a:rPr>
              <a:t>Государство высоко оценило труд Николая Николаевича Носова. Он был награждён орденом Трудового Красного Знамени, орденом Красной Звезды, медалью «За доблестный труд  в Великой Отечественной войне 1941 – 1945 годов», Сталинской премией и Государственной премией РСФСР имени Н. К. Крупской. </a:t>
            </a:r>
            <a:endParaRPr lang="ru-RU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6" descr="http://www.mosgortrans.ru/uploads/pics/16_41_800x600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4" y="72032"/>
            <a:ext cx="1127125" cy="207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ttp://9may.zauda.ru/images/9may/unna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287338"/>
            <a:ext cx="1647824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://falera.narod.ru/msssr/imagi/dobt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55" y="105785"/>
            <a:ext cx="1216025" cy="215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1"/>
          <a:stretch/>
        </p:blipFill>
        <p:spPr>
          <a:xfrm>
            <a:off x="365125" y="2362042"/>
            <a:ext cx="3549650" cy="428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20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100-faktov.ru/wp-content/uploads/2018/04/70i5ac67076bd7598.045530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3310"/>
            <a:ext cx="4305300" cy="573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49801" y="4576107"/>
            <a:ext cx="408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Николай Носов умер 26 июля 1976 года. Похоронен на Кунцевском кладбище в Москве.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6"/>
          <a:stretch/>
        </p:blipFill>
        <p:spPr>
          <a:xfrm>
            <a:off x="5181599" y="139700"/>
            <a:ext cx="3492431" cy="4226790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6753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0760" y="231820"/>
            <a:ext cx="817530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Николай Николаевич Носов – известный детский писатель. Он написал огромное количество веселых произведений для маленьких читателей.</a:t>
            </a:r>
            <a:endParaRPr lang="ru-RU" sz="2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31" y="1907366"/>
            <a:ext cx="6783759" cy="452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27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/>
          <a:stretch/>
        </p:blipFill>
        <p:spPr>
          <a:xfrm rot="21354749">
            <a:off x="462408" y="1131399"/>
            <a:ext cx="3947102" cy="515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335">
            <a:off x="4667643" y="1245289"/>
            <a:ext cx="3852000" cy="49237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69600" y="0"/>
            <a:ext cx="55242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Книги </a:t>
            </a:r>
            <a:r>
              <a:rPr lang="ru-RU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Н.Н.Носова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239182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3128">
            <a:off x="4969768" y="712884"/>
            <a:ext cx="3524378" cy="5158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885">
            <a:off x="785209" y="1318364"/>
            <a:ext cx="3585490" cy="50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46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4074" r="4260" b="3333"/>
          <a:stretch/>
        </p:blipFill>
        <p:spPr>
          <a:xfrm rot="512406">
            <a:off x="4617147" y="1211803"/>
            <a:ext cx="4199759" cy="47188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10462">
            <a:off x="7384536" y="1406267"/>
            <a:ext cx="1144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Н. Носов</a:t>
            </a:r>
            <a:endParaRPr lang="ru-RU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261">
            <a:off x="488325" y="1104010"/>
            <a:ext cx="3815143" cy="4895842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 rot="354513">
            <a:off x="4949942" y="1064321"/>
            <a:ext cx="706456" cy="23769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218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6" r="11111"/>
          <a:stretch/>
        </p:blipFill>
        <p:spPr>
          <a:xfrm rot="20490204">
            <a:off x="611156" y="456212"/>
            <a:ext cx="3153417" cy="404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3334" r="13889" b="1111"/>
          <a:stretch/>
        </p:blipFill>
        <p:spPr>
          <a:xfrm rot="1688419">
            <a:off x="5750816" y="421087"/>
            <a:ext cx="2695993" cy="3632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816" y="3109127"/>
            <a:ext cx="2374402" cy="35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8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5D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77" y="232821"/>
            <a:ext cx="2532171" cy="32019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674" y="302767"/>
            <a:ext cx="2285912" cy="29463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"/>
          <a:stretch/>
        </p:blipFill>
        <p:spPr>
          <a:xfrm>
            <a:off x="3382550" y="974226"/>
            <a:ext cx="2239027" cy="32888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9" b="14074"/>
          <a:stretch/>
        </p:blipFill>
        <p:spPr>
          <a:xfrm rot="20261886">
            <a:off x="1097135" y="3643898"/>
            <a:ext cx="2203654" cy="29046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926">
            <a:off x="5531847" y="3277421"/>
            <a:ext cx="2337078" cy="321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75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88900" y="2159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Николай Николаевич Носов</a:t>
            </a:r>
          </a:p>
          <a:p>
            <a:pPr algn="ctr"/>
            <a:r>
              <a:rPr lang="ru-RU" altLang="ru-RU" sz="2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        родился 23 ноября 1908 года в Киеве</a:t>
            </a:r>
            <a:endParaRPr lang="ru-RU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86286" y="534533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Коля был вторым сыном в семье, у него был старший брат Петр и младшие брат и сестра.</a:t>
            </a:r>
            <a:endParaRPr lang="ru-RU" sz="20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https://www.wikireading.ru/img/423053_7_i_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6" y="1374696"/>
            <a:ext cx="3353530" cy="4851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hto-chitat-detyam.ru/img/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36" y="398462"/>
            <a:ext cx="3163562" cy="46688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08636" y="448925"/>
            <a:ext cx="3163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Николай (на олене) с братом Петром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11149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97212" y="2519340"/>
            <a:ext cx="599139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за внимание</a:t>
            </a:r>
            <a:r>
              <a:rPr lang="ru-RU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ru-RU" sz="7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26" name="Picture 2" descr="https://thypix.com/wp-content/uploads/photo-frame-2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7" b="14528"/>
          <a:stretch/>
        </p:blipFill>
        <p:spPr bwMode="auto">
          <a:xfrm>
            <a:off x="-96905" y="-49092"/>
            <a:ext cx="8477646" cy="690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23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2318" y="3584101"/>
            <a:ext cx="3907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Николай Петрович </a:t>
            </a:r>
            <a:br>
              <a:rPr lang="ru-RU" sz="24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Носов- отец писателя</a:t>
            </a:r>
            <a:endParaRPr lang="ru-RU" sz="24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97410" y="3579308"/>
            <a:ext cx="41443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Варвара Петровна Носова- мама писателя</a:t>
            </a:r>
            <a:endParaRPr lang="ru-RU" sz="24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53724" y="4523584"/>
            <a:ext cx="70880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Маленький Николай любил бывать на выступлениях отца, смотреть концерты и спектакли. В школьные годы он хотел стать музыкантом и долго мечтал, чтобы ему купили скрипку. После покупки скрипки Николай понял, что учиться музыке нелегко, и скрипка была заброшена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 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https://ds02.infourok.ru/uploads/ex/0e41/0007fd80-3bc90835/img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65" y="575758"/>
            <a:ext cx="2904544" cy="252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900igr.net/datai/literatura/Rasskazy-Nosova/0008-011-Roditeli-Nikolaja-Nosov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9804" r="11385" b="6195"/>
          <a:stretch>
            <a:fillRect/>
          </a:stretch>
        </p:blipFill>
        <p:spPr bwMode="auto">
          <a:xfrm>
            <a:off x="540842" y="367158"/>
            <a:ext cx="2145914" cy="296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http://ki.ill.in.ua/a/510x0/128637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t="5954" r="4163" b="3027"/>
          <a:stretch>
            <a:fillRect/>
          </a:stretch>
        </p:blipFill>
        <p:spPr bwMode="auto">
          <a:xfrm>
            <a:off x="6561653" y="180982"/>
            <a:ext cx="2225046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player.myshared.ru/36/1331644/slides/slide_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38000" r="31042" b="16667"/>
          <a:stretch/>
        </p:blipFill>
        <p:spPr bwMode="auto">
          <a:xfrm>
            <a:off x="3329686" y="709989"/>
            <a:ext cx="2730501" cy="22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5814">
            <a:off x="193441" y="5242307"/>
            <a:ext cx="1934363" cy="108807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81232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Ирпень с высоты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3773026"/>
            <a:ext cx="4889501" cy="30468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&amp;Ocy; &amp;Ncy;&amp;icy;&amp;kcy;&amp;ocy;&amp;lcy;&amp;acy;&amp;iecy; &amp;Ncy;&amp;ocy;&amp;scy;&amp;ocy;&amp;vcy;&amp;iecy; &amp;scy;&amp;ocy;&amp;vcy;&amp;scy;&amp;iecy;&amp;mcy; &amp;zcy;&amp;acy;&amp;bcy;&amp;ycy;&amp;lcy;&amp;icy;?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2" y="1413708"/>
            <a:ext cx="3785841" cy="283280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images.myshared.ru/4/274496/slide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t="6931" r="70771" b="59480"/>
          <a:stretch/>
        </p:blipFill>
        <p:spPr bwMode="auto">
          <a:xfrm>
            <a:off x="5449542" y="1140195"/>
            <a:ext cx="3488774" cy="327190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1842" y="0"/>
            <a:ext cx="7274615" cy="1200329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Детство Коли Носова прошло в поселке Ирпень, недалеко от Киева, где мальчик начал учиться в гимназии.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470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76650" y="277324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charset="0"/>
              </a:rPr>
              <a:t>В гимназии Носов увлекался музыкой, театром, шахматами, фотографией, электротехникой и даже был радиолюбителем</a:t>
            </a:r>
            <a:r>
              <a:rPr lang="ru-RU" altLang="ru-RU" dirty="0">
                <a:solidFill>
                  <a:srgbClr val="003300"/>
                </a:solidFill>
                <a:latin typeface="Arial Black" panose="020B0A04020102020204" pitchFamily="34" charset="0"/>
                <a:cs typeface="Arial" charset="0"/>
              </a:rPr>
              <a:t>. 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38600" y="20910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Чтобы прокормить семью, потерявшую стабильный заработок из-за революции и войн, Николай с 14 лет был вынужден работать: был газетным торговцем, землекопом, косарём и т.п.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4" descr="http://veciy.ru/origdocs/12/11402/11402_html_m2101ca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684120"/>
            <a:ext cx="2311400" cy="315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5literatura.net/datas/literatura/Nosov-Ogurtsy/0003-003-Raznostoronnost-ego-darovanij-projavilas-esche-v-shko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6" t="4528" r="3712" b="9073"/>
          <a:stretch/>
        </p:blipFill>
        <p:spPr bwMode="auto">
          <a:xfrm>
            <a:off x="1371600" y="209107"/>
            <a:ext cx="2086985" cy="338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09900" y="516204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Закончив гимназию в 1924 г., он работал чернорабочим на бетонном заводе, потом на кирпичном заводе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r="6944"/>
          <a:stretch/>
        </p:blipFill>
        <p:spPr>
          <a:xfrm>
            <a:off x="7581900" y="4096679"/>
            <a:ext cx="1333500" cy="106536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88037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4175" y="35164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dirty="0" smtClean="0">
                <a:solidFill>
                  <a:srgbClr val="C00000"/>
                </a:solidFill>
                <a:latin typeface="Arial Black" panose="020B0A04020102020204" pitchFamily="34" charset="0"/>
                <a:cs typeface="Arial" charset="0"/>
              </a:rPr>
              <a:t>В 19 лет он поступает в Киевский художественный институт. Николай тогда серьёзно увлёкся фотографией, а затем и кино. Это и повлияло на его выбор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4" descr="http://beeper.kiev.ua/attachments/vuz-vnz-kieva/1052d1346911629-nacionalnaya-akademiya-izobrazitelnogo-iskusstva-i-arhitektury-369x4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2" y="125197"/>
            <a:ext cx="2457451" cy="290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00499" y="3403768"/>
            <a:ext cx="47879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charset="0"/>
              </a:rPr>
              <a:t>Через 2 года Николай Носов перевёлся в Московский институт кинематографии. Окончив институт, он стал работать постановщиком и режиссёром мультипликационных, научных и учебных 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charset="0"/>
              </a:rPr>
              <a:t>фильмов (1932 – 1951г.г.).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http://900igr.net/datai/literatura/Rasskazy-Nosova/0012-016-Zakonchiv-shkolu-v-1924-godu-Nosov-rabotal-chernorabochim-na-zavod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t="7625" r="6431" b="3802"/>
          <a:stretch/>
        </p:blipFill>
        <p:spPr bwMode="auto">
          <a:xfrm>
            <a:off x="156872" y="2000351"/>
            <a:ext cx="3526128" cy="4884340"/>
          </a:xfrm>
          <a:prstGeom prst="ellipse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59200" y="5624900"/>
            <a:ext cx="4851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Во время Великой Отечественной войны ставил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военно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– технические фильмы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93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101slon.ru/userfiles/image/101slon/Melodia/128628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22898"/>
            <a:ext cx="3092450" cy="419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7663" y="5116588"/>
            <a:ext cx="736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charset="0"/>
              </a:rPr>
              <a:t>Сам Николай Николаевич говорил, что начал писать для детей совершенно случайно – сначала просто рассказывал сказки своему сынишке и его друзьям. 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42" name="Picture 2" descr="https://ds04.infourok.ru/uploads/ex/0f9e/0007629d-9f03bc52/img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t="18356" r="60452" b="20347"/>
          <a:stretch/>
        </p:blipFill>
        <p:spPr bwMode="auto">
          <a:xfrm>
            <a:off x="946518" y="382885"/>
            <a:ext cx="2959100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4659112"/>
            <a:ext cx="442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Николай Носов с сыном Петром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4815" y="4586585"/>
            <a:ext cx="272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… и внуком Игорем</a:t>
            </a:r>
            <a:endParaRPr lang="ru-RU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809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900igr.net/up/datai/203387/0014-026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5" y="425402"/>
            <a:ext cx="4511436" cy="29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95180" y="331706"/>
            <a:ext cx="42488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36600"/>
                </a:solidFill>
                <a:latin typeface="Arial Black" panose="020B0A04020102020204" pitchFamily="34" charset="0"/>
              </a:rPr>
              <a:t>В годы Великой Отечественной войны он снимал фильмы на линии фронта</a:t>
            </a:r>
            <a:r>
              <a:rPr lang="ru-RU" sz="2800" b="1" dirty="0" smtClean="0">
                <a:solidFill>
                  <a:srgbClr val="336600"/>
                </a:solidFill>
                <a:latin typeface="Arial Black" panose="020B0A04020102020204" pitchFamily="34" charset="0"/>
              </a:rPr>
              <a:t>. За что в 1943 году был награжден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орденом Красной Звезды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60" name="Picture 12" descr="http://900igr.net/up/datas/69733/0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r="20173" b="44421"/>
          <a:stretch/>
        </p:blipFill>
        <p:spPr bwMode="auto">
          <a:xfrm>
            <a:off x="1124620" y="3745049"/>
            <a:ext cx="3487617" cy="291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soitology.com/Neonilla/art-gallery/nosov/photo-nosov/ph-nosov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72" y="4003794"/>
            <a:ext cx="1890435" cy="26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515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2908</TotalTime>
  <Words>1128</Words>
  <Application>Microsoft Office PowerPoint</Application>
  <PresentationFormat>Экран (4:3)</PresentationFormat>
  <Paragraphs>44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Arial Black</vt:lpstr>
      <vt:lpstr>Bookman Old Style</vt:lpstr>
      <vt:lpstr>Calibri</vt:lpstr>
      <vt:lpstr>Calibri Light</vt:lpstr>
      <vt:lpstr>Comic Sans MS</vt:lpstr>
      <vt:lpstr>inherit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Первая Московская гимназия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Соколова Г.Г.</dc:creator>
  <cp:lastModifiedBy>Соколова Г.Г.</cp:lastModifiedBy>
  <cp:revision>79</cp:revision>
  <dcterms:created xsi:type="dcterms:W3CDTF">2018-11-11T12:05:48Z</dcterms:created>
  <dcterms:modified xsi:type="dcterms:W3CDTF">2021-12-01T16:59:17Z</dcterms:modified>
</cp:coreProperties>
</file>