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4" r:id="rId9"/>
    <p:sldId id="265" r:id="rId10"/>
    <p:sldId id="266" r:id="rId11"/>
    <p:sldId id="268" r:id="rId12"/>
    <p:sldId id="272" r:id="rId13"/>
    <p:sldId id="273" r:id="rId14"/>
    <p:sldId id="276" r:id="rId15"/>
    <p:sldId id="275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fp=4&amp;uinfo=ww-1663-wh-912-fw-1438-fh-598-pd-1&amp;p=4&amp;text=%D1%81%D0%B8%D0%BD%D0%B4%D1%80%D0%BE%D0%BC%20%D0%B1%D0%BE%D0%BB%D0%B5%D0%B7%D0%BD%D1%8C%20%D0%B4%D0%B0%D1%83%D0%BD%D0%B0&amp;clid=47656&amp;pos=142&amp;rpt=simage&amp;img_url=http://comments.ua/img/2011081801121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fp=7&amp;uinfo=ww-1663-wh-912-fw-1438-fh-598-pd-1&amp;p=7&amp;text=%D1%81%D0%B8%D0%BD%D0%B4%D1%80%D0%BE%D0%BC%20%D0%B4%D0%B0%D1%83%D0%BD%D0%B0&amp;clid=47656&amp;pos=234&amp;rpt=simage&amp;img_url=http://sunchildren.narod.ru/Pics/11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hyperlink" Target="http://images.yandex.ru/yandsearch?source=wiz&amp;fp=0&amp;text=%D0%BC%D0%B0%D0%BB%D0%B5%D0%BD%D1%8C%D0%BA%D0%B8%D0%B5%20%D1%81%D1%82%D1%83%D0%BF%D0%B5%D0%BD%D1%8C%D0%BA%D0%B8&amp;noreask=1&amp;pos=17&amp;lr=213&amp;rpt=simage&amp;uinfo=ww-1663-wh-912-fw-1438-fh-598-pd-1&amp;img_url=http://cleverbook.com.ua/img/p/2/8/4/9/2849-large_defaul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images.yandex.ru/yandsearch?source=wiz&amp;fp=0&amp;text=%D0%BC%D0%B0%D0%BB%D0%B5%D0%BD%D1%8C%D0%BA%D0%B8%D0%B5%20%D1%81%D1%82%D1%83%D0%BF%D0%B5%D0%BD%D1%8C%D0%BA%D0%B8&amp;noreask=1&amp;pos=22&amp;lr=213&amp;rpt=simage&amp;uinfo=ww-1663-wh-912-fw-1438-fh-598-pd-1&amp;img_url=http://cleverbook.com.ua/img/p/2/8/7/7/2877-large_default.jpg" TargetMode="Externa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radikal.ru/" TargetMode="External"/><Relationship Id="rId7" Type="http://schemas.openxmlformats.org/officeDocument/2006/relationships/hyperlink" Target="http://downsideup.org/sites/default/files/media/knigi_i_broshyury/formirovanie_osnovnyh_dvigatelnyh_navykov_u_detey_s_sindromom_dauna._prakticheskoe_rukovodstvo_dlya_roditeley/formirovanie_osnovynh_dvigatelnyh.jpg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downsideup.org/sites/default/files/media/knigi_i_broshyury/sindrom_dauna._fakty._posobie_dlya_roditeley_broshyura._/sindrom_dauna._fakty.jpg" TargetMode="External"/><Relationship Id="rId5" Type="http://schemas.openxmlformats.org/officeDocument/2006/relationships/hyperlink" Target="http://downsideup.org/sites/default/files/media/knigi_i_broshyury/razvitie_poznavatelnoy_deyatelnosti_detey_s_sindromom_dauna._posobie_dlya_roditeley/cognrazv1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downsideup.org/sites/default/files/media/knigi_i_broshyury/formirovanie_navykov_obshcheniya_i_rechi_u_detey_s_sindromom_dauna._posobie_dlya_roditeley/formirovanie_navykov_obshcheniya_i_rechi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10&amp;uinfo=ww-1663-wh-912-fw-1438-fh-598-pd-1&amp;p=10&amp;text=%D1%81%D0%B8%D0%BD%D0%B4%D1%80%D0%BE%D0%BC%20%D0%B1%D0%BE%D0%BB%D0%B5%D0%B7%D0%BD%D1%8C%20%D0%B4%D0%B0%D1%83%D0%BD%D0%B0&amp;clid=47656&amp;pos=326&amp;rpt=simage&amp;img_url=http://900igr.net/datai/meditsina/Nasledstvennye-zabolevanija-cheloveka/0009-009-Teatr-prostodushnykh-g.Moskva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ages.yandex.ru/yandsearch?fp=8&amp;uinfo=ww-1663-wh-912-fw-1438-fh-598-pd-1&amp;p=8&amp;text=%D1%81%D0%B8%D0%BD%D0%B4%D1%80%D0%BE%D0%BC%20%D0%B1%D0%BE%D0%BB%D0%B5%D0%B7%D0%BD%D1%8C%20%D0%B4%D0%B0%D1%83%D0%BD%D0%B0&amp;clid=47656&amp;pos=262&amp;rpt=simage&amp;img_url=http://blog.al.com/living-news/2009/06/large_Downs%2009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fp=9&amp;uinfo=ww-1663-wh-912-fw-1438-fh-598-pd-1&amp;p=9&amp;text=%D1%81%D0%B8%D0%BD%D0%B4%D1%80%D0%BE%D0%BC%20%D0%B1%D0%BE%D0%BB%D0%B5%D0%B7%D0%BD%D1%8C%20%D0%B4%D0%B0%D1%83%D0%BD%D0%B0&amp;clid=47656&amp;pos=295&amp;rpt=simage&amp;img_url=http://cs315720.vk.me/v315720797/25be/5H5OIBr3DHk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fp=9&amp;uinfo=ww-1663-wh-912-fw-1438-fh-598-pd-1&amp;p=9&amp;text=%D1%81%D0%B8%D0%BD%D0%B4%D1%80%D0%BE%D0%BC%20%D0%B1%D0%BE%D0%BB%D0%B5%D0%B7%D0%BD%D1%8C%20%D0%B4%D0%B0%D1%83%D0%BD%D0%B0&amp;clid=47656&amp;pos=271&amp;rpt=simage&amp;img_url=http://www.vinograd.su/upload/iblock/6cd/15.jpg" TargetMode="Externa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microsoft.com/office/2007/relationships/hdphoto" Target="../media/hdphoto5.wdp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12" Type="http://schemas.microsoft.com/office/2007/relationships/hdphoto" Target="../media/hdphoto1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ages.yandex.ru/yandsearch?text=%D1%81%D0%BE%D0%BB%D0%BD%D1%8B%D1%88%D0%BA%D0%BE&amp;fp=0&amp;pos=27&amp;uinfo=ww-1663-wh-912-fw-1438-fh-598-pd-1&amp;rpt=simage&amp;img_url=http://u.foto.radikal.ru/0705/be/7e7fd1be4a31.jpg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fp=6&amp;uinfo=ww-1663-wh-912-fw-1438-fh-598-pd-1&amp;p=6&amp;text=%D1%81%D0%B8%D0%BD%D0%B4%D1%80%D0%BE%D0%BC%20%D0%B4%D0%B0%D1%83%D0%BD%D0%B0&amp;clid=47656&amp;pos=186&amp;rpt=simage&amp;img_url=http://static.medportal.ru/pic/news/2011/10/18/down/pic00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fp=3&amp;uinfo=ww-1663-wh-912-fw-1438-fh-598-pd-1&amp;p=3&amp;text=%D1%81%D0%B8%D0%BD%D0%B4%D1%80%D0%BE%D0%BC%20%D0%B4%D0%B0%D1%83%D0%BD%D0%B0&amp;clid=47656&amp;pos=116&amp;rpt=simage&amp;img_url=http://www.pedlib.ru/books1/4/0472/image01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fp=2&amp;uinfo=ww-1663-wh-912-fw-1438-fh-598-pd-1&amp;p=2&amp;text=%D1%81%D0%B8%D0%BD%D0%B4%D1%80%D0%BE%D0%BC%20%D0%B4%D0%B0%D1%83%D0%BD%D0%B0&amp;clid=47656&amp;pos=63&amp;rpt=simage&amp;img_url=http://www.doctortipster.com/wp-content/uploads/2011/07/Down-syndrome1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A1%D0%98%D0%9D%D0%94%D0%A0%D0%9E%D0%9C%20%D0%94%D0%90%D0%A3%D0%9D%D0%90%20%D0%A0%D0%9E%D0%A1%D0%A2&amp;fp=0&amp;pos=8&amp;rpt=simage&amp;uinfo=ww-1663-wh-912-fw-1438-fh-598-pd-1&amp;img_url=http://mednet.odessa.ua/uploads/articles/1038_1_min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fp=11&amp;uinfo=ww-1663-wh-912-fw-1438-fh-598-pd-1&amp;p=11&amp;text=%D1%81%D0%B8%D0%BD%D0%B4%D1%80%D0%BE%D0%BC%20%D0%B1%D0%BE%D0%BB%D0%B5%D0%B7%D0%BD%D1%8C%20%D0%B4%D0%B0%D1%83%D0%BD%D0%B0&amp;clid=47656&amp;pos=354&amp;rpt=simage&amp;img_url=http://img2.vitaportal.ru/sites/default/files/imagecache/110-70/story_files/6_8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fp=13&amp;uinfo=ww-1663-wh-912-fw-1438-fh-598-pd-1&amp;p=13&amp;text=%D1%81%D0%B8%D0%BD%D0%B4%D1%80%D0%BE%D0%BC%20%D0%B1%D0%BE%D0%BB%D0%B5%D0%B7%D0%BD%D1%8C%20%D0%B4%D0%B0%D1%83%D0%BD%D0%B0&amp;clid=47656&amp;pos=400&amp;rpt=simage&amp;img_url=http://kub-kurort.ru/uploads/posts/2013-05/1369488830_20130426-133322-967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fp=4&amp;uinfo=ww-1663-wh-912-fw-1438-fh-598-pd-1&amp;p=4&amp;text=%D1%81%D0%B8%D0%BD%D0%B4%D1%80%D0%BE%D0%BC%20%D0%B1%D0%BE%D0%BB%D0%B5%D0%B7%D0%BD%D1%8C%20%D0%B4%D0%B0%D1%83%D0%BD%D0%B0&amp;clid=47656&amp;pos=136&amp;rpt=simage&amp;img_url=http://static.digg.com/images/12L4pF4_1_www_large_thumb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Особенности развития детей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синдромом Дауна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ru-RU" dirty="0" smtClean="0"/>
              <a:t>Спиридонова Р.С.</a:t>
            </a:r>
          </a:p>
          <a:p>
            <a:r>
              <a:rPr lang="ru-RU" dirty="0" err="1" smtClean="0"/>
              <a:t>Методобъединение</a:t>
            </a:r>
            <a:r>
              <a:rPr lang="ru-RU" dirty="0" smtClean="0"/>
              <a:t>   воспитателей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Поведение ребенка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112" y="762000"/>
            <a:ext cx="8229600" cy="2057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Оно практически ничем не отличается от поведения обычных детей, ребенок ласков и спокоен, однако нередко проявляются  инфантилизм, резкие перепады настроения.</a:t>
            </a:r>
          </a:p>
          <a:p>
            <a:pPr algn="just"/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495800" y="2514600"/>
            <a:ext cx="43931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800" b="1" dirty="0" smtClean="0"/>
              <a:t>Эмоции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dirty="0" smtClean="0"/>
              <a:t>у ребенка с синдромом Дауна сохранены, чаще они положительные, чем отрицательные. Дети могут радоваться, огорчаться, грустить, бояться чего-либо и т.д. Однако они, чаще всего, не могут почувствовать удивление и другие сложные эмоции.</a:t>
            </a:r>
            <a:endParaRPr lang="ru-RU" dirty="0"/>
          </a:p>
        </p:txBody>
      </p:sp>
      <p:pic>
        <p:nvPicPr>
          <p:cNvPr id="4100" name="Picture 4" descr="http://www.connywenk.com/blog/Timo_0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95" r="13508"/>
          <a:stretch/>
        </p:blipFill>
        <p:spPr bwMode="auto">
          <a:xfrm>
            <a:off x="152400" y="2743200"/>
            <a:ext cx="4342449" cy="396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b="1" dirty="0" smtClean="0"/>
              <a:t>Личностные качества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4636391"/>
            <a:ext cx="9067800" cy="199301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Для детей с синдромом Дауна характерны, прежде всего, внушаемость и аккуратность. В мире мало людей с синдромом, которые ведут себя агрессивно. Большинство из них отличаются спокойным и уравновешенным характером, трудолюбием, дружелюбием. Но могут проявлять агрессию при перепадах настроения и невозможности выразить свои эмоции.</a:t>
            </a:r>
            <a:endParaRPr lang="ru-RU" dirty="0"/>
          </a:p>
        </p:txBody>
      </p:sp>
      <p:pic>
        <p:nvPicPr>
          <p:cNvPr id="5122" name="Picture 2" descr="http://www.med.cap.ru/home/385/kalendar/1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867400" cy="390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505200"/>
            <a:ext cx="68580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Методика развития речи и обучения чтению </a:t>
            </a:r>
            <a:r>
              <a:rPr lang="ru-RU" sz="3200" b="1" dirty="0" err="1" smtClean="0"/>
              <a:t>Ромены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Августовой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4572000"/>
            <a:ext cx="6743700" cy="2209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Автор, всю жизнь занимающийся педагогикой речи, простым и доступным языком разъясняет в своей книге «Говори! Ты это можешь», как научить разговаривать ребенка со сложными нарушениями развития, как общаться с такими детьми, помочь раскрыть им свои способности и творческие задатки.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38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prstClr val="white"/>
                </a:solidFill>
              </a:rPr>
              <a:t>«Шаг за шагом» («</a:t>
            </a:r>
            <a:r>
              <a:rPr lang="ru-RU" sz="4400" b="1" dirty="0" err="1">
                <a:solidFill>
                  <a:prstClr val="white"/>
                </a:solidFill>
              </a:rPr>
              <a:t>Step</a:t>
            </a:r>
            <a:r>
              <a:rPr lang="ru-RU" sz="4400" b="1" dirty="0">
                <a:solidFill>
                  <a:prstClr val="white"/>
                </a:solidFill>
              </a:rPr>
              <a:t> </a:t>
            </a:r>
            <a:r>
              <a:rPr lang="ru-RU" sz="4400" b="1" dirty="0" err="1">
                <a:solidFill>
                  <a:prstClr val="white"/>
                </a:solidFill>
              </a:rPr>
              <a:t>by</a:t>
            </a:r>
            <a:r>
              <a:rPr lang="ru-RU" sz="4400" b="1" dirty="0">
                <a:solidFill>
                  <a:prstClr val="white"/>
                </a:solidFill>
              </a:rPr>
              <a:t> </a:t>
            </a:r>
            <a:r>
              <a:rPr lang="ru-RU" sz="4400" b="1" dirty="0" err="1">
                <a:solidFill>
                  <a:prstClr val="white"/>
                </a:solidFill>
              </a:rPr>
              <a:t>step</a:t>
            </a:r>
            <a:r>
              <a:rPr lang="ru-RU" sz="4400" b="1" dirty="0">
                <a:solidFill>
                  <a:prstClr val="white"/>
                </a:solidFill>
              </a:rPr>
              <a:t>»)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6858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white"/>
                </a:solidFill>
              </a:rPr>
              <a:t>В первую очередь ребенка с синдромом Дауна следует учить навыкам самообслуживания и поведения в быту, которые не только обеспечивают его самостоятельность и независимость, но и служат развитию личности, способствуют уверенности и повышению самооценки. В странах Европы и в Америке много лет применяется пошаговая методика «</a:t>
            </a:r>
            <a:r>
              <a:rPr lang="ru-RU" sz="2400" dirty="0" err="1">
                <a:solidFill>
                  <a:prstClr val="white"/>
                </a:solidFill>
              </a:rPr>
              <a:t>Step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by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ru-RU" sz="2400" dirty="0" err="1">
                <a:solidFill>
                  <a:prstClr val="white"/>
                </a:solidFill>
              </a:rPr>
              <a:t>step</a:t>
            </a:r>
            <a:r>
              <a:rPr lang="ru-RU" sz="2400" dirty="0">
                <a:solidFill>
                  <a:prstClr val="white"/>
                </a:solidFill>
              </a:rPr>
              <a:t>» для обучения детей с особенностями </a:t>
            </a:r>
            <a:r>
              <a:rPr lang="ru-RU" sz="2400" dirty="0" smtClean="0">
                <a:solidFill>
                  <a:prstClr val="white"/>
                </a:solidFill>
              </a:rPr>
              <a:t>развития, в том числе и </a:t>
            </a:r>
            <a:r>
              <a:rPr lang="ru-RU" sz="2400" dirty="0">
                <a:solidFill>
                  <a:prstClr val="white"/>
                </a:solidFill>
              </a:rPr>
              <a:t>для детей с синдромом Дауна. </a:t>
            </a:r>
            <a:endParaRPr lang="ru-RU" sz="2400" dirty="0"/>
          </a:p>
        </p:txBody>
      </p:sp>
      <p:pic>
        <p:nvPicPr>
          <p:cNvPr id="11266" name="Picture 2" descr="Августова Ромена - Говори! Ты это можешь скачать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57600"/>
            <a:ext cx="1952625" cy="3133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827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Программа ранней педагогической помощи детям с отклонениями в развитии </a:t>
            </a:r>
            <a:r>
              <a:rPr lang="ru-RU" sz="3600" b="1" dirty="0" smtClean="0"/>
              <a:t>«Маленькие ступеньки»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3600" y="1981200"/>
            <a:ext cx="6705600" cy="4724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Разработанное в австралийском университете </a:t>
            </a:r>
            <a:r>
              <a:rPr lang="ru-RU" dirty="0" err="1" smtClean="0"/>
              <a:t>Маккуэри</a:t>
            </a:r>
            <a:r>
              <a:rPr lang="ru-RU" dirty="0" smtClean="0"/>
              <a:t>, оно с успехом применяется во многих странах, рекомендовано к использованию Министерством образования РФ. </a:t>
            </a:r>
            <a:br>
              <a:rPr lang="ru-RU" dirty="0" smtClean="0"/>
            </a:br>
            <a:r>
              <a:rPr lang="ru-RU" dirty="0" smtClean="0"/>
              <a:t>Методика представлена в 8 книгах, в которых рассматриваются основные принципы и приемы обучения. Учебные планы программы охватывают определенные области развития: общую моторику, речь, двигательную активность, навыки тонкой моторики, самообслуживания, социальные навыки ребенка.</a:t>
            </a:r>
            <a:endParaRPr lang="ru-RU" dirty="0"/>
          </a:p>
        </p:txBody>
      </p:sp>
      <p:pic>
        <p:nvPicPr>
          <p:cNvPr id="3074" name="Picture 2" descr="http://cleverbook.com.ua/img/p/2/8/4/9/2849-large_defaul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42" r="16848"/>
          <a:stretch/>
        </p:blipFill>
        <p:spPr bwMode="auto">
          <a:xfrm>
            <a:off x="178169" y="1769580"/>
            <a:ext cx="1692195" cy="252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everbook.com.ua/img/p/2/8/7/7/2877-large_defaul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24" r="13940"/>
          <a:stretch/>
        </p:blipFill>
        <p:spPr bwMode="auto">
          <a:xfrm>
            <a:off x="178169" y="4343400"/>
            <a:ext cx="1692195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ookriver.ru/img/covers/131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28" y="126162"/>
            <a:ext cx="2197871" cy="325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6160"/>
            <a:ext cx="2235627" cy="3152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downsideup.org/sites/default/files/styles/worker_material/public/media/knigi_i_broshyury/razvitie_poznavatelnoy_deyatelnosti_detey_s_sindromom_dauna._posobie_dlya_roditeley/cognrazv1.jpg?itok=ehqdino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84" y="126161"/>
            <a:ext cx="2341711" cy="307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downsideup.org/sites/default/files/styles/worker_material/public/media/knigi_i_broshyury/formirovanie_osnovnyh_dvigatelnyh_navykov_u_detey_s_sindromom_dauna._prakticheskoe_rukovodstvo_dlya_roditeley/formirovanie_osnovynh_dvigatelnyh.jpg?itok=QUdSYvtj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57" y="3505200"/>
            <a:ext cx="2224624" cy="324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downsideup.org/sites/default/files/styles/worker_material/public/media/knigi_i_broshyury/formirovanie_navykov_obshcheniya_i_rechi_u_detey_s_sindromom_dauna._posobie_dlya_roditeley/formirovanie_navykov_obshcheniya_i_rechi.jpg?itok=w6zgfV1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18" y="3310128"/>
            <a:ext cx="2397578" cy="3440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downsideup.org/sites/default/files/styles/worker_material/public/media/knigi_i_broshyury/sindrom_dauna._fakty._posobie_dlya_roditeley_broshyura._/sindrom_dauna._fakty.jpg?itok=18RpMKH2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07"/>
          <a:stretch/>
        </p:blipFill>
        <p:spPr bwMode="auto">
          <a:xfrm>
            <a:off x="457200" y="3379011"/>
            <a:ext cx="2235627" cy="3338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0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octorvlad.com/russkieamerikancy/wp-content/uploads/2013/01/veselaya-progulka-lyudej-s-zabolevaniem-sindrom-dauna-v-ssha-video-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8949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inograd.su/upload/iblock/6cd/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3391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tmjtreatment.com.au/wp-content/uploads/2013/07/DS-Chef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82"/>
          <a:stretch/>
        </p:blipFill>
        <p:spPr bwMode="auto">
          <a:xfrm>
            <a:off x="5867400" y="88392"/>
            <a:ext cx="2661974" cy="2883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900igr.net/datai/meditsina/Nasledstvennye-zabolevanija-cheloveka/0009-009-Teatr-prostodushnykh-g.Moskva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968"/>
          <a:stretch/>
        </p:blipFill>
        <p:spPr bwMode="auto">
          <a:xfrm>
            <a:off x="152400" y="3639311"/>
            <a:ext cx="3200400" cy="2940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4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sova\Desktop\Новая папка\DSC01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06" y="231266"/>
            <a:ext cx="3926895" cy="2915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sova\Desktop\Новая папка\DSC01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36" t="31625" r="21313" b="5875"/>
          <a:stretch/>
        </p:blipFill>
        <p:spPr bwMode="auto">
          <a:xfrm>
            <a:off x="6765036" y="231266"/>
            <a:ext cx="2286000" cy="2915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sova\Desktop\Новая папка\DSC019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75" t="27125" r="19063" b="5124"/>
          <a:stretch/>
        </p:blipFill>
        <p:spPr bwMode="auto">
          <a:xfrm>
            <a:off x="1998074" y="3219865"/>
            <a:ext cx="3031126" cy="3380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isova\Desktop\Новая папка\DSC019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09" t="9406" r="35500"/>
          <a:stretch/>
        </p:blipFill>
        <p:spPr bwMode="auto">
          <a:xfrm>
            <a:off x="403845" y="3219865"/>
            <a:ext cx="1478310" cy="3401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sova\Desktop\Новая папка\DSC0199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44" t="31334" r="22578" b="12292"/>
          <a:stretch/>
        </p:blipFill>
        <p:spPr bwMode="auto">
          <a:xfrm>
            <a:off x="5105400" y="3216818"/>
            <a:ext cx="3948684" cy="3401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isova\Desktop\Новая папка\DSC01948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9" t="34525" r="12410" b="2567"/>
          <a:stretch/>
        </p:blipFill>
        <p:spPr bwMode="auto">
          <a:xfrm>
            <a:off x="118871" y="231266"/>
            <a:ext cx="2537625" cy="2889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Misova\Desktop\Новая папка\DSC019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04" r="5217"/>
          <a:stretch/>
        </p:blipFill>
        <p:spPr bwMode="auto">
          <a:xfrm>
            <a:off x="106680" y="457200"/>
            <a:ext cx="3093720" cy="277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isova\Desktop\Новая папка\DSC019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63" t="38916" r="25813"/>
          <a:stretch/>
        </p:blipFill>
        <p:spPr bwMode="auto">
          <a:xfrm>
            <a:off x="6201723" y="457200"/>
            <a:ext cx="2798475" cy="277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sova\Desktop\Новая папка\DSC019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07" t="20208" r="17562"/>
          <a:stretch/>
        </p:blipFill>
        <p:spPr bwMode="auto">
          <a:xfrm>
            <a:off x="106680" y="3657600"/>
            <a:ext cx="3293093" cy="2644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sova\Desktop\Новая папка\DSC0198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13" t="18541" r="21313" b="5000"/>
          <a:stretch/>
        </p:blipFill>
        <p:spPr bwMode="auto">
          <a:xfrm>
            <a:off x="6231851" y="3660648"/>
            <a:ext cx="2738217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sova\Desktop\Новая папка\DSC0196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59" t="39018" r="30535"/>
          <a:stretch/>
        </p:blipFill>
        <p:spPr bwMode="auto">
          <a:xfrm>
            <a:off x="3486912" y="3660648"/>
            <a:ext cx="2673939" cy="264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isova\Desktop\Новая папка\DSC0198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66" t="30916" r="29188" b="7042"/>
          <a:stretch/>
        </p:blipFill>
        <p:spPr bwMode="auto">
          <a:xfrm>
            <a:off x="3255883" y="457199"/>
            <a:ext cx="2898872" cy="2779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978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proza.ru/pics/2013/09/05/3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0" y="0"/>
            <a:ext cx="915919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sova\Desktop\Новая папка\DSC019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10" t="7083" r="23490" b="16457"/>
          <a:stretch/>
        </p:blipFill>
        <p:spPr bwMode="auto">
          <a:xfrm>
            <a:off x="3352800" y="2057400"/>
            <a:ext cx="2895600" cy="3018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131" y="76200"/>
            <a:ext cx="87789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П А С И Б О       ЗА       В Н И М А Н И Е!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49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05" y="12192"/>
            <a:ext cx="8229600" cy="902208"/>
          </a:xfrm>
        </p:spPr>
        <p:txBody>
          <a:bodyPr/>
          <a:lstStyle/>
          <a:p>
            <a:r>
              <a:rPr lang="ru-RU" dirty="0" smtClean="0"/>
              <a:t>Что такое сидром Дауна?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0" y="838200"/>
            <a:ext cx="5928360" cy="368563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Слово "синдром" обозначает сочетание множества признаков или особенностей. </a:t>
            </a:r>
          </a:p>
          <a:p>
            <a:pPr marL="0" indent="0" algn="just">
              <a:buNone/>
            </a:pPr>
            <a:r>
              <a:rPr lang="ru-RU" dirty="0" smtClean="0"/>
              <a:t>«Синдром Дауна» - самая распространенная из всех известных на сегодняшний день форма хромосомной патологии. Впервые описан в 1866 году Джоном </a:t>
            </a:r>
            <a:r>
              <a:rPr lang="ru-RU" dirty="0" err="1" smtClean="0"/>
              <a:t>Лэнгдоном</a:t>
            </a:r>
            <a:r>
              <a:rPr lang="ru-RU" dirty="0" smtClean="0"/>
              <a:t> Дауном под названием «</a:t>
            </a:r>
            <a:r>
              <a:rPr lang="ru-RU" dirty="0" err="1" smtClean="0"/>
              <a:t>монголизм</a:t>
            </a:r>
            <a:r>
              <a:rPr lang="ru-RU" dirty="0" smtClean="0"/>
              <a:t>».  В 1959 году французский профессор </a:t>
            </a:r>
            <a:r>
              <a:rPr lang="ru-RU" dirty="0" err="1" smtClean="0"/>
              <a:t>Лежен</a:t>
            </a:r>
            <a:r>
              <a:rPr lang="ru-RU" dirty="0" smtClean="0"/>
              <a:t> доказал, что синдром Дауна связан с генетическими изменениями. </a:t>
            </a:r>
          </a:p>
        </p:txBody>
      </p:sp>
      <p:pic>
        <p:nvPicPr>
          <p:cNvPr id="3074" name="Picture 2" descr="http://www.nedugamnet.ru/sites/default/files/styles/news/public/pic001_29.jpg?itok=Zu1CrV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" y="1447800"/>
            <a:ext cx="2619372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355" y="4419600"/>
            <a:ext cx="8809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</a:rPr>
              <a:t>Каждая клетка </a:t>
            </a:r>
            <a:r>
              <a:rPr lang="ru-RU" sz="2400" dirty="0" smtClean="0">
                <a:solidFill>
                  <a:prstClr val="white"/>
                </a:solidFill>
              </a:rPr>
              <a:t>человека содержит </a:t>
            </a:r>
            <a:r>
              <a:rPr lang="ru-RU" sz="2400" dirty="0">
                <a:solidFill>
                  <a:prstClr val="white"/>
                </a:solidFill>
              </a:rPr>
              <a:t>определенное число хромосом. Обычно в каждой клетке находится 46 хромосом, половину которых мы получаем от матери, а половину - от отца. У человека с синдромом Дауна в 21-ой паре хромосом имеется третья дополнительная хромосома, в итоге их 47.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96"/>
            <a:ext cx="8001000" cy="996696"/>
          </a:xfrm>
        </p:spPr>
        <p:txBody>
          <a:bodyPr>
            <a:normAutofit/>
          </a:bodyPr>
          <a:lstStyle/>
          <a:p>
            <a:r>
              <a:rPr lang="ru-RU" b="1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990600"/>
            <a:ext cx="5257800" cy="6019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Наиболее характерные внешние признаки синдрома Дауна, по которым можно поставить предположительный диагноз сразу после рождения ребенка это:</a:t>
            </a:r>
          </a:p>
          <a:p>
            <a:pPr lvl="0"/>
            <a:r>
              <a:rPr lang="ru-RU" dirty="0" smtClean="0"/>
              <a:t>«плоское» лицо – 90%</a:t>
            </a:r>
          </a:p>
          <a:p>
            <a:pPr lvl="0"/>
            <a:r>
              <a:rPr lang="ru-RU" dirty="0" smtClean="0"/>
              <a:t>утолщенная шейная кожная складка</a:t>
            </a:r>
          </a:p>
          <a:p>
            <a:pPr lvl="0"/>
            <a:r>
              <a:rPr lang="ru-RU" dirty="0" smtClean="0"/>
              <a:t>брахицефалия (короткоголовость) – 81%</a:t>
            </a:r>
          </a:p>
          <a:p>
            <a:pPr lvl="0"/>
            <a:r>
              <a:rPr lang="ru-RU" dirty="0" smtClean="0"/>
              <a:t>раскосые глаза</a:t>
            </a:r>
          </a:p>
          <a:p>
            <a:pPr lvl="0"/>
            <a:r>
              <a:rPr lang="ru-RU" dirty="0" smtClean="0"/>
              <a:t>полулунная кожная складка у внутреннего угла глаза (</a:t>
            </a:r>
            <a:r>
              <a:rPr lang="ru-RU" dirty="0" err="1" smtClean="0"/>
              <a:t>эпикантус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2050" name="Picture 2" descr="http://www.pedlib.ru/books1/4/0472/image0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06" y="1066800"/>
            <a:ext cx="3761802" cy="5343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Также у детей с синдромом Даунам могут наблюдаться определенные изменения со стороны внутренних органов: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600200"/>
            <a:ext cx="5562600" cy="5181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сочетанные, множественные, врожденные пороки сердца.</a:t>
            </a:r>
          </a:p>
          <a:p>
            <a:pPr lvl="0"/>
            <a:r>
              <a:rPr lang="ru-RU" dirty="0" smtClean="0"/>
              <a:t>со стороны дыхательной системы – остановки дыхания во сне из-за большого языка и особенностей строения ротоглотки;</a:t>
            </a:r>
          </a:p>
          <a:p>
            <a:pPr lvl="0"/>
            <a:r>
              <a:rPr lang="ru-RU" dirty="0" smtClean="0"/>
              <a:t>проблемы со стороны зрения (врожденная катаракта, глаукома, косоглазие)</a:t>
            </a:r>
          </a:p>
          <a:p>
            <a:pPr lvl="0"/>
            <a:r>
              <a:rPr lang="ru-RU" dirty="0" smtClean="0"/>
              <a:t>нарушение слуха</a:t>
            </a:r>
          </a:p>
          <a:p>
            <a:pPr lvl="0"/>
            <a:r>
              <a:rPr lang="ru-RU" dirty="0" smtClean="0"/>
              <a:t>заболевания щитовидной железы, гипотиреоз</a:t>
            </a:r>
          </a:p>
          <a:p>
            <a:pPr lvl="0"/>
            <a:r>
              <a:rPr lang="ru-RU" dirty="0" smtClean="0"/>
              <a:t>патология желудочно-кишечного тракта </a:t>
            </a:r>
          </a:p>
          <a:p>
            <a:r>
              <a:rPr lang="ru-RU" dirty="0" smtClean="0"/>
              <a:t>аномалии опорно-двигательного аппарата </a:t>
            </a:r>
            <a:endParaRPr lang="ru-RU" dirty="0"/>
          </a:p>
        </p:txBody>
      </p:sp>
      <p:pic>
        <p:nvPicPr>
          <p:cNvPr id="1026" name="Picture 2" descr="http://syndromedown.com/wp-content/uploads/2013/08/6123989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587015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Физическое и психическое развитие ребенка с синдромом Дауна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Дети с синдромом Дауна страдают физической и умственной задержкой развития. Первая проявляется низким ростом, в среднем он ниже, чем у других людей на 20 см, а умственное развитие оценивается по IQ от 20 до 75.Во время роста и развития ребенка помимо внешних признаков и сопутствующих заболеваний могут возникнуть и другие проблемы:</a:t>
            </a:r>
          </a:p>
          <a:p>
            <a:pPr marL="2239963" lvl="0" indent="-90488" algn="just"/>
            <a:r>
              <a:rPr lang="ru-RU" dirty="0" smtClean="0"/>
              <a:t>недостаток слуха, то есть ребенок может слышать хуже остальных детей, в 20% случаев наблюдается </a:t>
            </a:r>
            <a:r>
              <a:rPr lang="ru-RU" dirty="0" err="1" smtClean="0"/>
              <a:t>сенсорноневральная</a:t>
            </a:r>
            <a:r>
              <a:rPr lang="ru-RU" dirty="0" smtClean="0"/>
              <a:t> потеря слуха. </a:t>
            </a:r>
          </a:p>
          <a:p>
            <a:pPr marL="2239963" lvl="0" indent="-90488" algn="just"/>
            <a:r>
              <a:rPr lang="ru-RU" dirty="0" smtClean="0"/>
              <a:t>недостаток зрения, поэтому дети с синдромом Дауна зачастую вынуждены носить очки.</a:t>
            </a:r>
          </a:p>
          <a:p>
            <a:pPr marL="1792288" indent="-1792288" algn="just"/>
            <a:endParaRPr lang="ru-RU" dirty="0"/>
          </a:p>
        </p:txBody>
      </p:sp>
      <p:pic>
        <p:nvPicPr>
          <p:cNvPr id="1026" name="Picture 2" descr="http://allphoto.in.ua/photo/1/es200962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4" t="5907" r="10473" b="5147"/>
          <a:stretch/>
        </p:blipFill>
        <p:spPr bwMode="auto">
          <a:xfrm>
            <a:off x="685800" y="4038600"/>
            <a:ext cx="1828800" cy="2583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зрительного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276600"/>
            <a:ext cx="8382000" cy="3364675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ru-RU" dirty="0"/>
              <a:t>Д</a:t>
            </a:r>
            <a:r>
              <a:rPr lang="ru-RU" dirty="0" smtClean="0"/>
              <a:t>ети с синдромом Дауна фиксируют своё внимание на единичных особенностях зрительного образа, предпочитают простые стимулы и избегают сложных изобразительных конфигураций. Такое предпочтение сохраняется на протяжении всей жизни, дети не видят детали, не умеют их искать и находить. Не могут внимательно рассмотреть часть мира, отвлекаются на более яркие образы. Однако, в результате многочисленных экспериментов было выяснено, что лучше оперируют материалами, воспринимаемыми зрительно, чем на слух.</a:t>
            </a:r>
          </a:p>
          <a:p>
            <a:pPr algn="just"/>
            <a:endParaRPr lang="ru-RU" dirty="0"/>
          </a:p>
        </p:txBody>
      </p:sp>
      <p:pic>
        <p:nvPicPr>
          <p:cNvPr id="9218" name="Picture 2" descr="http://noahsdad.com/wp-content/uploads/2011/06/son-with-down-syndrome-playing-with-toys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82763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Задержка развития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24856" y="1237488"/>
            <a:ext cx="3514344" cy="3429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Этот признак является одним из основных у детей с синдромом, он тесно связан с задержкой интеллектуального развития. </a:t>
            </a:r>
            <a:endParaRPr lang="ru-RU" dirty="0"/>
          </a:p>
        </p:txBody>
      </p:sp>
      <p:pic>
        <p:nvPicPr>
          <p:cNvPr id="10242" name="Picture 2" descr="http://www.west-info.eu/files/smart-tourism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0" r="8114"/>
          <a:stretch/>
        </p:blipFill>
        <p:spPr bwMode="auto">
          <a:xfrm>
            <a:off x="213360" y="990600"/>
            <a:ext cx="4892040" cy="3694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46482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3200" dirty="0">
                <a:solidFill>
                  <a:prstClr val="white"/>
                </a:solidFill>
              </a:rPr>
              <a:t>Обычно у них небольшой словарный запас, проблемы с построением грамотных предложений, трудность в освоении новых слов, в понимании заданий и их выполнении.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288"/>
            <a:ext cx="8229600" cy="609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Развитие речи у детей с синдромом Дауна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5105400" cy="3810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dirty="0" smtClean="0"/>
              <a:t>Ребенок с синдромом Дауна обычно осваивает все умения, необходимые для овладения речью, но обычно это случается позже, нежели в случае с обычными детьми.</a:t>
            </a:r>
          </a:p>
          <a:p>
            <a:pPr marL="0" indent="0" algn="just" fontAlgn="base">
              <a:buNone/>
            </a:pPr>
            <a:r>
              <a:rPr lang="ru-RU" sz="2000" dirty="0" smtClean="0"/>
              <a:t>•  Дети с синдромом Дауна успешно начинают пользоваться жестами гораздо раньше, чем говорить.</a:t>
            </a:r>
          </a:p>
          <a:p>
            <a:pPr marL="0" indent="0" algn="just" fontAlgn="base">
              <a:buNone/>
            </a:pPr>
            <a:r>
              <a:rPr lang="ru-RU" sz="2000" dirty="0" smtClean="0"/>
              <a:t>•  Несмотря на хорошее понимание обращенной речи, практически у всех детей с синдромом Дауна наблюдается отставание</a:t>
            </a:r>
            <a:br>
              <a:rPr lang="ru-RU" sz="2000" dirty="0" smtClean="0"/>
            </a:br>
            <a:r>
              <a:rPr lang="ru-RU" sz="2000" dirty="0" smtClean="0"/>
              <a:t>экспрессивной речи.</a:t>
            </a:r>
          </a:p>
          <a:p>
            <a:pPr marL="0" lvl="0" indent="0" algn="just" fontAlgn="base">
              <a:buNone/>
            </a:pPr>
            <a:r>
              <a:rPr lang="ru-RU" sz="2000" dirty="0" smtClean="0">
                <a:solidFill>
                  <a:prstClr val="white"/>
                </a:solidFill>
              </a:rPr>
              <a:t>Наличие жестов дает детям возможность общаться, что избавляет их от многих психологических проблем.</a:t>
            </a:r>
          </a:p>
          <a:p>
            <a:pPr marL="0" indent="0" algn="just" fontAlgn="base">
              <a:buNone/>
            </a:pPr>
            <a:r>
              <a:rPr lang="ru-RU" sz="2000" dirty="0" smtClean="0">
                <a:solidFill>
                  <a:prstClr val="white"/>
                </a:solidFill>
              </a:rPr>
              <a:t> </a:t>
            </a:r>
            <a:endParaRPr lang="ru-RU" sz="2000" dirty="0"/>
          </a:p>
        </p:txBody>
      </p:sp>
      <p:pic>
        <p:nvPicPr>
          <p:cNvPr id="7170" name="Picture 2" descr="http://www.topsante.com/var/topsante/storage/images/maman-et-enfant/grossesse/la-grossesse-au-quotidien/trisomie-21-un-nouveau-traitement-prometteur-43815/320207-1-fre-FR/Trisomie-21-un-nouveau-traitement-promett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82" y="685800"/>
            <a:ext cx="3849189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76" y="4038600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</a:rPr>
              <a:t>•</a:t>
            </a:r>
            <a:r>
              <a:rPr lang="ru-RU" sz="2000" dirty="0">
                <a:solidFill>
                  <a:prstClr val="white"/>
                </a:solidFill>
              </a:rPr>
              <a:t>  Использование жестовой речи помогает родителям лучше по­нимать своих детей и более успешно содействовать их развитию.</a:t>
            </a:r>
          </a:p>
          <a:p>
            <a:pPr lvl="0" algn="just" fontAlgn="base">
              <a:spcBef>
                <a:spcPct val="20000"/>
              </a:spcBef>
            </a:pPr>
            <a:r>
              <a:rPr lang="ru-RU" sz="2000" dirty="0">
                <a:solidFill>
                  <a:prstClr val="white"/>
                </a:solidFill>
              </a:rPr>
              <a:t>•  Знание жестов помогает детям точнее понимать значение  речи окружающих, что способствует более быстрому накоплению словаря.</a:t>
            </a:r>
          </a:p>
          <a:p>
            <a:pPr lvl="0" algn="just">
              <a:spcBef>
                <a:spcPct val="20000"/>
              </a:spcBef>
            </a:pPr>
            <a:r>
              <a:rPr lang="ru-RU" sz="2000" dirty="0">
                <a:solidFill>
                  <a:prstClr val="white"/>
                </a:solidFill>
              </a:rPr>
              <a:t>•  Наличие у детей возможности использовать средства общения, доступные им на раннем этапе, помогает предотвратить вторичные нарушения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Мышление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066800"/>
            <a:ext cx="4114800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400" dirty="0" smtClean="0"/>
              <a:t>глубокое недоразвитие речи этих детей часто маскирует истинное состояние их мышления, создает впечатление более низких познавательных способностей. Однако при выполнении невербальных заданий (классификация предметов, счетные операции и пр.) некоторые дети с синдромом Дауна могут показывать те же результаты, что и сверстники.</a:t>
            </a:r>
          </a:p>
          <a:p>
            <a:pPr algn="just"/>
            <a:endParaRPr lang="ru-RU" sz="2400" dirty="0"/>
          </a:p>
        </p:txBody>
      </p:sp>
      <p:pic>
        <p:nvPicPr>
          <p:cNvPr id="6146" name="Picture 2" descr="http://www.biopoliticaltimes.org/img/original/D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64" r="11517"/>
          <a:stretch/>
        </p:blipFill>
        <p:spPr bwMode="auto">
          <a:xfrm>
            <a:off x="152400" y="1524000"/>
            <a:ext cx="4489704" cy="400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781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Особенности развития детей  с синдромом Дауна</vt:lpstr>
      <vt:lpstr>Что такое сидром Дауна?</vt:lpstr>
      <vt:lpstr>Клиническая картина</vt:lpstr>
      <vt:lpstr>Также у детей с синдромом Даунам могут наблюдаться определенные изменения со стороны внутренних органов: </vt:lpstr>
      <vt:lpstr>Физическое и психическое развитие ребенка с синдромом Дауна </vt:lpstr>
      <vt:lpstr>Особенности зрительного восприятия</vt:lpstr>
      <vt:lpstr>Задержка развития речи</vt:lpstr>
      <vt:lpstr>Развитие речи у детей с синдромом Дауна</vt:lpstr>
      <vt:lpstr>Мышление ребенка</vt:lpstr>
      <vt:lpstr>Поведение ребенка </vt:lpstr>
      <vt:lpstr>Личностные качества</vt:lpstr>
      <vt:lpstr>Методика развития речи и обучения чтению Ромены Августовой </vt:lpstr>
      <vt:lpstr>Программа ранней педагогической помощи детям с отклонениями в развитии «Маленькие ступеньки» 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детей с синдромом Дауна.</dc:title>
  <dc:creator>римма</dc:creator>
  <cp:lastModifiedBy>римма</cp:lastModifiedBy>
  <cp:revision>50</cp:revision>
  <dcterms:created xsi:type="dcterms:W3CDTF">2014-03-30T16:48:55Z</dcterms:created>
  <dcterms:modified xsi:type="dcterms:W3CDTF">2021-10-21T14:40:57Z</dcterms:modified>
</cp:coreProperties>
</file>